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sldIdLst>
    <p:sldId id="256" r:id="rId2"/>
    <p:sldId id="339" r:id="rId3"/>
    <p:sldId id="333" r:id="rId4"/>
    <p:sldId id="334" r:id="rId5"/>
    <p:sldId id="327" r:id="rId6"/>
    <p:sldId id="340" r:id="rId7"/>
    <p:sldId id="341" r:id="rId8"/>
    <p:sldId id="342" r:id="rId9"/>
    <p:sldId id="338" r:id="rId10"/>
    <p:sldId id="336" r:id="rId11"/>
    <p:sldId id="335" r:id="rId12"/>
    <p:sldId id="344" r:id="rId13"/>
    <p:sldId id="34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4"/>
    <p:restoredTop sz="85664"/>
  </p:normalViewPr>
  <p:slideViewPr>
    <p:cSldViewPr snapToGrid="0">
      <p:cViewPr>
        <p:scale>
          <a:sx n="77" d="100"/>
          <a:sy n="77" d="100"/>
        </p:scale>
        <p:origin x="1424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65" d="100"/>
        <a:sy n="16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D6F77-8F8C-4845-A7E6-3AD8C195FB37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3EE7C-6BE9-AF47-A02D-EA93943F48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085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502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439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179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0086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055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591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24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360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298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53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Hiragino Kaku Gothic Std W8" panose="020B0800000000000000" pitchFamily="34" charset="-128"/>
                <a:ea typeface="Hiragino Kaku Gothic Std W8" panose="020B0800000000000000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Hiragino Kaku Gothic Std W8" panose="020B0800000000000000" pitchFamily="34" charset="-128"/>
                <a:ea typeface="Hiragino Kaku Gothic Std W8" panose="020B0800000000000000" pitchFamily="34" charset="-12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697E0BB-FCF8-930F-2980-CBB45698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583D409-40F1-0E4B-A5CF-147CF2CAA000}" type="datetime1">
              <a:rPr lang="ja-JP" altLang="en-US" smtClean="0"/>
              <a:t>2024/10/9</a:t>
            </a:fld>
            <a:endParaRPr 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50BD4E-E1C3-78C9-4672-4E3510868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4615C1C-D39E-D35B-D29F-7C41C953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r>
              <a:rPr lang="en-US"/>
              <a:t>/n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233C87-63E7-874E-A5EF-DB37685A35FE}" type="datetime1">
              <a:rPr lang="ja-JP" altLang="en-US" smtClean="0"/>
              <a:t>2024/10/9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r>
              <a:rPr lang="en-US" dirty="0"/>
              <a:t>/n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iragino Kaku Gothic Std W8" panose="020B0800000000000000" pitchFamily="34" charset="-128"/>
                <a:ea typeface="Hiragino Kaku Gothic Std W8" panose="020B0800000000000000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iragino Kaku Gothic Std W8" panose="020B0800000000000000" pitchFamily="34" charset="-128"/>
                <a:ea typeface="Hiragino Kaku Gothic Std W8" panose="020B0800000000000000" pitchFamily="34" charset="-128"/>
              </a:defRPr>
            </a:lvl1pPr>
            <a:lvl2pPr>
              <a:defRPr>
                <a:latin typeface="Hiragino Kaku Gothic Std W8" panose="020B0800000000000000" pitchFamily="34" charset="-128"/>
                <a:ea typeface="Hiragino Kaku Gothic Std W8" panose="020B0800000000000000" pitchFamily="34" charset="-128"/>
              </a:defRPr>
            </a:lvl2pPr>
            <a:lvl3pPr>
              <a:defRPr>
                <a:latin typeface="Hiragino Kaku Gothic Std W8" panose="020B0800000000000000" pitchFamily="34" charset="-128"/>
                <a:ea typeface="Hiragino Kaku Gothic Std W8" panose="020B0800000000000000" pitchFamily="34" charset="-128"/>
              </a:defRPr>
            </a:lvl3pPr>
            <a:lvl4pPr>
              <a:defRPr>
                <a:latin typeface="Hiragino Kaku Gothic Std W8" panose="020B0800000000000000" pitchFamily="34" charset="-128"/>
                <a:ea typeface="Hiragino Kaku Gothic Std W8" panose="020B0800000000000000" pitchFamily="34" charset="-128"/>
              </a:defRPr>
            </a:lvl4pPr>
            <a:lvl5pPr>
              <a:defRPr>
                <a:latin typeface="Hiragino Kaku Gothic Std W8" panose="020B0800000000000000" pitchFamily="34" charset="-128"/>
                <a:ea typeface="Hiragino Kaku Gothic Std W8" panose="020B0800000000000000" pitchFamily="34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659B5AC-7CAD-223C-D463-DE903D94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A4E926-6570-314E-B162-2804F62089A4}" type="datetime1">
              <a:rPr lang="ja-JP" altLang="en-US" smtClean="0"/>
              <a:t>2024/10/9</a:t>
            </a:fld>
            <a:endParaRPr 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B2EADEA-30A8-1093-B2A5-13D53C3B7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C9057F1-AB97-8DF2-9E08-9A3EA855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r>
              <a:rPr lang="en-US"/>
              <a:t>/n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r>
              <a:rPr lang="en-US" dirty="0"/>
              <a:t>/n</a:t>
            </a:r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B166BD72-7F15-9AFF-3579-46348DE77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日付プレースホルダー 9">
            <a:extLst>
              <a:ext uri="{FF2B5EF4-FFF2-40B4-BE49-F238E27FC236}">
                <a16:creationId xmlns:a16="http://schemas.microsoft.com/office/drawing/2014/main" id="{B9DC9F46-B687-2082-EBC5-3F32A32D1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C3D9-8D49-8A4C-94CC-E32A0C7F9B5F}" type="datetime1">
              <a:rPr kumimoji="1" lang="ja-JP" altLang="en-US" smtClean="0"/>
              <a:t>2024/10/9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Hiragino Kaku Gothic Std W8" panose="020B0800000000000000" pitchFamily="34" charset="-128"/>
          <a:ea typeface="Hiragino Kaku Gothic Std W8" panose="020B0800000000000000" pitchFamily="34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Hiragino Kaku Gothic Std W8" panose="020B0800000000000000" pitchFamily="34" charset="-128"/>
          <a:ea typeface="Hiragino Kaku Gothic Std W8" panose="020B0800000000000000" pitchFamily="34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Hiragino Kaku Gothic Std W8" panose="020B0800000000000000" pitchFamily="34" charset="-128"/>
          <a:ea typeface="Hiragino Kaku Gothic Std W8" panose="020B0800000000000000" pitchFamily="34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Hiragino Kaku Gothic Std W8" panose="020B0800000000000000" pitchFamily="34" charset="-128"/>
          <a:ea typeface="Hiragino Kaku Gothic Std W8" panose="020B0800000000000000" pitchFamily="34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Hiragino Kaku Gothic Std W8" panose="020B0800000000000000" pitchFamily="34" charset="-128"/>
          <a:ea typeface="Hiragino Kaku Gothic Std W8" panose="020B0800000000000000" pitchFamily="34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Hiragino Kaku Gothic Std W8" panose="020B0800000000000000" pitchFamily="34" charset="-128"/>
          <a:ea typeface="Hiragino Kaku Gothic Std W8" panose="020B0800000000000000" pitchFamily="34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5C0601-9E43-CFF5-9213-15A61DF19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144" y="1122363"/>
            <a:ext cx="8351520" cy="2620582"/>
          </a:xfrm>
        </p:spPr>
        <p:txBody>
          <a:bodyPr>
            <a:normAutofit/>
          </a:bodyPr>
          <a:lstStyle/>
          <a:p>
            <a:r>
              <a:rPr lang="ja-JP" altLang="en-US" sz="4400"/>
              <a:t>ブラックホールを回る</a:t>
            </a:r>
            <a:br>
              <a:rPr lang="en-US" altLang="ja-JP" sz="4400" dirty="0"/>
            </a:br>
            <a:r>
              <a:rPr lang="ja-JP" altLang="en-US" sz="4400"/>
              <a:t>薄い降着円盤の作る像</a:t>
            </a:r>
            <a:endParaRPr kumimoji="1" lang="ja-JP" altLang="en-US" sz="44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F317453-2659-04C0-4374-F182FDA7C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143" y="3742945"/>
            <a:ext cx="8351519" cy="2593687"/>
          </a:xfrm>
        </p:spPr>
        <p:txBody>
          <a:bodyPr>
            <a:normAutofit/>
          </a:bodyPr>
          <a:lstStyle/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sz="1800" dirty="0">
                <a:solidFill>
                  <a:schemeClr val="bg2">
                    <a:lumMod val="50000"/>
                  </a:schemeClr>
                </a:solidFill>
              </a:rPr>
              <a:t>Review: Jean-</a:t>
            </a:r>
            <a:r>
              <a:rPr lang="en-US" altLang="ja-JP" sz="1800" dirty="0" err="1">
                <a:solidFill>
                  <a:schemeClr val="bg2">
                    <a:lumMod val="50000"/>
                  </a:schemeClr>
                </a:solidFill>
              </a:rPr>
              <a:t>pierre</a:t>
            </a:r>
            <a:r>
              <a:rPr lang="en-US" altLang="ja-JP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ja-JP" sz="1800" dirty="0" err="1">
                <a:solidFill>
                  <a:schemeClr val="bg2">
                    <a:lumMod val="50000"/>
                  </a:schemeClr>
                </a:solidFill>
              </a:rPr>
              <a:t>Luminet</a:t>
            </a:r>
            <a:r>
              <a:rPr lang="ja-JP" altLang="en-US" sz="180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ja-JP" sz="1800" dirty="0">
                <a:solidFill>
                  <a:schemeClr val="bg2">
                    <a:lumMod val="50000"/>
                  </a:schemeClr>
                </a:solidFill>
              </a:rPr>
              <a:t>1979</a:t>
            </a:r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sz="1800" dirty="0">
                <a:solidFill>
                  <a:schemeClr val="bg2">
                    <a:lumMod val="50000"/>
                  </a:schemeClr>
                </a:solidFill>
              </a:rPr>
              <a:t>image of sphere black hole with thin accretion disk</a:t>
            </a:r>
          </a:p>
          <a:p>
            <a:r>
              <a:rPr kumimoji="1"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20041054</a:t>
            </a:r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　</a:t>
            </a:r>
            <a:r>
              <a:rPr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大豆生田幹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2574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464A9F-DC19-9CAD-C3FE-B4957F307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ja-JP" dirty="0"/>
              <a:t>section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AAE497-2E95-EDBE-9C01-258962D485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detail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BA5218-EB3B-11FF-0581-CAFD9057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276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F5ADBC-63D6-C438-7B21-4E435C4E2EC9}"/>
              </a:ext>
            </a:extLst>
          </p:cNvPr>
          <p:cNvSpPr/>
          <p:nvPr/>
        </p:nvSpPr>
        <p:spPr>
          <a:xfrm>
            <a:off x="-1" y="0"/>
            <a:ext cx="9144001" cy="984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E3549D-C0BB-FB83-4188-F1CA4300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622"/>
            <a:ext cx="7886700" cy="984738"/>
          </a:xfrm>
        </p:spPr>
        <p:txBody>
          <a:bodyPr>
            <a:normAutofit/>
          </a:bodyPr>
          <a:lstStyle/>
          <a:p>
            <a:r>
              <a:rPr lang="en-US" altLang="ja-JP" dirty="0"/>
              <a:t>section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1B691-85A7-B4C2-5EFB-79B01824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646"/>
            <a:ext cx="7886700" cy="5248800"/>
          </a:xfrm>
        </p:spPr>
        <p:txBody>
          <a:bodyPr/>
          <a:lstStyle/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sz="1800" dirty="0"/>
              <a:t>Hello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88B49-CBD5-4AB0-B2D0-FDA6C4BD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5C0601-9E43-CFF5-9213-15A61DF19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144" y="1122363"/>
            <a:ext cx="8351520" cy="2620582"/>
          </a:xfrm>
        </p:spPr>
        <p:txBody>
          <a:bodyPr>
            <a:normAutofit/>
          </a:bodyPr>
          <a:lstStyle/>
          <a:p>
            <a:r>
              <a:rPr lang="ja-JP" altLang="en-US" sz="4400"/>
              <a:t>図の作成</a:t>
            </a:r>
            <a:endParaRPr kumimoji="1" lang="ja-JP" altLang="en-US" sz="44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F317453-2659-04C0-4374-F182FDA7C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143" y="4169664"/>
            <a:ext cx="8351519" cy="963168"/>
          </a:xfrm>
        </p:spPr>
        <p:txBody>
          <a:bodyPr>
            <a:normAutofit/>
          </a:bodyPr>
          <a:lstStyle/>
          <a:p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2920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CD29D082-A541-5C9D-469B-03F27E2D1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3A3C1565-6749-B833-3912-4D94DD14C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7" y="2832846"/>
            <a:ext cx="587988" cy="41685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5B3766B-CAAE-5C57-F462-AD6411F6B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755" y="6121071"/>
            <a:ext cx="125869" cy="20453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7B013E1-2FD4-6387-9A67-4B2F4C39F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232" y="3595255"/>
            <a:ext cx="1377950" cy="55245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D26B602-ABBF-17EC-317E-07D1D578E5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7787" y="3855150"/>
            <a:ext cx="885253" cy="552451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E17235DB-1B44-3EC4-AE7B-BEC048DA67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7787" y="2508121"/>
            <a:ext cx="885253" cy="55245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EABF8B69-61C0-8741-4905-62FF9A8458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7787" y="1112105"/>
            <a:ext cx="885253" cy="55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6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F5ADBC-63D6-C438-7B21-4E435C4E2EC9}"/>
              </a:ext>
            </a:extLst>
          </p:cNvPr>
          <p:cNvSpPr/>
          <p:nvPr/>
        </p:nvSpPr>
        <p:spPr>
          <a:xfrm>
            <a:off x="-1" y="0"/>
            <a:ext cx="9144001" cy="984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E3549D-C0BB-FB83-4188-F1CA4300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622"/>
            <a:ext cx="7886700" cy="984738"/>
          </a:xfrm>
        </p:spPr>
        <p:txBody>
          <a:bodyPr>
            <a:normAutofit/>
          </a:bodyPr>
          <a:lstStyle/>
          <a:p>
            <a:r>
              <a:rPr lang="ja-JP" altLang="en-US"/>
              <a:t>目次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1B691-85A7-B4C2-5EFB-79B01824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646"/>
            <a:ext cx="7886700" cy="5248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ja-JP" altLang="en-US"/>
              <a:t>ブラックホール付近での光の軌道</a:t>
            </a:r>
            <a:endParaRPr lang="en-US" altLang="ja-JP" sz="1500" dirty="0"/>
          </a:p>
          <a:p>
            <a:pPr lvl="1">
              <a:lnSpc>
                <a:spcPct val="150000"/>
              </a:lnSpc>
            </a:pPr>
            <a:r>
              <a:rPr lang="ja-JP" altLang="en-US" sz="1500">
                <a:solidFill>
                  <a:schemeClr val="bg2">
                    <a:lumMod val="50000"/>
                  </a:schemeClr>
                </a:solidFill>
              </a:rPr>
              <a:t>微分方程式の導出</a:t>
            </a:r>
            <a:endParaRPr lang="en-US" altLang="ja-JP" sz="15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ja-JP" altLang="en-US" sz="1500">
                <a:solidFill>
                  <a:schemeClr val="bg2">
                    <a:lumMod val="50000"/>
                  </a:schemeClr>
                </a:solidFill>
              </a:rPr>
              <a:t>衝突係数と曲がり角</a:t>
            </a:r>
            <a:endParaRPr lang="en-US" altLang="ja-JP" sz="15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ja-JP" altLang="en-US" sz="1500">
                <a:solidFill>
                  <a:schemeClr val="bg2">
                    <a:lumMod val="50000"/>
                  </a:schemeClr>
                </a:solidFill>
              </a:rPr>
              <a:t>ブラックホール付近を周回する光</a:t>
            </a:r>
            <a:endParaRPr lang="en-US" altLang="ja-JP" sz="1500" dirty="0">
              <a:solidFill>
                <a:schemeClr val="bg2">
                  <a:lumMod val="50000"/>
                </a:schemeClr>
              </a:solidFill>
            </a:endParaRPr>
          </a:p>
          <a:p>
            <a:pPr marL="342900" lvl="1" indent="0">
              <a:lnSpc>
                <a:spcPct val="150000"/>
              </a:lnSpc>
              <a:buNone/>
            </a:pPr>
            <a:endParaRPr lang="en-US" altLang="ja-JP" sz="1500" dirty="0"/>
          </a:p>
          <a:p>
            <a:pPr>
              <a:lnSpc>
                <a:spcPct val="150000"/>
              </a:lnSpc>
            </a:pPr>
            <a:r>
              <a:rPr lang="ja-JP" altLang="en-US"/>
              <a:t>薄い降着円盤の作る像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sz="1500">
                <a:solidFill>
                  <a:schemeClr val="bg2">
                    <a:lumMod val="50000"/>
                  </a:schemeClr>
                </a:solidFill>
              </a:rPr>
              <a:t>状況設定</a:t>
            </a:r>
            <a:endParaRPr lang="en-US" altLang="ja-JP" sz="15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ja-JP" altLang="en-US" sz="1500">
                <a:solidFill>
                  <a:schemeClr val="bg2">
                    <a:lumMod val="50000"/>
                  </a:schemeClr>
                </a:solidFill>
              </a:rPr>
              <a:t>直接観測者に届く光の像の計算</a:t>
            </a:r>
            <a:endParaRPr lang="en-US" altLang="ja-JP" sz="15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ja-JP" altLang="en-US" sz="1500">
                <a:solidFill>
                  <a:schemeClr val="bg2">
                    <a:lumMod val="50000"/>
                  </a:schemeClr>
                </a:solidFill>
              </a:rPr>
              <a:t>ブラックホールを周回してから観測者に届く光の像の計算</a:t>
            </a:r>
            <a:endParaRPr lang="en-US" altLang="ja-JP" sz="15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-US" altLang="ja-JP" sz="1500" dirty="0"/>
          </a:p>
          <a:p>
            <a:pPr>
              <a:lnSpc>
                <a:spcPct val="150000"/>
              </a:lnSpc>
            </a:pPr>
            <a:r>
              <a:rPr lang="ja-JP" altLang="en-US"/>
              <a:t>数値計算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sz="1500">
                <a:solidFill>
                  <a:schemeClr val="bg2">
                    <a:lumMod val="50000"/>
                  </a:schemeClr>
                </a:solidFill>
              </a:rPr>
              <a:t>入力と出力</a:t>
            </a:r>
            <a:endParaRPr lang="en-US" altLang="ja-JP" sz="15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ja-JP" altLang="en-US" sz="1500">
                <a:solidFill>
                  <a:schemeClr val="bg2">
                    <a:lumMod val="50000"/>
                  </a:schemeClr>
                </a:solidFill>
              </a:rPr>
              <a:t>簡単なコードの説明</a:t>
            </a:r>
            <a:endParaRPr lang="en-US" altLang="ja-JP" sz="15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ja-JP" altLang="en-US" sz="1500">
                <a:solidFill>
                  <a:schemeClr val="bg2">
                    <a:lumMod val="50000"/>
                  </a:schemeClr>
                </a:solidFill>
              </a:rPr>
              <a:t>作成された像</a:t>
            </a:r>
            <a:endParaRPr lang="en-US" altLang="ja-JP" sz="15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88B49-CBD5-4AB0-B2D0-FDA6C4BD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4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F5ADBC-63D6-C438-7B21-4E435C4E2EC9}"/>
              </a:ext>
            </a:extLst>
          </p:cNvPr>
          <p:cNvSpPr/>
          <p:nvPr/>
        </p:nvSpPr>
        <p:spPr>
          <a:xfrm>
            <a:off x="-1" y="0"/>
            <a:ext cx="9144001" cy="984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E3549D-C0BB-FB83-4188-F1CA4300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622"/>
            <a:ext cx="7886700" cy="984738"/>
          </a:xfrm>
        </p:spPr>
        <p:txBody>
          <a:bodyPr>
            <a:normAutofit/>
          </a:bodyPr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導入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1B691-85A7-B4C2-5EFB-79B01824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646"/>
            <a:ext cx="7886700" cy="5248800"/>
          </a:xfrm>
        </p:spPr>
        <p:txBody>
          <a:bodyPr>
            <a:normAutofit/>
          </a:bodyPr>
          <a:lstStyle/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学部</a:t>
            </a:r>
            <a:r>
              <a:rPr lang="en-US" altLang="ja-JP" sz="1800" dirty="0"/>
              <a:t>3</a:t>
            </a:r>
            <a:r>
              <a:rPr lang="ja-JP" altLang="en-US" sz="1800"/>
              <a:t>年までの授業では、歪みのない時空（ミンコフスキー時空）で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物理学を考えた。このような時空では、光は（屈折率が変化しなければ）観測者に対して常に直進するので「物体が歪んで見える」といった現象を考える必要はない。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しかし、一般相対論を用いて歪んだ時空を考えると、光はその歪んだ時空の上を進むので、観測した物体もまた歪んで見える。そこで今回は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「歪んだ時空にある物体がどのように見えるのか」を考える。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この論文では、時空を大きく歪ませるブラックホールの周りで発光している薄い円盤（一定半径の薄い降着円盤）がどのように観測されるかを考え、実際に像を計算している。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88B49-CBD5-4AB0-B2D0-FDA6C4BD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8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F5ADBC-63D6-C438-7B21-4E435C4E2EC9}"/>
              </a:ext>
            </a:extLst>
          </p:cNvPr>
          <p:cNvSpPr/>
          <p:nvPr/>
        </p:nvSpPr>
        <p:spPr>
          <a:xfrm>
            <a:off x="-1" y="0"/>
            <a:ext cx="9144001" cy="984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E3549D-C0BB-FB83-4188-F1CA4300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622"/>
            <a:ext cx="7886700" cy="984738"/>
          </a:xfrm>
        </p:spPr>
        <p:txBody>
          <a:bodyPr>
            <a:normAutofit/>
          </a:bodyPr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導入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1B691-85A7-B4C2-5EFB-79B01824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646"/>
            <a:ext cx="7886700" cy="5248800"/>
          </a:xfrm>
        </p:spPr>
        <p:txBody>
          <a:bodyPr/>
          <a:lstStyle/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sz="1800" dirty="0"/>
              <a:t>hello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88B49-CBD5-4AB0-B2D0-FDA6C4BD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r>
              <a:rPr lang="en-US"/>
              <a:t>/n</a:t>
            </a:r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423F90C-0C7A-2E0C-CD0D-2F1F303515D8}"/>
              </a:ext>
            </a:extLst>
          </p:cNvPr>
          <p:cNvSpPr txBox="1"/>
          <p:nvPr/>
        </p:nvSpPr>
        <p:spPr>
          <a:xfrm>
            <a:off x="711775" y="6037428"/>
            <a:ext cx="45917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>
                <a:solidFill>
                  <a:srgbClr val="8F949A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作成した像の写真を貼る</a:t>
            </a:r>
            <a:endParaRPr lang="ja-JP" altLang="en-US" sz="10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3CFD4EC-1E6B-1660-0A0D-B1859AD3A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76" y="3637722"/>
            <a:ext cx="4151063" cy="233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0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464A9F-DC19-9CAD-C3FE-B4957F307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ja-JP" altLang="en-US"/>
              <a:t>ブラックホール付近での</a:t>
            </a:r>
            <a:br>
              <a:rPr lang="en-US" altLang="ja-JP" dirty="0"/>
            </a:br>
            <a:r>
              <a:rPr lang="ja-JP" altLang="en-US"/>
              <a:t>光の軌道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AAE497-2E95-EDBE-9C01-258962D485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BA5218-EB3B-11FF-0581-CAFD9057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37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F5ADBC-63D6-C438-7B21-4E435C4E2EC9}"/>
              </a:ext>
            </a:extLst>
          </p:cNvPr>
          <p:cNvSpPr/>
          <p:nvPr/>
        </p:nvSpPr>
        <p:spPr>
          <a:xfrm>
            <a:off x="-1" y="0"/>
            <a:ext cx="9144001" cy="984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E3549D-C0BB-FB83-4188-F1CA4300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622"/>
            <a:ext cx="7886700" cy="984738"/>
          </a:xfrm>
        </p:spPr>
        <p:txBody>
          <a:bodyPr>
            <a:normAutofit/>
          </a:bodyPr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事前知識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1B691-85A7-B4C2-5EFB-79B01824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646"/>
            <a:ext cx="7886700" cy="5248800"/>
          </a:xfrm>
        </p:spPr>
        <p:txBody>
          <a:bodyPr>
            <a:normAutofit/>
          </a:bodyPr>
          <a:lstStyle/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ブラックホールによって歪んだ時空での光の軌道を計算するには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sz="1800" dirty="0">
                <a:solidFill>
                  <a:srgbClr val="C00000"/>
                </a:solidFill>
              </a:rPr>
              <a:t>(1)</a:t>
            </a:r>
            <a:r>
              <a:rPr lang="ja-JP" altLang="en-US" sz="1800">
                <a:solidFill>
                  <a:srgbClr val="C00000"/>
                </a:solidFill>
              </a:rPr>
              <a:t>　ブラックホールが作る時空の具体的な形（シュバルツシルト計量）</a:t>
            </a:r>
            <a:endParaRPr lang="en-US" altLang="ja-JP" sz="1800" dirty="0">
              <a:solidFill>
                <a:srgbClr val="C00000"/>
              </a:solidFill>
            </a:endParaRPr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sz="1800" dirty="0">
                <a:solidFill>
                  <a:srgbClr val="C00000"/>
                </a:solidFill>
              </a:rPr>
              <a:t>(2)</a:t>
            </a:r>
            <a:r>
              <a:rPr lang="ja-JP" altLang="en-US" sz="1800">
                <a:solidFill>
                  <a:srgbClr val="C00000"/>
                </a:solidFill>
              </a:rPr>
              <a:t>　曲がった時空上での光の動き（</a:t>
            </a:r>
            <a:r>
              <a:rPr lang="en-US" altLang="ja-JP" sz="1800" dirty="0">
                <a:solidFill>
                  <a:srgbClr val="C00000"/>
                </a:solidFill>
              </a:rPr>
              <a:t>null</a:t>
            </a:r>
            <a:r>
              <a:rPr lang="ja-JP" altLang="en-US" sz="1800">
                <a:solidFill>
                  <a:srgbClr val="C00000"/>
                </a:solidFill>
              </a:rPr>
              <a:t>測地線方程式）</a:t>
            </a:r>
            <a:endParaRPr lang="en-US" altLang="ja-JP" sz="1800" dirty="0">
              <a:solidFill>
                <a:srgbClr val="C00000"/>
              </a:solidFill>
            </a:endParaRPr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を知っておく必要がある。ただし、一般相対論について説明するには時間が足りないため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sz="1800" dirty="0">
                <a:solidFill>
                  <a:srgbClr val="C00000"/>
                </a:solidFill>
              </a:rPr>
              <a:t>(1)</a:t>
            </a:r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>
              <a:solidFill>
                <a:srgbClr val="C00000"/>
              </a:solidFill>
            </a:endParaRPr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sz="1800" dirty="0">
                <a:solidFill>
                  <a:srgbClr val="C00000"/>
                </a:solidFill>
              </a:rPr>
              <a:t>(2)</a:t>
            </a:r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>
              <a:solidFill>
                <a:srgbClr val="C00000"/>
              </a:solidFill>
            </a:endParaRPr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は既知とする。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（式の表記には、アインシュタインの縮約規則を用いた）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88B49-CBD5-4AB0-B2D0-FDA6C4BD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r>
              <a:rPr lang="en-US"/>
              <a:t>/n</a:t>
            </a:r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9C1514F-E764-A9A5-D1CF-A343A19FD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641" y="5396207"/>
            <a:ext cx="1559470" cy="29195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F6DEEA8-79AA-E248-FADD-1F973B6D7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694" y="4537173"/>
            <a:ext cx="4039433" cy="53817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0AADCFE-3AF5-CD97-5112-6350D612B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7694" y="3652561"/>
            <a:ext cx="5126054" cy="65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5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F5ADBC-63D6-C438-7B21-4E435C4E2EC9}"/>
              </a:ext>
            </a:extLst>
          </p:cNvPr>
          <p:cNvSpPr/>
          <p:nvPr/>
        </p:nvSpPr>
        <p:spPr>
          <a:xfrm>
            <a:off x="-1" y="0"/>
            <a:ext cx="9144001" cy="984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E3549D-C0BB-FB83-4188-F1CA4300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622"/>
            <a:ext cx="7886700" cy="984738"/>
          </a:xfrm>
        </p:spPr>
        <p:txBody>
          <a:bodyPr>
            <a:normAutofit/>
          </a:bodyPr>
          <a:lstStyle/>
          <a:p>
            <a:r>
              <a:rPr lang="ja-JP" altLang="en-US"/>
              <a:t>光の軌道を表す微分方程式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1B691-85A7-B4C2-5EFB-79B01824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646"/>
            <a:ext cx="7886700" cy="5248800"/>
          </a:xfrm>
        </p:spPr>
        <p:txBody>
          <a:bodyPr>
            <a:normAutofit lnSpcReduction="10000"/>
          </a:bodyPr>
          <a:lstStyle/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シュバルツシルト計量は球対称の構造を持っているので　　　　の赤道面に注目すると、</a:t>
            </a:r>
            <a:r>
              <a:rPr lang="en-US" altLang="ja-JP" sz="1800" dirty="0"/>
              <a:t>null</a:t>
            </a:r>
            <a:r>
              <a:rPr lang="ja-JP" altLang="en-US" sz="1800"/>
              <a:t>測地線方程式から以下の保存則が導かれる。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800" dirty="0">
              <a:solidFill>
                <a:srgbClr val="C00000"/>
              </a:solidFill>
            </a:endParaRPr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>
                <a:solidFill>
                  <a:srgbClr val="C00000"/>
                </a:solidFill>
              </a:rPr>
              <a:t>エネルギー保存則</a:t>
            </a:r>
            <a:r>
              <a:rPr lang="ja-JP" altLang="en-US" sz="1800"/>
              <a:t>：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800" dirty="0">
              <a:solidFill>
                <a:srgbClr val="C00000"/>
              </a:solidFill>
            </a:endParaRPr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>
                <a:solidFill>
                  <a:srgbClr val="C00000"/>
                </a:solidFill>
              </a:rPr>
              <a:t>角運動量保存則</a:t>
            </a:r>
            <a:r>
              <a:rPr lang="ja-JP" altLang="en-US" sz="1800"/>
              <a:t>：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また、光の世界間隔は常にゼロなので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以上より、　　　　（これを衝突係数と呼ぶ）とおくと、微分方程式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1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が得られる。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88B49-CBD5-4AB0-B2D0-FDA6C4BD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r>
              <a:rPr lang="en-US"/>
              <a:t>/n</a:t>
            </a:r>
            <a:endParaRPr 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AC2B983-59C7-EAED-BBCF-F7FB50237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182" y="2214745"/>
            <a:ext cx="2322366" cy="49887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728D793-FBD9-7685-7967-93D47C35E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0182" y="2892033"/>
            <a:ext cx="1584716" cy="24704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56291CF-7C80-DFEB-C8D2-F776E959F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1630" y="3854067"/>
            <a:ext cx="4120738" cy="86722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8EEA4E0-A582-5CC7-8108-37F49B9FD7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2368" y="1251420"/>
            <a:ext cx="577850" cy="41275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E11FE620-1F88-C40E-D8D5-88FAA57C08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0533" y="4834541"/>
            <a:ext cx="603250" cy="4699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281314CB-44C6-0D6E-A9D7-0423AFAD5F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4991" y="5395938"/>
            <a:ext cx="3674016" cy="54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5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F5ADBC-63D6-C438-7B21-4E435C4E2EC9}"/>
              </a:ext>
            </a:extLst>
          </p:cNvPr>
          <p:cNvSpPr/>
          <p:nvPr/>
        </p:nvSpPr>
        <p:spPr>
          <a:xfrm>
            <a:off x="-1" y="0"/>
            <a:ext cx="9144001" cy="984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E3549D-C0BB-FB83-4188-F1CA4300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622"/>
            <a:ext cx="7886700" cy="984738"/>
          </a:xfrm>
        </p:spPr>
        <p:txBody>
          <a:bodyPr>
            <a:normAutofit/>
          </a:bodyPr>
          <a:lstStyle/>
          <a:p>
            <a:r>
              <a:rPr lang="ja-JP" altLang="en-US"/>
              <a:t>有効ポテンシャルによる軌道</a:t>
            </a:r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の条件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88B49-CBD5-4AB0-B2D0-FDA6C4BD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r>
              <a:rPr lang="en-US"/>
              <a:t>/n</a:t>
            </a:r>
            <a:endParaRPr lang="en-US" dirty="0"/>
          </a:p>
        </p:txBody>
      </p:sp>
      <p:sp>
        <p:nvSpPr>
          <p:cNvPr id="22" name="コンテンツ プレースホルダー 2">
            <a:extLst>
              <a:ext uri="{FF2B5EF4-FFF2-40B4-BE49-F238E27FC236}">
                <a16:creationId xmlns:a16="http://schemas.microsoft.com/office/drawing/2014/main" id="{F621299C-5525-1880-7F2A-119525506907}"/>
              </a:ext>
            </a:extLst>
          </p:cNvPr>
          <p:cNvSpPr txBox="1">
            <a:spLocks/>
          </p:cNvSpPr>
          <p:nvPr/>
        </p:nvSpPr>
        <p:spPr>
          <a:xfrm>
            <a:off x="628650" y="1242646"/>
            <a:ext cx="7886700" cy="524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ja-JP" altLang="en-US" sz="1800"/>
              <a:t>有効ポテンシャル　　　　　　　　　　とおくと</a:t>
            </a:r>
            <a:endParaRPr lang="en-US" altLang="ja-JP" sz="1800" dirty="0"/>
          </a:p>
          <a:p>
            <a:pPr marL="0" indent="0" ea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ja-JP" altLang="en-US" sz="1800"/>
              <a:t>光の運動可能領域の式は</a:t>
            </a:r>
            <a:endParaRPr lang="en-US" altLang="ja-JP" sz="1800" dirty="0"/>
          </a:p>
        </p:txBody>
      </p:sp>
      <p:pic>
        <p:nvPicPr>
          <p:cNvPr id="26" name="コンテンツ プレースホルダー 25">
            <a:extLst>
              <a:ext uri="{FF2B5EF4-FFF2-40B4-BE49-F238E27FC236}">
                <a16:creationId xmlns:a16="http://schemas.microsoft.com/office/drawing/2014/main" id="{283DE3B7-531D-67A7-3E3C-34A019FB4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2172766"/>
            <a:ext cx="6527007" cy="4351338"/>
          </a:xfr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9820BE4D-5094-7A42-D3C4-1DFF129AF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1384" y="1303346"/>
            <a:ext cx="1841897" cy="4378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DB5ACF0F-A1C3-05F8-C235-0EECE7499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9778" y="1757257"/>
            <a:ext cx="1153503" cy="34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51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5C0601-9E43-CFF5-9213-15A61DF19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144" y="1122363"/>
            <a:ext cx="8351520" cy="2620582"/>
          </a:xfrm>
        </p:spPr>
        <p:txBody>
          <a:bodyPr>
            <a:normAutofit/>
          </a:bodyPr>
          <a:lstStyle/>
          <a:p>
            <a:r>
              <a:rPr kumimoji="1" lang="en-US" altLang="ja-JP" sz="44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items</a:t>
            </a:r>
            <a:endParaRPr kumimoji="1" lang="ja-JP" altLang="en-US" sz="44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F317453-2659-04C0-4374-F182FDA7C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143" y="4169664"/>
            <a:ext cx="8351519" cy="963168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name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3513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27818</TotalTime>
  <Words>498</Words>
  <Application>Microsoft Macintosh PowerPoint</Application>
  <PresentationFormat>画面に合わせる (4:3)</PresentationFormat>
  <Paragraphs>87</Paragraphs>
  <Slides>13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Hiragino Kaku Gothic Std W8</vt:lpstr>
      <vt:lpstr>游ゴシック</vt:lpstr>
      <vt:lpstr>Aptos</vt:lpstr>
      <vt:lpstr>Arial</vt:lpstr>
      <vt:lpstr>Office テーマ</vt:lpstr>
      <vt:lpstr>ブラックホールを回る 薄い降着円盤の作る像</vt:lpstr>
      <vt:lpstr>目次</vt:lpstr>
      <vt:lpstr>導入</vt:lpstr>
      <vt:lpstr>導入</vt:lpstr>
      <vt:lpstr>ブラックホール付近での 光の軌道</vt:lpstr>
      <vt:lpstr>事前知識</vt:lpstr>
      <vt:lpstr>光の軌道を表す微分方程式</vt:lpstr>
      <vt:lpstr>有効ポテンシャルによる軌道の条件</vt:lpstr>
      <vt:lpstr>items</vt:lpstr>
      <vt:lpstr>section</vt:lpstr>
      <vt:lpstr>section</vt:lpstr>
      <vt:lpstr>図の作成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シュバルツシルト時空における 光源の軌道予測 </dc:title>
  <dc:creator>幹 大豆生田</dc:creator>
  <cp:lastModifiedBy>幹 大豆生田</cp:lastModifiedBy>
  <cp:revision>503</cp:revision>
  <dcterms:created xsi:type="dcterms:W3CDTF">2024-07-01T13:42:07Z</dcterms:created>
  <dcterms:modified xsi:type="dcterms:W3CDTF">2024-10-11T16:54:36Z</dcterms:modified>
</cp:coreProperties>
</file>