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339" r:id="rId3"/>
    <p:sldId id="333" r:id="rId4"/>
    <p:sldId id="345" r:id="rId5"/>
    <p:sldId id="334" r:id="rId6"/>
    <p:sldId id="327" r:id="rId7"/>
    <p:sldId id="340" r:id="rId8"/>
    <p:sldId id="341" r:id="rId9"/>
    <p:sldId id="342" r:id="rId10"/>
    <p:sldId id="338" r:id="rId11"/>
    <p:sldId id="336" r:id="rId12"/>
    <p:sldId id="335" r:id="rId13"/>
    <p:sldId id="344" r:id="rId14"/>
    <p:sldId id="34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/>
    <p:restoredTop sz="85637"/>
  </p:normalViewPr>
  <p:slideViewPr>
    <p:cSldViewPr snapToGrid="0">
      <p:cViewPr>
        <p:scale>
          <a:sx n="114" d="100"/>
          <a:sy n="114" d="100"/>
        </p:scale>
        <p:origin x="1664" y="-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6F77-8F8C-4845-A7E6-3AD8C195FB37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EE7C-6BE9-AF47-A02D-EA93943F4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02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3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43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17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08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0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9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36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9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97E0BB-FCF8-930F-2980-CBB45698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83D409-40F1-0E4B-A5CF-147CF2CAA000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50BD4E-E1C3-78C9-4672-4E351086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615C1C-D39E-D35B-D29F-7C41C953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233C87-63E7-874E-A5EF-DB37685A35FE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r>
              <a:rPr lang="en-US" dirty="0"/>
              <a:t>/n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2pPr>
            <a:lvl3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3pPr>
            <a:lvl4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4pPr>
            <a:lvl5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59B5AC-7CAD-223C-D463-DE903D9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A4E926-6570-314E-B162-2804F62089A4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2EADEA-30A8-1093-B2A5-13D53C3B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9057F1-AB97-8DF2-9E08-9A3EA855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B166BD72-7F15-9AFF-3579-46348DE7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B9DC9F46-B687-2082-EBC5-3F32A32D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3D9-8D49-8A4C-94CC-E32A0C7F9B5F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lang="ja-JP" altLang="en-US" sz="4400"/>
              <a:t>ブラックホールを回る</a:t>
            </a:r>
            <a:br>
              <a:rPr lang="en-US" altLang="ja-JP" sz="4400" dirty="0"/>
            </a:br>
            <a:r>
              <a:rPr lang="ja-JP" altLang="en-US" sz="4400"/>
              <a:t>薄い降着円盤の作る像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3742945"/>
            <a:ext cx="8351519" cy="2593687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Review: Jean-</a:t>
            </a:r>
            <a:r>
              <a:rPr lang="en-US" altLang="ja-JP" sz="1800" dirty="0" err="1">
                <a:solidFill>
                  <a:schemeClr val="bg2">
                    <a:lumMod val="50000"/>
                  </a:schemeClr>
                </a:solidFill>
              </a:rPr>
              <a:t>pierre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1800" dirty="0" err="1">
                <a:solidFill>
                  <a:schemeClr val="bg2">
                    <a:lumMod val="50000"/>
                  </a:schemeClr>
                </a:solidFill>
              </a:rPr>
              <a:t>Luminet</a:t>
            </a:r>
            <a:r>
              <a:rPr lang="ja-JP" altLang="en-US" sz="1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1979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image of sphere black hole with thin accretion disk</a:t>
            </a:r>
          </a:p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20041054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　</a:t>
            </a:r>
            <a:r>
              <a:rPr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大豆生田幹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57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kumimoji="1" lang="en-US" altLang="ja-JP" sz="44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items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4169664"/>
            <a:ext cx="8351519" cy="96316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name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51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4A9F-DC19-9CAD-C3FE-B4957F3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ja-JP" dirty="0"/>
              <a:t>section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AE497-2E95-EDBE-9C01-258962D48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detail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A5218-EB3B-11FF-0581-CAFD9057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7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section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/>
              <a:t>Hello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lang="ja-JP" altLang="en-US" sz="4400"/>
              <a:t>図の作成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4169664"/>
            <a:ext cx="8351519" cy="963168"/>
          </a:xfrm>
        </p:spPr>
        <p:txBody>
          <a:bodyPr>
            <a:normAutofit/>
          </a:bodyPr>
          <a:lstStyle/>
          <a:p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92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CD29D082-A541-5C9D-469B-03F27E2D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A3C1565-6749-B833-3912-4D94DD14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" y="2832846"/>
            <a:ext cx="587988" cy="41685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5B3766B-CAAE-5C57-F462-AD6411F6B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55" y="6121071"/>
            <a:ext cx="125869" cy="20453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7B013E1-2FD4-6387-9A67-4B2F4C39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232" y="3595255"/>
            <a:ext cx="1377950" cy="552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D26B602-ABBF-17EC-317E-07D1D578E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787" y="3855150"/>
            <a:ext cx="885253" cy="55245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17235DB-1B44-3EC4-AE7B-BEC048DA6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787" y="2508121"/>
            <a:ext cx="885253" cy="5524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ABF8B69-61C0-8741-4905-62FF9A845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7787" y="1112105"/>
            <a:ext cx="885253" cy="5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6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目次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ブラックホール付近での光の軌道</a:t>
            </a:r>
            <a:endParaRPr lang="en-US" altLang="ja-JP" sz="1500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微分方程式の導出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衝突係数と曲がり角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ブラックホール付近を周回する光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ja-JP" sz="1500" dirty="0"/>
          </a:p>
          <a:p>
            <a:pPr>
              <a:lnSpc>
                <a:spcPct val="150000"/>
              </a:lnSpc>
            </a:pPr>
            <a:r>
              <a:rPr lang="ja-JP" altLang="en-US"/>
              <a:t>薄い降着円盤の作る像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状況設定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直接観測者に届く光の像の計算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ブラックホールを周回してから観測者に届く光の像の計算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ja-JP" sz="1500" dirty="0"/>
          </a:p>
          <a:p>
            <a:pPr>
              <a:lnSpc>
                <a:spcPct val="150000"/>
              </a:lnSpc>
            </a:pPr>
            <a:r>
              <a:rPr lang="ja-JP" altLang="en-US"/>
              <a:t>数値計算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入力と出力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簡単なコードの説明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作成された像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6AC8F08-8D42-991E-5A8E-541554F1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845" y="1699738"/>
            <a:ext cx="2990210" cy="1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学部</a:t>
            </a:r>
            <a:r>
              <a:rPr lang="en-US" altLang="ja-JP" sz="1800" dirty="0"/>
              <a:t>3</a:t>
            </a:r>
            <a:r>
              <a:rPr lang="ja-JP" altLang="en-US" sz="1800"/>
              <a:t>年までの授業では、歪みのない時空（ミンコフスキー時空）で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物理学を考えた。このような時空では、光は（屈折率が変化しなければ）観測者に対して常に直進するので「物体が歪んで見える」といった現象を考える必要はない。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しかし、一般相対論を用いて歪んだ時空を考えると、光はその歪んだ時空の上を進むので、観測した物体もまた歪んで見える。そこで今回は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「歪んだ時空にある物体がどのように見えるのか」を考える。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この論文では、時空を大きく歪ませるブラックホールの周りで発光している薄い円盤（一定半径の薄い降着円盤）がどのように観測されるかを考え、実際に像を計算している。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今まで授業では、歪みのない時空で物理学を考えた。そこでは、屈折率が変化しなければ「光が曲がって観測者に届く」という現象は起きない。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しかし、一般相対論を用いて歪んだ時空を考えると、光は歪んだ時空の上を進むので、この現象が起きる。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そこで今回は、時空を大きく歪ませるブラックホールの周りに、発光している薄い円盤を設定し、その観測結果を予測してこの現象について考える。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6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/>
              <a:t>hello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23F90C-0C7A-2E0C-CD0D-2F1F303515D8}"/>
              </a:ext>
            </a:extLst>
          </p:cNvPr>
          <p:cNvSpPr txBox="1"/>
          <p:nvPr/>
        </p:nvSpPr>
        <p:spPr>
          <a:xfrm>
            <a:off x="711775" y="6037428"/>
            <a:ext cx="45917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>
                <a:solidFill>
                  <a:srgbClr val="8F949A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作成した像の写真を貼る</a:t>
            </a:r>
            <a:endParaRPr lang="ja-JP" altLang="en-US" sz="10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CFD4EC-1E6B-1660-0A0D-B1859AD3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6" y="3637722"/>
            <a:ext cx="4151063" cy="23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0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4A9F-DC19-9CAD-C3FE-B4957F3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ja-JP" altLang="en-US"/>
              <a:t>ブラックホール付近での</a:t>
            </a:r>
            <a:br>
              <a:rPr lang="en-US" altLang="ja-JP" dirty="0"/>
            </a:br>
            <a:r>
              <a:rPr lang="ja-JP" altLang="en-US"/>
              <a:t>光の軌道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AE497-2E95-EDBE-9C01-258962D48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A5218-EB3B-11FF-0581-CAFD9057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7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事前知識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ブラックホールによって歪んだ時空での光の軌道を計算するには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(1)</a:t>
            </a:r>
            <a:r>
              <a:rPr lang="ja-JP" altLang="en-US" sz="1800">
                <a:solidFill>
                  <a:srgbClr val="C00000"/>
                </a:solidFill>
              </a:rPr>
              <a:t>　ブラックホールが作る時空の具体的な形（シュバルツシルト計量）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(2)</a:t>
            </a:r>
            <a:r>
              <a:rPr lang="ja-JP" altLang="en-US" sz="1800">
                <a:solidFill>
                  <a:srgbClr val="C00000"/>
                </a:solidFill>
              </a:rPr>
              <a:t>　曲がった時空上での光の動き（</a:t>
            </a:r>
            <a:r>
              <a:rPr lang="en-US" altLang="ja-JP" sz="1800" dirty="0">
                <a:solidFill>
                  <a:srgbClr val="C00000"/>
                </a:solidFill>
              </a:rPr>
              <a:t>null</a:t>
            </a:r>
            <a:r>
              <a:rPr lang="ja-JP" altLang="en-US" sz="1800">
                <a:solidFill>
                  <a:srgbClr val="C00000"/>
                </a:solidFill>
              </a:rPr>
              <a:t>測地線方程式）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を知っておく必要がある。ただし、一般相対論について説明するには時間が足りないため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(1)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(2)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は既知とする。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（式の表記には、アインシュタインの縮約規則を用いた）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9C1514F-E764-A9A5-D1CF-A343A19F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41" y="5396207"/>
            <a:ext cx="1559470" cy="29195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F6DEEA8-79AA-E248-FADD-1F973B6D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94" y="4537173"/>
            <a:ext cx="4039433" cy="53817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0AADCFE-3AF5-CD97-5112-6350D612B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694" y="3652561"/>
            <a:ext cx="5126054" cy="6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光の軌道を表す微分方程式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 lnSpcReduction="10000"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シュバルツシルト計量は球対称の構造を持っているので　　　　の赤道面に注目すると、</a:t>
            </a:r>
            <a:r>
              <a:rPr lang="en-US" altLang="ja-JP" sz="1800" dirty="0"/>
              <a:t>null</a:t>
            </a:r>
            <a:r>
              <a:rPr lang="ja-JP" altLang="en-US" sz="1800"/>
              <a:t>測地線方程式から以下の保存則が導かれる。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>
                <a:solidFill>
                  <a:srgbClr val="C00000"/>
                </a:solidFill>
              </a:rPr>
              <a:t>エネルギー保存則</a:t>
            </a:r>
            <a:r>
              <a:rPr lang="ja-JP" altLang="en-US" sz="1800"/>
              <a:t>：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>
                <a:solidFill>
                  <a:srgbClr val="C00000"/>
                </a:solidFill>
              </a:rPr>
              <a:t>角運動量保存則</a:t>
            </a:r>
            <a:r>
              <a:rPr lang="ja-JP" altLang="en-US" sz="1800"/>
              <a:t>：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また、光の世界間隔は常にゼロなので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以上より、　　　　（これを衝突係数と呼ぶ）とおくと、微分方程式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1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が得られる。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C2B983-59C7-EAED-BBCF-F7FB5023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82" y="2214745"/>
            <a:ext cx="2322366" cy="4988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728D793-FBD9-7685-7967-93D47C35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182" y="2892033"/>
            <a:ext cx="1584716" cy="2470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6291CF-7C80-DFEB-C8D2-F776E959F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630" y="3854067"/>
            <a:ext cx="4120738" cy="8672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EEA4E0-A582-5CC7-8108-37F49B9FD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368" y="1251420"/>
            <a:ext cx="577850" cy="412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11FE620-1F88-C40E-D8D5-88FAA57C08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533" y="4834541"/>
            <a:ext cx="603250" cy="469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81314CB-44C6-0D6E-A9D7-0423AFAD5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991" y="5395938"/>
            <a:ext cx="3674016" cy="5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5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有効ポテンシャルによる軌道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の条件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F621299C-5525-1880-7F2A-119525506907}"/>
              </a:ext>
            </a:extLst>
          </p:cNvPr>
          <p:cNvSpPr txBox="1">
            <a:spLocks/>
          </p:cNvSpPr>
          <p:nvPr/>
        </p:nvSpPr>
        <p:spPr>
          <a:xfrm>
            <a:off x="628650" y="1242646"/>
            <a:ext cx="7886700" cy="524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800"/>
              <a:t>有効ポテンシャル　　　　　　　　　　とおくと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800"/>
              <a:t>光の運動可能領域の式は</a:t>
            </a:r>
            <a:endParaRPr lang="en-US" altLang="ja-JP" sz="1800" dirty="0"/>
          </a:p>
        </p:txBody>
      </p:sp>
      <p:pic>
        <p:nvPicPr>
          <p:cNvPr id="26" name="コンテンツ プレースホルダー 25">
            <a:extLst>
              <a:ext uri="{FF2B5EF4-FFF2-40B4-BE49-F238E27FC236}">
                <a16:creationId xmlns:a16="http://schemas.microsoft.com/office/drawing/2014/main" id="{283DE3B7-531D-67A7-3E3C-34A019FB4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172766"/>
            <a:ext cx="6527007" cy="4351338"/>
          </a:xfr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20BE4D-5094-7A42-D3C4-1DFF129AF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384" y="1303346"/>
            <a:ext cx="1841897" cy="4378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DB5ACF0F-A1C3-05F8-C235-0EECE7499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778" y="1757257"/>
            <a:ext cx="1153503" cy="3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29054</TotalTime>
  <Words>602</Words>
  <Application>Microsoft Macintosh PowerPoint</Application>
  <PresentationFormat>画面に合わせる (4:3)</PresentationFormat>
  <Paragraphs>96</Paragraphs>
  <Slides>14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Hiragino Kaku Gothic Std W8</vt:lpstr>
      <vt:lpstr>游ゴシック</vt:lpstr>
      <vt:lpstr>Aptos</vt:lpstr>
      <vt:lpstr>Arial</vt:lpstr>
      <vt:lpstr>Office テーマ</vt:lpstr>
      <vt:lpstr>ブラックホールを回る 薄い降着円盤の作る像</vt:lpstr>
      <vt:lpstr>目次</vt:lpstr>
      <vt:lpstr>導入</vt:lpstr>
      <vt:lpstr>導入</vt:lpstr>
      <vt:lpstr>導入</vt:lpstr>
      <vt:lpstr>ブラックホール付近での 光の軌道</vt:lpstr>
      <vt:lpstr>事前知識</vt:lpstr>
      <vt:lpstr>光の軌道を表す微分方程式</vt:lpstr>
      <vt:lpstr>有効ポテンシャルによる軌道の条件</vt:lpstr>
      <vt:lpstr>items</vt:lpstr>
      <vt:lpstr>section</vt:lpstr>
      <vt:lpstr>section</vt:lpstr>
      <vt:lpstr>図の作成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シュバルツシルト時空における 光源の軌道予測 </dc:title>
  <dc:creator>幹 大豆生田</dc:creator>
  <cp:lastModifiedBy>幹 大豆生田</cp:lastModifiedBy>
  <cp:revision>507</cp:revision>
  <dcterms:created xsi:type="dcterms:W3CDTF">2024-07-01T13:42:07Z</dcterms:created>
  <dcterms:modified xsi:type="dcterms:W3CDTF">2024-10-12T13:30:42Z</dcterms:modified>
</cp:coreProperties>
</file>