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sldIdLst>
    <p:sldId id="258" r:id="rId2"/>
    <p:sldId id="260" r:id="rId3"/>
    <p:sldId id="261" r:id="rId4"/>
    <p:sldId id="262" r:id="rId5"/>
    <p:sldId id="259" r:id="rId6"/>
    <p:sldId id="257"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77"/>
    <p:restoredTop sz="95833"/>
  </p:normalViewPr>
  <p:slideViewPr>
    <p:cSldViewPr snapToGrid="0">
      <p:cViewPr>
        <p:scale>
          <a:sx n="71" d="100"/>
          <a:sy n="71" d="100"/>
        </p:scale>
        <p:origin x="1008" y="3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0295EE-8055-7B80-9309-4D63FD41BC7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F3D05C4-B7BD-BC91-54D9-ACF75D43D3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331592B-6547-6A4B-2D23-F23782C08469}"/>
              </a:ext>
            </a:extLst>
          </p:cNvPr>
          <p:cNvSpPr>
            <a:spLocks noGrp="1"/>
          </p:cNvSpPr>
          <p:nvPr>
            <p:ph type="dt" sz="half" idx="10"/>
          </p:nvPr>
        </p:nvSpPr>
        <p:spPr/>
        <p:txBody>
          <a:bodyPr/>
          <a:lstStyle/>
          <a:p>
            <a:fld id="{6AD6EE87-EBD5-4F12-A48A-63ACA297AC8F}" type="datetimeFigureOut">
              <a:rPr lang="en-US" smtClean="0"/>
              <a:t>12/2/24</a:t>
            </a:fld>
            <a:endParaRPr lang="en-US" dirty="0"/>
          </a:p>
        </p:txBody>
      </p:sp>
      <p:sp>
        <p:nvSpPr>
          <p:cNvPr id="5" name="フッター プレースホルダー 4">
            <a:extLst>
              <a:ext uri="{FF2B5EF4-FFF2-40B4-BE49-F238E27FC236}">
                <a16:creationId xmlns:a16="http://schemas.microsoft.com/office/drawing/2014/main" id="{D716EB42-B19F-1180-C762-E6C198628626}"/>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7C24FBB1-4E29-8D1D-E843-F59A1D53E7AA}"/>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96578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D14BE4-6555-BF11-796A-93CFBE5A5C6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5142CC0-793B-6AAB-86A1-373D395417D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090F09D-FD71-8D49-0188-978487290128}"/>
              </a:ext>
            </a:extLst>
          </p:cNvPr>
          <p:cNvSpPr>
            <a:spLocks noGrp="1"/>
          </p:cNvSpPr>
          <p:nvPr>
            <p:ph type="dt" sz="half" idx="10"/>
          </p:nvPr>
        </p:nvSpPr>
        <p:spPr/>
        <p:txBody>
          <a:bodyPr/>
          <a:lstStyle/>
          <a:p>
            <a:fld id="{4CD73815-2707-4475-8F1A-B873CB631BB4}" type="datetimeFigureOut">
              <a:rPr lang="en-US" smtClean="0"/>
              <a:t>12/2/24</a:t>
            </a:fld>
            <a:endParaRPr lang="en-US" dirty="0"/>
          </a:p>
        </p:txBody>
      </p:sp>
      <p:sp>
        <p:nvSpPr>
          <p:cNvPr id="5" name="フッター プレースホルダー 4">
            <a:extLst>
              <a:ext uri="{FF2B5EF4-FFF2-40B4-BE49-F238E27FC236}">
                <a16:creationId xmlns:a16="http://schemas.microsoft.com/office/drawing/2014/main" id="{81AD47ED-3E6C-A637-C81B-8133AFAF7465}"/>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0B3D3CAB-DD1E-6434-B85F-7AD3847F0A65}"/>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93138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744DCD2-D9DD-EC83-48B5-5B619971B20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5328188-0350-91A4-1D28-5E4EC39A324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572FEF5-518F-C7E7-3A7B-852B43EB704C}"/>
              </a:ext>
            </a:extLst>
          </p:cNvPr>
          <p:cNvSpPr>
            <a:spLocks noGrp="1"/>
          </p:cNvSpPr>
          <p:nvPr>
            <p:ph type="dt" sz="half" idx="10"/>
          </p:nvPr>
        </p:nvSpPr>
        <p:spPr/>
        <p:txBody>
          <a:bodyPr/>
          <a:lstStyle/>
          <a:p>
            <a:fld id="{2A4AFB99-0EAB-4182-AFF8-E214C82A68F6}" type="datetimeFigureOut">
              <a:rPr lang="en-US" smtClean="0"/>
              <a:t>12/2/24</a:t>
            </a:fld>
            <a:endParaRPr lang="en-US" dirty="0"/>
          </a:p>
        </p:txBody>
      </p:sp>
      <p:sp>
        <p:nvSpPr>
          <p:cNvPr id="5" name="フッター プレースホルダー 4">
            <a:extLst>
              <a:ext uri="{FF2B5EF4-FFF2-40B4-BE49-F238E27FC236}">
                <a16:creationId xmlns:a16="http://schemas.microsoft.com/office/drawing/2014/main" id="{64D485C7-EA3D-1861-8F29-593965D36E60}"/>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B8C623E2-B9C4-6356-E434-23B4671FFC19}"/>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98555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AE4F15-E831-CFC9-327A-0E75B131D14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589199-B321-8839-7931-97E82B4935C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6D10FC-297F-03EA-E0F4-F9AED5E6CFB0}"/>
              </a:ext>
            </a:extLst>
          </p:cNvPr>
          <p:cNvSpPr>
            <a:spLocks noGrp="1"/>
          </p:cNvSpPr>
          <p:nvPr>
            <p:ph type="dt" sz="half" idx="10"/>
          </p:nvPr>
        </p:nvSpPr>
        <p:spPr/>
        <p:txBody>
          <a:bodyPr/>
          <a:lstStyle/>
          <a:p>
            <a:fld id="{A5D3794B-289A-4A80-97D7-111025398D45}" type="datetimeFigureOut">
              <a:rPr lang="en-US" smtClean="0"/>
              <a:t>12/2/24</a:t>
            </a:fld>
            <a:endParaRPr lang="en-US" dirty="0"/>
          </a:p>
        </p:txBody>
      </p:sp>
      <p:sp>
        <p:nvSpPr>
          <p:cNvPr id="5" name="フッター プレースホルダー 4">
            <a:extLst>
              <a:ext uri="{FF2B5EF4-FFF2-40B4-BE49-F238E27FC236}">
                <a16:creationId xmlns:a16="http://schemas.microsoft.com/office/drawing/2014/main" id="{E1493224-7A29-4A00-68E9-2AA32E0FE62A}"/>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6F63F29B-8D37-B6D0-884D-D4686216E392}"/>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66403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65AF49-26C0-1C88-0133-DCF63574A91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1FFA2BB-EC2C-6800-27D0-B9B9A9A9BC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948313A-FFA2-E151-0EED-F76246498AEE}"/>
              </a:ext>
            </a:extLst>
          </p:cNvPr>
          <p:cNvSpPr>
            <a:spLocks noGrp="1"/>
          </p:cNvSpPr>
          <p:nvPr>
            <p:ph type="dt" sz="half" idx="10"/>
          </p:nvPr>
        </p:nvSpPr>
        <p:spPr/>
        <p:txBody>
          <a:bodyPr/>
          <a:lstStyle/>
          <a:p>
            <a:fld id="{5A61015F-7CC6-4D0A-9D87-873EA4C304CC}" type="datetimeFigureOut">
              <a:rPr lang="en-US" smtClean="0"/>
              <a:t>12/2/24</a:t>
            </a:fld>
            <a:endParaRPr lang="en-US" dirty="0"/>
          </a:p>
        </p:txBody>
      </p:sp>
      <p:sp>
        <p:nvSpPr>
          <p:cNvPr id="5" name="フッター プレースホルダー 4">
            <a:extLst>
              <a:ext uri="{FF2B5EF4-FFF2-40B4-BE49-F238E27FC236}">
                <a16:creationId xmlns:a16="http://schemas.microsoft.com/office/drawing/2014/main" id="{9BC21F49-8402-E219-D9FB-3CA9C0AF1925}"/>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C24549D3-7235-D6A2-C063-9BE11DF18294}"/>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07127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885609-E2CA-BBE7-E4F4-44CA65700D9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B6DB948-3042-4388-C683-8B1E783C3B9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B61D1B1-DFBD-B621-8507-B0BA170D9E3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E8E8138-B56E-E65A-FEF6-8CAE898921B9}"/>
              </a:ext>
            </a:extLst>
          </p:cNvPr>
          <p:cNvSpPr>
            <a:spLocks noGrp="1"/>
          </p:cNvSpPr>
          <p:nvPr>
            <p:ph type="dt" sz="half" idx="10"/>
          </p:nvPr>
        </p:nvSpPr>
        <p:spPr/>
        <p:txBody>
          <a:bodyPr/>
          <a:lstStyle/>
          <a:p>
            <a:fld id="{93C6A301-0538-44EC-B09D-202E1042A48B}" type="datetimeFigureOut">
              <a:rPr lang="en-US" smtClean="0"/>
              <a:t>12/2/24</a:t>
            </a:fld>
            <a:endParaRPr lang="en-US" dirty="0"/>
          </a:p>
        </p:txBody>
      </p:sp>
      <p:sp>
        <p:nvSpPr>
          <p:cNvPr id="6" name="フッター プレースホルダー 5">
            <a:extLst>
              <a:ext uri="{FF2B5EF4-FFF2-40B4-BE49-F238E27FC236}">
                <a16:creationId xmlns:a16="http://schemas.microsoft.com/office/drawing/2014/main" id="{0C82C7D1-4023-5430-1050-3B6634BBF9A8}"/>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8D1A5D7C-5C3A-041E-D3D7-7480AE4A5028}"/>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84264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275A3A-C468-346B-A448-FA19EF24FE7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FA59FEF-7387-12F2-45A4-84B1D958E7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93366DB-27B3-7EED-AA9E-C189FBAD9EF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97BD677-CC19-4CEF-0EC8-0C739B47B2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EF99A72-1D60-54CD-1947-D75730DC2C9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A31CB36-25BC-84F1-E13D-D87B0C1BD657}"/>
              </a:ext>
            </a:extLst>
          </p:cNvPr>
          <p:cNvSpPr>
            <a:spLocks noGrp="1"/>
          </p:cNvSpPr>
          <p:nvPr>
            <p:ph type="dt" sz="half" idx="10"/>
          </p:nvPr>
        </p:nvSpPr>
        <p:spPr/>
        <p:txBody>
          <a:bodyPr/>
          <a:lstStyle/>
          <a:p>
            <a:fld id="{D789574A-8875-45EF-8EA2-3CAA0F7ABC4C}" type="datetimeFigureOut">
              <a:rPr lang="en-US" smtClean="0"/>
              <a:t>12/2/24</a:t>
            </a:fld>
            <a:endParaRPr lang="en-US" dirty="0"/>
          </a:p>
        </p:txBody>
      </p:sp>
      <p:sp>
        <p:nvSpPr>
          <p:cNvPr id="8" name="フッター プレースホルダー 7">
            <a:extLst>
              <a:ext uri="{FF2B5EF4-FFF2-40B4-BE49-F238E27FC236}">
                <a16:creationId xmlns:a16="http://schemas.microsoft.com/office/drawing/2014/main" id="{D6E581C3-A60A-1BCD-74F9-7A3E28CE5CF2}"/>
              </a:ext>
            </a:extLst>
          </p:cNvPr>
          <p:cNvSpPr>
            <a:spLocks noGrp="1"/>
          </p:cNvSpPr>
          <p:nvPr>
            <p:ph type="ftr" sz="quarter" idx="11"/>
          </p:nvPr>
        </p:nvSpPr>
        <p:spPr/>
        <p:txBody>
          <a:bodyPr/>
          <a:lstStyle/>
          <a:p>
            <a:endParaRPr lang="en-US" dirty="0"/>
          </a:p>
        </p:txBody>
      </p:sp>
      <p:sp>
        <p:nvSpPr>
          <p:cNvPr id="9" name="スライド番号プレースホルダー 8">
            <a:extLst>
              <a:ext uri="{FF2B5EF4-FFF2-40B4-BE49-F238E27FC236}">
                <a16:creationId xmlns:a16="http://schemas.microsoft.com/office/drawing/2014/main" id="{CBD021D9-7CE2-4759-841D-EC2BD81BA985}"/>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90245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F420A9-FAB7-220D-81C3-DB96EE7C24F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451CEE8-B2CD-AF35-9332-818B8E85BE65}"/>
              </a:ext>
            </a:extLst>
          </p:cNvPr>
          <p:cNvSpPr>
            <a:spLocks noGrp="1"/>
          </p:cNvSpPr>
          <p:nvPr>
            <p:ph type="dt" sz="half" idx="10"/>
          </p:nvPr>
        </p:nvSpPr>
        <p:spPr/>
        <p:txBody>
          <a:bodyPr/>
          <a:lstStyle/>
          <a:p>
            <a:fld id="{67EF4D4C-5367-4C26-9E2B-D8088D7FCA81}" type="datetimeFigureOut">
              <a:rPr lang="en-US" smtClean="0"/>
              <a:t>12/2/24</a:t>
            </a:fld>
            <a:endParaRPr lang="en-US" dirty="0"/>
          </a:p>
        </p:txBody>
      </p:sp>
      <p:sp>
        <p:nvSpPr>
          <p:cNvPr id="4" name="フッター プレースホルダー 3">
            <a:extLst>
              <a:ext uri="{FF2B5EF4-FFF2-40B4-BE49-F238E27FC236}">
                <a16:creationId xmlns:a16="http://schemas.microsoft.com/office/drawing/2014/main" id="{575D32CC-F897-4097-655A-5CA5DFBF42C2}"/>
              </a:ext>
            </a:extLst>
          </p:cNvPr>
          <p:cNvSpPr>
            <a:spLocks noGrp="1"/>
          </p:cNvSpPr>
          <p:nvPr>
            <p:ph type="ftr" sz="quarter" idx="11"/>
          </p:nvPr>
        </p:nvSpPr>
        <p:spPr/>
        <p:txBody>
          <a:bodyPr/>
          <a:lstStyle/>
          <a:p>
            <a:endParaRPr lang="en-US" dirty="0"/>
          </a:p>
        </p:txBody>
      </p:sp>
      <p:sp>
        <p:nvSpPr>
          <p:cNvPr id="5" name="スライド番号プレースホルダー 4">
            <a:extLst>
              <a:ext uri="{FF2B5EF4-FFF2-40B4-BE49-F238E27FC236}">
                <a16:creationId xmlns:a16="http://schemas.microsoft.com/office/drawing/2014/main" id="{B1DD6087-A1BC-1FFC-9806-351E718626B0}"/>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70931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B32FB5B-BEF9-4DD5-E111-3073CE9018AB}"/>
              </a:ext>
            </a:extLst>
          </p:cNvPr>
          <p:cNvSpPr>
            <a:spLocks noGrp="1"/>
          </p:cNvSpPr>
          <p:nvPr>
            <p:ph type="dt" sz="half" idx="10"/>
          </p:nvPr>
        </p:nvSpPr>
        <p:spPr/>
        <p:txBody>
          <a:bodyPr/>
          <a:lstStyle/>
          <a:p>
            <a:fld id="{56E91E96-98B0-4413-9547-46F3504108EF}" type="datetimeFigureOut">
              <a:rPr lang="en-US" smtClean="0"/>
              <a:t>12/2/24</a:t>
            </a:fld>
            <a:endParaRPr lang="en-US" dirty="0"/>
          </a:p>
        </p:txBody>
      </p:sp>
      <p:sp>
        <p:nvSpPr>
          <p:cNvPr id="3" name="フッター プレースホルダー 2">
            <a:extLst>
              <a:ext uri="{FF2B5EF4-FFF2-40B4-BE49-F238E27FC236}">
                <a16:creationId xmlns:a16="http://schemas.microsoft.com/office/drawing/2014/main" id="{12C91184-8D35-6AAC-C877-93C93A50BB56}"/>
              </a:ext>
            </a:extLst>
          </p:cNvPr>
          <p:cNvSpPr>
            <a:spLocks noGrp="1"/>
          </p:cNvSpPr>
          <p:nvPr>
            <p:ph type="ftr" sz="quarter" idx="11"/>
          </p:nvPr>
        </p:nvSpPr>
        <p:spPr/>
        <p:txBody>
          <a:bodyPr/>
          <a:lstStyle/>
          <a:p>
            <a:endParaRPr lang="en-US" dirty="0"/>
          </a:p>
        </p:txBody>
      </p:sp>
      <p:sp>
        <p:nvSpPr>
          <p:cNvPr id="4" name="スライド番号プレースホルダー 3">
            <a:extLst>
              <a:ext uri="{FF2B5EF4-FFF2-40B4-BE49-F238E27FC236}">
                <a16:creationId xmlns:a16="http://schemas.microsoft.com/office/drawing/2014/main" id="{85FEF539-AD99-7561-74C7-6D97B02B289C}"/>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214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94C992-B3DA-4465-12C1-D4BBA2AD855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98E3885-B87F-35DF-5D01-A60CAC4C22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0FD294F-97E6-29F2-608E-7815BB10FA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A6CB044-3B77-BF0B-55D7-FAF51BE247C8}"/>
              </a:ext>
            </a:extLst>
          </p:cNvPr>
          <p:cNvSpPr>
            <a:spLocks noGrp="1"/>
          </p:cNvSpPr>
          <p:nvPr>
            <p:ph type="dt" sz="half" idx="10"/>
          </p:nvPr>
        </p:nvSpPr>
        <p:spPr/>
        <p:txBody>
          <a:bodyPr/>
          <a:lstStyle/>
          <a:p>
            <a:fld id="{05C68B11-C5A8-448C-8CE9-B1A273C79CFC}" type="datetimeFigureOut">
              <a:rPr lang="en-US" smtClean="0"/>
              <a:t>12/2/24</a:t>
            </a:fld>
            <a:endParaRPr lang="en-US" dirty="0"/>
          </a:p>
        </p:txBody>
      </p:sp>
      <p:sp>
        <p:nvSpPr>
          <p:cNvPr id="6" name="フッター プレースホルダー 5">
            <a:extLst>
              <a:ext uri="{FF2B5EF4-FFF2-40B4-BE49-F238E27FC236}">
                <a16:creationId xmlns:a16="http://schemas.microsoft.com/office/drawing/2014/main" id="{1AFD4C47-E92E-BD61-7679-2603BF1A0668}"/>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CB8151BC-661A-97D2-0B1D-13A779485685}"/>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62339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F5D008-4CDE-34C7-03C5-FFB80A9BC68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477363B-B137-422F-DFBF-4AA0F95B3F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BEAC1C5-9DEE-4359-2534-4D04654CD4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11D7434-CD7A-07B5-2F81-8C8C1E1C59EA}"/>
              </a:ext>
            </a:extLst>
          </p:cNvPr>
          <p:cNvSpPr>
            <a:spLocks noGrp="1"/>
          </p:cNvSpPr>
          <p:nvPr>
            <p:ph type="dt" sz="half" idx="10"/>
          </p:nvPr>
        </p:nvSpPr>
        <p:spPr/>
        <p:txBody>
          <a:bodyPr/>
          <a:lstStyle/>
          <a:p>
            <a:fld id="{C7616CA0-919D-4A49-9C8A-62FDFB3A5183}" type="datetimeFigureOut">
              <a:rPr lang="en-US" smtClean="0"/>
              <a:t>12/2/24</a:t>
            </a:fld>
            <a:endParaRPr lang="en-US" dirty="0"/>
          </a:p>
        </p:txBody>
      </p:sp>
      <p:sp>
        <p:nvSpPr>
          <p:cNvPr id="6" name="フッター プレースホルダー 5">
            <a:extLst>
              <a:ext uri="{FF2B5EF4-FFF2-40B4-BE49-F238E27FC236}">
                <a16:creationId xmlns:a16="http://schemas.microsoft.com/office/drawing/2014/main" id="{587E7379-8FF7-7EAA-20EF-241BF6657CB7}"/>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2E8754F8-FE27-0DC2-AD20-313E4B9161D9}"/>
              </a:ext>
            </a:extLst>
          </p:cNvPr>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2324637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AAEBD0A-0341-B16A-629A-1B63BF5272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9AD9F6A-41CA-191A-1F94-B1D16E5EA5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BEE4C8B-C2EA-5DF3-E40E-6E4038B41D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98CD5-6C1E-4009-B41F-6DF62E31D3BE}" type="datetimeFigureOut">
              <a:rPr lang="en-US" smtClean="0"/>
              <a:pPr/>
              <a:t>12/2/24</a:t>
            </a:fld>
            <a:endParaRPr lang="en-US" dirty="0"/>
          </a:p>
        </p:txBody>
      </p:sp>
      <p:sp>
        <p:nvSpPr>
          <p:cNvPr id="5" name="フッター プレースホルダー 4">
            <a:extLst>
              <a:ext uri="{FF2B5EF4-FFF2-40B4-BE49-F238E27FC236}">
                <a16:creationId xmlns:a16="http://schemas.microsoft.com/office/drawing/2014/main" id="{36CC5A95-518D-B605-8583-FF8CE7EA5C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スライド番号プレースホルダー 5">
            <a:extLst>
              <a:ext uri="{FF2B5EF4-FFF2-40B4-BE49-F238E27FC236}">
                <a16:creationId xmlns:a16="http://schemas.microsoft.com/office/drawing/2014/main" id="{A6F82660-C1B9-2D36-1FAB-26372C3406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401525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29C51D-405A-DD53-CD62-0E44C7A83133}"/>
              </a:ext>
            </a:extLst>
          </p:cNvPr>
          <p:cNvSpPr>
            <a:spLocks noGrp="1"/>
          </p:cNvSpPr>
          <p:nvPr>
            <p:ph type="ctrTitle"/>
          </p:nvPr>
        </p:nvSpPr>
        <p:spPr/>
        <p:txBody>
          <a:bodyPr>
            <a:normAutofit/>
          </a:bodyPr>
          <a:lstStyle/>
          <a:p>
            <a:r>
              <a:rPr lang="ja-JP" altLang="en-US" sz="4800">
                <a:latin typeface="Hiragino Kaku Gothic Std W8" panose="020B0800000000000000" pitchFamily="34" charset="-128"/>
                <a:ea typeface="Hiragino Kaku Gothic Std W8" panose="020B0800000000000000" pitchFamily="34" charset="-128"/>
              </a:rPr>
              <a:t>幾何学的に薄い降着円盤をもつ</a:t>
            </a:r>
            <a:br>
              <a:rPr lang="en-US" altLang="ja-JP" sz="4800" dirty="0">
                <a:latin typeface="Hiragino Kaku Gothic Std W8" panose="020B0800000000000000" pitchFamily="34" charset="-128"/>
                <a:ea typeface="Hiragino Kaku Gothic Std W8" panose="020B0800000000000000" pitchFamily="34" charset="-128"/>
              </a:rPr>
            </a:br>
            <a:r>
              <a:rPr lang="ja-JP" altLang="en-US" sz="4800">
                <a:latin typeface="Hiragino Kaku Gothic Std W8" panose="020B0800000000000000" pitchFamily="34" charset="-128"/>
                <a:ea typeface="Hiragino Kaku Gothic Std W8" panose="020B0800000000000000" pitchFamily="34" charset="-128"/>
              </a:rPr>
              <a:t>ブラックホールの像</a:t>
            </a:r>
            <a:endParaRPr kumimoji="1" lang="ja-JP" altLang="en-US" sz="4800">
              <a:latin typeface="Hiragino Kaku Gothic Std W8" panose="020B0800000000000000" pitchFamily="34" charset="-128"/>
              <a:ea typeface="Hiragino Kaku Gothic Std W8" panose="020B0800000000000000" pitchFamily="34" charset="-128"/>
            </a:endParaRPr>
          </a:p>
        </p:txBody>
      </p:sp>
      <p:sp>
        <p:nvSpPr>
          <p:cNvPr id="3" name="字幕 2">
            <a:extLst>
              <a:ext uri="{FF2B5EF4-FFF2-40B4-BE49-F238E27FC236}">
                <a16:creationId xmlns:a16="http://schemas.microsoft.com/office/drawing/2014/main" id="{14C6FE82-5D59-E266-B451-51CA93047958}"/>
              </a:ext>
            </a:extLst>
          </p:cNvPr>
          <p:cNvSpPr>
            <a:spLocks noGrp="1"/>
          </p:cNvSpPr>
          <p:nvPr>
            <p:ph type="subTitle" idx="1"/>
          </p:nvPr>
        </p:nvSpPr>
        <p:spPr/>
        <p:txBody>
          <a:bodyPr>
            <a:normAutofit fontScale="85000" lnSpcReduction="20000"/>
          </a:bodyPr>
          <a:lstStyle/>
          <a:p>
            <a:pPr marL="0" indent="0" eaLnBrk="0">
              <a:lnSpc>
                <a:spcPct val="150000"/>
              </a:lnSpc>
              <a:spcBef>
                <a:spcPts val="0"/>
              </a:spcBef>
              <a:buNone/>
            </a:pPr>
            <a:r>
              <a:rPr lang="en-US" altLang="ja-JP" sz="2400" dirty="0">
                <a:solidFill>
                  <a:schemeClr val="bg2">
                    <a:lumMod val="50000"/>
                  </a:schemeClr>
                </a:solidFill>
                <a:latin typeface="Hiragino Kaku Gothic Std W8" panose="020B0800000000000000" pitchFamily="34" charset="-128"/>
                <a:ea typeface="Hiragino Kaku Gothic Std W8" panose="020B0800000000000000" pitchFamily="34" charset="-128"/>
              </a:rPr>
              <a:t>Review: Jean-</a:t>
            </a:r>
            <a:r>
              <a:rPr lang="en-US" altLang="ja-JP" sz="2400" dirty="0" err="1">
                <a:solidFill>
                  <a:schemeClr val="bg2">
                    <a:lumMod val="50000"/>
                  </a:schemeClr>
                </a:solidFill>
                <a:latin typeface="Hiragino Kaku Gothic Std W8" panose="020B0800000000000000" pitchFamily="34" charset="-128"/>
                <a:ea typeface="Hiragino Kaku Gothic Std W8" panose="020B0800000000000000" pitchFamily="34" charset="-128"/>
              </a:rPr>
              <a:t>pierre</a:t>
            </a:r>
            <a:r>
              <a:rPr lang="en-US" altLang="ja-JP" sz="2400" dirty="0">
                <a:solidFill>
                  <a:schemeClr val="bg2">
                    <a:lumMod val="50000"/>
                  </a:schemeClr>
                </a:solidFill>
                <a:latin typeface="Hiragino Kaku Gothic Std W8" panose="020B0800000000000000" pitchFamily="34" charset="-128"/>
                <a:ea typeface="Hiragino Kaku Gothic Std W8" panose="020B0800000000000000" pitchFamily="34" charset="-128"/>
              </a:rPr>
              <a:t> </a:t>
            </a:r>
            <a:r>
              <a:rPr lang="en-US" altLang="ja-JP" sz="2400" dirty="0" err="1">
                <a:solidFill>
                  <a:schemeClr val="bg2">
                    <a:lumMod val="50000"/>
                  </a:schemeClr>
                </a:solidFill>
                <a:latin typeface="Hiragino Kaku Gothic Std W8" panose="020B0800000000000000" pitchFamily="34" charset="-128"/>
                <a:ea typeface="Hiragino Kaku Gothic Std W8" panose="020B0800000000000000" pitchFamily="34" charset="-128"/>
              </a:rPr>
              <a:t>Luminet</a:t>
            </a:r>
            <a:r>
              <a:rPr lang="en-US" altLang="ja-JP" sz="2400" dirty="0">
                <a:solidFill>
                  <a:schemeClr val="bg2">
                    <a:lumMod val="50000"/>
                  </a:schemeClr>
                </a:solidFill>
                <a:latin typeface="Hiragino Kaku Gothic Std W8" panose="020B0800000000000000" pitchFamily="34" charset="-128"/>
                <a:ea typeface="Hiragino Kaku Gothic Std W8" panose="020B0800000000000000" pitchFamily="34" charset="-128"/>
              </a:rPr>
              <a:t>, </a:t>
            </a:r>
          </a:p>
          <a:p>
            <a:pPr marL="0" indent="0" eaLnBrk="0">
              <a:lnSpc>
                <a:spcPct val="150000"/>
              </a:lnSpc>
              <a:spcBef>
                <a:spcPts val="0"/>
              </a:spcBef>
              <a:buNone/>
            </a:pPr>
            <a:r>
              <a:rPr lang="en-US" altLang="ja-JP" sz="2400" i="1" dirty="0">
                <a:solidFill>
                  <a:schemeClr val="bg2">
                    <a:lumMod val="50000"/>
                  </a:schemeClr>
                </a:solidFill>
                <a:latin typeface="Hiragino Kaku Gothic Std W8" panose="020B0800000000000000" pitchFamily="34" charset="-128"/>
                <a:ea typeface="Hiragino Kaku Gothic Std W8" panose="020B0800000000000000" pitchFamily="34" charset="-128"/>
              </a:rPr>
              <a:t>Image of sphere black hole with thin accretion disk</a:t>
            </a:r>
            <a:r>
              <a:rPr lang="en-US" altLang="ja-JP" sz="2400" dirty="0">
                <a:solidFill>
                  <a:schemeClr val="bg2">
                    <a:lumMod val="50000"/>
                  </a:schemeClr>
                </a:solidFill>
                <a:latin typeface="Hiragino Kaku Gothic Std W8" panose="020B0800000000000000" pitchFamily="34" charset="-128"/>
                <a:ea typeface="Hiragino Kaku Gothic Std W8" panose="020B0800000000000000" pitchFamily="34" charset="-128"/>
              </a:rPr>
              <a:t>,</a:t>
            </a:r>
          </a:p>
          <a:p>
            <a:pPr marL="0" indent="0" eaLnBrk="0">
              <a:lnSpc>
                <a:spcPct val="150000"/>
              </a:lnSpc>
              <a:spcBef>
                <a:spcPts val="0"/>
              </a:spcBef>
              <a:buNone/>
            </a:pPr>
            <a:r>
              <a:rPr lang="en-US" altLang="ja-JP" sz="2400" dirty="0">
                <a:solidFill>
                  <a:schemeClr val="bg2">
                    <a:lumMod val="50000"/>
                  </a:schemeClr>
                </a:solidFill>
                <a:latin typeface="Hiragino Kaku Gothic Std W8" panose="020B0800000000000000" pitchFamily="34" charset="-128"/>
                <a:ea typeface="Hiragino Kaku Gothic Std W8" panose="020B0800000000000000" pitchFamily="34" charset="-128"/>
              </a:rPr>
              <a:t>Astron. </a:t>
            </a:r>
            <a:r>
              <a:rPr lang="en-US" altLang="ja-JP" sz="2400" dirty="0" err="1">
                <a:solidFill>
                  <a:schemeClr val="bg2">
                    <a:lumMod val="50000"/>
                  </a:schemeClr>
                </a:solidFill>
                <a:latin typeface="Hiragino Kaku Gothic Std W8" panose="020B0800000000000000" pitchFamily="34" charset="-128"/>
                <a:ea typeface="Hiragino Kaku Gothic Std W8" panose="020B0800000000000000" pitchFamily="34" charset="-128"/>
              </a:rPr>
              <a:t>Astrophys</a:t>
            </a:r>
            <a:r>
              <a:rPr lang="en-US" altLang="ja-JP" sz="2400" dirty="0">
                <a:solidFill>
                  <a:schemeClr val="bg2">
                    <a:lumMod val="50000"/>
                  </a:schemeClr>
                </a:solidFill>
                <a:latin typeface="Hiragino Kaku Gothic Std W8" panose="020B0800000000000000" pitchFamily="34" charset="-128"/>
                <a:ea typeface="Hiragino Kaku Gothic Std W8" panose="020B0800000000000000" pitchFamily="34" charset="-128"/>
              </a:rPr>
              <a:t>. 75, 228 (1978)</a:t>
            </a:r>
            <a:endParaRPr kumimoji="1" lang="en-US" altLang="ja-JP" dirty="0">
              <a:latin typeface="Hiragino Kaku Gothic Std W8" panose="020B0800000000000000" pitchFamily="34" charset="-128"/>
              <a:ea typeface="Hiragino Kaku Gothic Std W8" panose="020B0800000000000000" pitchFamily="34" charset="-128"/>
            </a:endParaRPr>
          </a:p>
          <a:p>
            <a:r>
              <a:rPr lang="en-US" altLang="ja-JP" dirty="0">
                <a:latin typeface="Hiragino Kaku Gothic Std W8" panose="020B0800000000000000" pitchFamily="34" charset="-128"/>
                <a:ea typeface="Hiragino Kaku Gothic Std W8" panose="020B0800000000000000" pitchFamily="34" charset="-128"/>
              </a:rPr>
              <a:t>20041054 </a:t>
            </a:r>
            <a:r>
              <a:rPr lang="ja-JP" altLang="en-US">
                <a:latin typeface="Hiragino Kaku Gothic Std W8" panose="020B0800000000000000" pitchFamily="34" charset="-128"/>
                <a:ea typeface="Hiragino Kaku Gothic Std W8" panose="020B0800000000000000" pitchFamily="34" charset="-128"/>
              </a:rPr>
              <a:t>大豆生田</a:t>
            </a:r>
            <a:r>
              <a:rPr lang="en-US" altLang="ja-JP" dirty="0">
                <a:latin typeface="Hiragino Kaku Gothic Std W8" panose="020B0800000000000000" pitchFamily="34" charset="-128"/>
                <a:ea typeface="Hiragino Kaku Gothic Std W8" panose="020B0800000000000000" pitchFamily="34" charset="-128"/>
              </a:rPr>
              <a:t> </a:t>
            </a:r>
            <a:r>
              <a:rPr lang="ja-JP" altLang="en-US">
                <a:latin typeface="Hiragino Kaku Gothic Std W8" panose="020B0800000000000000" pitchFamily="34" charset="-128"/>
                <a:ea typeface="Hiragino Kaku Gothic Std W8" panose="020B0800000000000000" pitchFamily="34" charset="-128"/>
              </a:rPr>
              <a:t>幹</a:t>
            </a:r>
            <a:endParaRPr kumimoji="1" lang="ja-JP" altLang="en-US">
              <a:latin typeface="Hiragino Kaku Gothic Std W8" panose="020B0800000000000000" pitchFamily="34" charset="-128"/>
              <a:ea typeface="Hiragino Kaku Gothic Std W8" panose="020B0800000000000000" pitchFamily="34" charset="-128"/>
            </a:endParaRPr>
          </a:p>
          <a:p>
            <a:endParaRPr kumimoji="1" lang="ja-JP" altLang="en-US">
              <a:latin typeface="Hiragino Kaku Gothic Std W8" panose="020B0800000000000000" pitchFamily="34" charset="-128"/>
              <a:ea typeface="Hiragino Kaku Gothic Std W8" panose="020B0800000000000000" pitchFamily="34" charset="-128"/>
            </a:endParaRPr>
          </a:p>
        </p:txBody>
      </p:sp>
    </p:spTree>
    <p:extLst>
      <p:ext uri="{BB962C8B-B14F-4D97-AF65-F5344CB8AC3E}">
        <p14:creationId xmlns:p14="http://schemas.microsoft.com/office/powerpoint/2010/main" val="82150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CDEED4-6BAC-2BC1-90CF-4211B4169125}"/>
              </a:ext>
            </a:extLst>
          </p:cNvPr>
          <p:cNvSpPr>
            <a:spLocks noGrp="1"/>
          </p:cNvSpPr>
          <p:nvPr>
            <p:ph type="title"/>
          </p:nvPr>
        </p:nvSpPr>
        <p:spPr/>
        <p:txBody>
          <a:bodyPr/>
          <a:lstStyle/>
          <a:p>
            <a:r>
              <a:rPr lang="ja-JP" altLang="en-US">
                <a:latin typeface="Hiragino Kaku Gothic Std W8" panose="020B0800000000000000" pitchFamily="34" charset="-128"/>
                <a:ea typeface="Hiragino Kaku Gothic Std W8" panose="020B0800000000000000" pitchFamily="34" charset="-128"/>
              </a:rPr>
              <a:t>本論文を選んだ</a:t>
            </a:r>
            <a:r>
              <a:rPr kumimoji="1" lang="ja-JP" altLang="en-US">
                <a:latin typeface="Hiragino Kaku Gothic Std W8" panose="020B0800000000000000" pitchFamily="34" charset="-128"/>
                <a:ea typeface="Hiragino Kaku Gothic Std W8" panose="020B0800000000000000" pitchFamily="34" charset="-128"/>
              </a:rPr>
              <a:t>経緯</a:t>
            </a:r>
          </a:p>
        </p:txBody>
      </p:sp>
      <p:sp>
        <p:nvSpPr>
          <p:cNvPr id="3" name="コンテンツ プレースホルダー 2">
            <a:extLst>
              <a:ext uri="{FF2B5EF4-FFF2-40B4-BE49-F238E27FC236}">
                <a16:creationId xmlns:a16="http://schemas.microsoft.com/office/drawing/2014/main" id="{43B07563-D35B-CA7A-DB65-380284D3270C}"/>
              </a:ext>
            </a:extLst>
          </p:cNvPr>
          <p:cNvSpPr>
            <a:spLocks noGrp="1"/>
          </p:cNvSpPr>
          <p:nvPr>
            <p:ph idx="1"/>
          </p:nvPr>
        </p:nvSpPr>
        <p:spPr/>
        <p:txBody>
          <a:bodyPr>
            <a:normAutofit/>
          </a:bodyPr>
          <a:lstStyle/>
          <a:p>
            <a:pPr marL="0" indent="0">
              <a:lnSpc>
                <a:spcPct val="150000"/>
              </a:lnSpc>
              <a:spcBef>
                <a:spcPts val="0"/>
              </a:spcBef>
              <a:buNone/>
            </a:pPr>
            <a:r>
              <a:rPr lang="en-US" altLang="ja-JP" sz="1800" dirty="0">
                <a:latin typeface="Hiragino Kaku Gothic Std W8" panose="020B0800000000000000" pitchFamily="34" charset="-128"/>
                <a:ea typeface="Hiragino Kaku Gothic Std W8" panose="020B0800000000000000" pitchFamily="34" charset="-128"/>
              </a:rPr>
              <a:t>2022</a:t>
            </a:r>
            <a:r>
              <a:rPr lang="ja-JP" altLang="en-US" sz="1800">
                <a:latin typeface="Hiragino Kaku Gothic Std W8" panose="020B0800000000000000" pitchFamily="34" charset="-128"/>
                <a:ea typeface="Hiragino Kaku Gothic Std W8" panose="020B0800000000000000" pitchFamily="34" charset="-128"/>
              </a:rPr>
              <a:t>年</a:t>
            </a:r>
            <a:r>
              <a:rPr lang="en-US" altLang="ja-JP" sz="1800" dirty="0">
                <a:latin typeface="Hiragino Kaku Gothic Std W8" panose="020B0800000000000000" pitchFamily="34" charset="-128"/>
                <a:ea typeface="Hiragino Kaku Gothic Std W8" panose="020B0800000000000000" pitchFamily="34" charset="-128"/>
              </a:rPr>
              <a:t>5</a:t>
            </a:r>
            <a:r>
              <a:rPr lang="ja-JP" altLang="en-US" sz="1800">
                <a:latin typeface="Hiragino Kaku Gothic Std W8" panose="020B0800000000000000" pitchFamily="34" charset="-128"/>
                <a:ea typeface="Hiragino Kaku Gothic Std W8" panose="020B0800000000000000" pitchFamily="34" charset="-128"/>
              </a:rPr>
              <a:t>月、国際共同研究プロジェクト「イベントホライズンテレスコープ </a:t>
            </a:r>
            <a:r>
              <a:rPr lang="en-US" altLang="ja-JP" sz="1800" dirty="0">
                <a:latin typeface="Hiragino Kaku Gothic Std W8" panose="020B0800000000000000" pitchFamily="34" charset="-128"/>
                <a:ea typeface="Hiragino Kaku Gothic Std W8" panose="020B0800000000000000" pitchFamily="34" charset="-128"/>
              </a:rPr>
              <a:t>(</a:t>
            </a:r>
            <a:r>
              <a:rPr lang="fr-CA" altLang="ja-JP" sz="1800" dirty="0">
                <a:latin typeface="Hiragino Kaku Gothic Std W8" panose="020B0800000000000000" pitchFamily="34" charset="-128"/>
                <a:ea typeface="Hiragino Kaku Gothic Std W8" panose="020B0800000000000000" pitchFamily="34" charset="-128"/>
              </a:rPr>
              <a:t>EHT)</a:t>
            </a:r>
            <a:r>
              <a:rPr lang="ja-JP" altLang="fr-CA" sz="1800">
                <a:latin typeface="Hiragino Kaku Gothic Std W8" panose="020B0800000000000000" pitchFamily="34" charset="-128"/>
                <a:ea typeface="Hiragino Kaku Gothic Std W8" panose="020B0800000000000000" pitchFamily="34" charset="-128"/>
              </a:rPr>
              <a:t>」</a:t>
            </a:r>
            <a:r>
              <a:rPr lang="ja-JP" altLang="en-US" sz="1800">
                <a:latin typeface="Hiragino Kaku Gothic Std W8" panose="020B0800000000000000" pitchFamily="34" charset="-128"/>
                <a:ea typeface="Hiragino Kaku Gothic Std W8" panose="020B0800000000000000" pitchFamily="34" charset="-128"/>
              </a:rPr>
              <a:t>によって、天の川銀河の中心に位置する超大質量天体の影の画像が公開された。</a:t>
            </a:r>
            <a:endParaRPr lang="en-US" altLang="ja-JP" sz="1800" dirty="0">
              <a:latin typeface="Hiragino Kaku Gothic Std W8" panose="020B0800000000000000" pitchFamily="34" charset="-128"/>
              <a:ea typeface="Hiragino Kaku Gothic Std W8" panose="020B0800000000000000" pitchFamily="34" charset="-128"/>
            </a:endParaRPr>
          </a:p>
          <a:p>
            <a:pPr marL="0" indent="0">
              <a:lnSpc>
                <a:spcPct val="150000"/>
              </a:lnSpc>
              <a:spcBef>
                <a:spcPts val="0"/>
              </a:spcBef>
              <a:buNone/>
            </a:pPr>
            <a:endParaRPr lang="ja-JP" altLang="en-US" sz="1800">
              <a:latin typeface="Hiragino Kaku Gothic Std W8" panose="020B0800000000000000" pitchFamily="34" charset="-128"/>
              <a:ea typeface="Hiragino Kaku Gothic Std W8" panose="020B0800000000000000" pitchFamily="34" charset="-128"/>
            </a:endParaRPr>
          </a:p>
          <a:p>
            <a:pPr marL="0" indent="0">
              <a:lnSpc>
                <a:spcPct val="150000"/>
              </a:lnSpc>
              <a:spcBef>
                <a:spcPts val="0"/>
              </a:spcBef>
              <a:buNone/>
            </a:pPr>
            <a:r>
              <a:rPr lang="ja-JP" altLang="en-US" sz="1800">
                <a:latin typeface="Hiragino Kaku Gothic Std W8" panose="020B0800000000000000" pitchFamily="34" charset="-128"/>
                <a:ea typeface="Hiragino Kaku Gothic Std W8" panose="020B0800000000000000" pitchFamily="34" charset="-128"/>
              </a:rPr>
              <a:t>このような観測結果や研究に興味があったため、関連のある論文をレビューすることにした。</a:t>
            </a:r>
            <a:endParaRPr lang="en-US" altLang="ja-JP" sz="1800" dirty="0">
              <a:latin typeface="Hiragino Kaku Gothic Std W8" panose="020B0800000000000000" pitchFamily="34" charset="-128"/>
              <a:ea typeface="Hiragino Kaku Gothic Std W8" panose="020B0800000000000000" pitchFamily="34" charset="-128"/>
            </a:endParaRPr>
          </a:p>
          <a:p>
            <a:pPr marL="0" indent="0">
              <a:lnSpc>
                <a:spcPct val="150000"/>
              </a:lnSpc>
              <a:spcBef>
                <a:spcPts val="0"/>
              </a:spcBef>
              <a:buNone/>
            </a:pPr>
            <a:r>
              <a:rPr lang="ja-JP" altLang="en-US" sz="1800">
                <a:latin typeface="Hiragino Kaku Gothic Std W8" panose="020B0800000000000000" pitchFamily="34" charset="-128"/>
                <a:ea typeface="Hiragino Kaku Gothic Std W8" panose="020B0800000000000000" pitchFamily="34" charset="-128"/>
              </a:rPr>
              <a:t>本論文では、時空を大きく歪ませるブラックホールの周りに発光している幾何学的に薄い円盤を設定し、その観測結果を予測している。</a:t>
            </a:r>
            <a:endParaRPr lang="en-US" altLang="ja-JP" sz="1800" dirty="0">
              <a:latin typeface="Hiragino Kaku Gothic Std W8" panose="020B0800000000000000" pitchFamily="34" charset="-128"/>
              <a:ea typeface="Hiragino Kaku Gothic Std W8" panose="020B0800000000000000" pitchFamily="34" charset="-128"/>
            </a:endParaRPr>
          </a:p>
          <a:p>
            <a:endParaRPr kumimoji="1" lang="ja-JP" altLang="en-US" sz="1800">
              <a:latin typeface="Hiragino Kaku Gothic Std W8" panose="020B0800000000000000" pitchFamily="34" charset="-128"/>
              <a:ea typeface="Hiragino Kaku Gothic Std W8" panose="020B0800000000000000" pitchFamily="34" charset="-128"/>
            </a:endParaRPr>
          </a:p>
        </p:txBody>
      </p:sp>
      <p:pic>
        <p:nvPicPr>
          <p:cNvPr id="4" name="図 3">
            <a:extLst>
              <a:ext uri="{FF2B5EF4-FFF2-40B4-BE49-F238E27FC236}">
                <a16:creationId xmlns:a16="http://schemas.microsoft.com/office/drawing/2014/main" id="{9C9DD733-5BDD-298E-BC74-07A2B811CD71}"/>
              </a:ext>
            </a:extLst>
          </p:cNvPr>
          <p:cNvPicPr>
            <a:picLocks noChangeAspect="1"/>
          </p:cNvPicPr>
          <p:nvPr/>
        </p:nvPicPr>
        <p:blipFill>
          <a:blip r:embed="rId2"/>
          <a:stretch>
            <a:fillRect/>
          </a:stretch>
        </p:blipFill>
        <p:spPr>
          <a:xfrm>
            <a:off x="7711407" y="4553375"/>
            <a:ext cx="3130344" cy="1758525"/>
          </a:xfrm>
          <a:prstGeom prst="rect">
            <a:avLst/>
          </a:prstGeom>
        </p:spPr>
      </p:pic>
      <p:sp>
        <p:nvSpPr>
          <p:cNvPr id="5" name="テキスト ボックス 4">
            <a:extLst>
              <a:ext uri="{FF2B5EF4-FFF2-40B4-BE49-F238E27FC236}">
                <a16:creationId xmlns:a16="http://schemas.microsoft.com/office/drawing/2014/main" id="{E0906E09-0988-8B3C-7593-02FB11348FC9}"/>
              </a:ext>
            </a:extLst>
          </p:cNvPr>
          <p:cNvSpPr txBox="1"/>
          <p:nvPr/>
        </p:nvSpPr>
        <p:spPr>
          <a:xfrm>
            <a:off x="4183097" y="5911790"/>
            <a:ext cx="3384874" cy="400110"/>
          </a:xfrm>
          <a:prstGeom prst="rect">
            <a:avLst/>
          </a:prstGeom>
          <a:noFill/>
        </p:spPr>
        <p:txBody>
          <a:bodyPr wrap="square">
            <a:spAutoFit/>
          </a:bodyPr>
          <a:lstStyle/>
          <a:p>
            <a:r>
              <a:rPr lang="fr-CA" altLang="ja-JP" sz="1000" b="0" i="0" dirty="0">
                <a:solidFill>
                  <a:srgbClr val="8F949A"/>
                </a:solidFill>
                <a:effectLst/>
                <a:latin typeface="Hiragino Kaku Gothic Std W8" panose="020B0800000000000000" pitchFamily="34" charset="-128"/>
                <a:ea typeface="Hiragino Kaku Gothic Std W8" panose="020B0800000000000000" pitchFamily="34" charset="-128"/>
              </a:rPr>
              <a:t>EHT</a:t>
            </a:r>
            <a:r>
              <a:rPr lang="ja-JP" altLang="en-US" sz="1000" b="0" i="0">
                <a:solidFill>
                  <a:srgbClr val="8F949A"/>
                </a:solidFill>
                <a:effectLst/>
                <a:latin typeface="Hiragino Kaku Gothic Std W8" panose="020B0800000000000000" pitchFamily="34" charset="-128"/>
                <a:ea typeface="Hiragino Kaku Gothic Std W8" panose="020B0800000000000000" pitchFamily="34" charset="-128"/>
              </a:rPr>
              <a:t>で撮影</a:t>
            </a:r>
            <a:r>
              <a:rPr lang="ja-JP" altLang="en-US" sz="1000">
                <a:solidFill>
                  <a:srgbClr val="8F949A"/>
                </a:solidFill>
                <a:latin typeface="Hiragino Kaku Gothic Std W8" panose="020B0800000000000000" pitchFamily="34" charset="-128"/>
                <a:ea typeface="Hiragino Kaku Gothic Std W8" panose="020B0800000000000000" pitchFamily="34" charset="-128"/>
              </a:rPr>
              <a:t>された天の川銀河</a:t>
            </a:r>
            <a:r>
              <a:rPr lang="ja-JP" altLang="en-US" sz="1000" b="0" i="0">
                <a:solidFill>
                  <a:srgbClr val="8F949A"/>
                </a:solidFill>
                <a:effectLst/>
                <a:latin typeface="Hiragino Kaku Gothic Std W8" panose="020B0800000000000000" pitchFamily="34" charset="-128"/>
                <a:ea typeface="Hiragino Kaku Gothic Std W8" panose="020B0800000000000000" pitchFamily="34" charset="-128"/>
              </a:rPr>
              <a:t>中心の超大質量天体の影</a:t>
            </a:r>
            <a:endParaRPr lang="en-US" altLang="ja-JP" sz="1000" b="0" i="0" dirty="0">
              <a:solidFill>
                <a:srgbClr val="8F949A"/>
              </a:solidFill>
              <a:effectLst/>
              <a:latin typeface="Hiragino Kaku Gothic Std W8" panose="020B0800000000000000" pitchFamily="34" charset="-128"/>
              <a:ea typeface="Hiragino Kaku Gothic Std W8" panose="020B0800000000000000" pitchFamily="34" charset="-128"/>
            </a:endParaRPr>
          </a:p>
          <a:p>
            <a:r>
              <a:rPr lang="ja-JP" altLang="en-US" sz="1000" b="0" i="0">
                <a:solidFill>
                  <a:srgbClr val="8F949A"/>
                </a:solidFill>
                <a:effectLst/>
                <a:latin typeface="Hiragino Kaku Gothic Std W8" panose="020B0800000000000000" pitchFamily="34" charset="-128"/>
                <a:ea typeface="Hiragino Kaku Gothic Std W8" panose="020B0800000000000000" pitchFamily="34" charset="-128"/>
              </a:rPr>
              <a:t>（</a:t>
            </a:r>
            <a:r>
              <a:rPr lang="fr-CA" altLang="ja-JP" sz="1000" b="0" i="0" dirty="0">
                <a:solidFill>
                  <a:srgbClr val="8F949A"/>
                </a:solidFill>
                <a:effectLst/>
                <a:latin typeface="Hiragino Kaku Gothic Std W8" panose="020B0800000000000000" pitchFamily="34" charset="-128"/>
                <a:ea typeface="Hiragino Kaku Gothic Std W8" panose="020B0800000000000000" pitchFamily="34" charset="-128"/>
              </a:rPr>
              <a:t>CREDIT: EHT Collaboration</a:t>
            </a:r>
            <a:r>
              <a:rPr lang="ja-JP" altLang="fr-CA" sz="1000" b="0" i="0">
                <a:solidFill>
                  <a:srgbClr val="8F949A"/>
                </a:solidFill>
                <a:effectLst/>
                <a:latin typeface="Hiragino Kaku Gothic Std W8" panose="020B0800000000000000" pitchFamily="34" charset="-128"/>
                <a:ea typeface="Hiragino Kaku Gothic Std W8" panose="020B0800000000000000" pitchFamily="34" charset="-128"/>
              </a:rPr>
              <a:t>）</a:t>
            </a:r>
            <a:endParaRPr lang="ja-JP" altLang="en-US" sz="1000">
              <a:latin typeface="Hiragino Kaku Gothic Std W8" panose="020B0800000000000000" pitchFamily="34" charset="-128"/>
              <a:ea typeface="Hiragino Kaku Gothic Std W8" panose="020B0800000000000000" pitchFamily="34" charset="-128"/>
            </a:endParaRPr>
          </a:p>
        </p:txBody>
      </p:sp>
    </p:spTree>
    <p:extLst>
      <p:ext uri="{BB962C8B-B14F-4D97-AF65-F5344CB8AC3E}">
        <p14:creationId xmlns:p14="http://schemas.microsoft.com/office/powerpoint/2010/main" val="1836570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6587E7-7C71-003E-0E2E-550327068646}"/>
              </a:ext>
            </a:extLst>
          </p:cNvPr>
          <p:cNvSpPr>
            <a:spLocks noGrp="1"/>
          </p:cNvSpPr>
          <p:nvPr>
            <p:ph type="title"/>
          </p:nvPr>
        </p:nvSpPr>
        <p:spPr/>
        <p:txBody>
          <a:bodyPr/>
          <a:lstStyle/>
          <a:p>
            <a:r>
              <a:rPr kumimoji="1" lang="ja-JP" altLang="en-US">
                <a:latin typeface="Hiragino Kaku Gothic Std W8" panose="020B0800000000000000" pitchFamily="34" charset="-128"/>
                <a:ea typeface="Hiragino Kaku Gothic Std W8" panose="020B0800000000000000" pitchFamily="34" charset="-128"/>
              </a:rPr>
              <a:t>用語紹介</a:t>
            </a:r>
            <a:endParaRPr kumimoji="1" lang="ja-JP" altLang="en-US"/>
          </a:p>
        </p:txBody>
      </p:sp>
      <p:sp>
        <p:nvSpPr>
          <p:cNvPr id="3" name="コンテンツ プレースホルダー 2">
            <a:extLst>
              <a:ext uri="{FF2B5EF4-FFF2-40B4-BE49-F238E27FC236}">
                <a16:creationId xmlns:a16="http://schemas.microsoft.com/office/drawing/2014/main" id="{20ADCA45-F919-1EF3-DF10-75E22D555080}"/>
              </a:ext>
            </a:extLst>
          </p:cNvPr>
          <p:cNvSpPr>
            <a:spLocks noGrp="1"/>
          </p:cNvSpPr>
          <p:nvPr>
            <p:ph idx="1"/>
          </p:nvPr>
        </p:nvSpPr>
        <p:spPr/>
        <p:txBody>
          <a:bodyPr>
            <a:normAutofit/>
          </a:bodyPr>
          <a:lstStyle/>
          <a:p>
            <a:pPr marL="0" indent="0" eaLnBrk="0">
              <a:lnSpc>
                <a:spcPct val="150000"/>
              </a:lnSpc>
              <a:spcBef>
                <a:spcPts val="0"/>
              </a:spcBef>
              <a:buNone/>
            </a:pPr>
            <a:r>
              <a:rPr lang="ja-JP" altLang="en-US" sz="1800" b="0" i="0">
                <a:solidFill>
                  <a:schemeClr val="tx1">
                    <a:lumMod val="95000"/>
                    <a:lumOff val="5000"/>
                  </a:schemeClr>
                </a:solidFill>
                <a:effectLst/>
                <a:latin typeface="Hiragino Kaku Gothic Std W8" panose="020B0800000000000000" pitchFamily="34" charset="-128"/>
                <a:ea typeface="Hiragino Kaku Gothic Std W8" panose="020B0800000000000000" pitchFamily="34" charset="-128"/>
              </a:rPr>
              <a:t>・ブラックホール</a:t>
            </a:r>
            <a:endParaRPr lang="en-US" altLang="ja-JP" sz="1800" b="0" i="0" dirty="0">
              <a:solidFill>
                <a:schemeClr val="tx1">
                  <a:lumMod val="95000"/>
                  <a:lumOff val="5000"/>
                </a:schemeClr>
              </a:solidFill>
              <a:effectLst/>
              <a:latin typeface="Hiragino Kaku Gothic Std W8" panose="020B0800000000000000" pitchFamily="34" charset="-128"/>
              <a:ea typeface="Hiragino Kaku Gothic Std W8" panose="020B0800000000000000" pitchFamily="34" charset="-128"/>
            </a:endParaRPr>
          </a:p>
          <a:p>
            <a:pPr marL="342900" lvl="1" indent="0" eaLnBrk="0">
              <a:lnSpc>
                <a:spcPct val="150000"/>
              </a:lnSpc>
              <a:spcBef>
                <a:spcPts val="0"/>
              </a:spcBef>
              <a:buNone/>
            </a:pPr>
            <a:r>
              <a:rPr lang="ja-JP" altLang="en-US" sz="1800">
                <a:solidFill>
                  <a:schemeClr val="tx1">
                    <a:lumMod val="95000"/>
                    <a:lumOff val="5000"/>
                  </a:schemeClr>
                </a:solidFill>
                <a:latin typeface="Hiragino Kaku Gothic Std W8" panose="020B0800000000000000" pitchFamily="34" charset="-128"/>
                <a:ea typeface="Hiragino Kaku Gothic Std W8" panose="020B0800000000000000" pitchFamily="34" charset="-128"/>
              </a:rPr>
              <a:t>光すら抜け出すことのできない時空の領域。</a:t>
            </a:r>
            <a:endParaRPr lang="en-US" altLang="ja-JP" sz="1800" dirty="0">
              <a:solidFill>
                <a:schemeClr val="tx1">
                  <a:lumMod val="95000"/>
                  <a:lumOff val="5000"/>
                </a:schemeClr>
              </a:solidFill>
              <a:latin typeface="Hiragino Kaku Gothic Std W8" panose="020B0800000000000000" pitchFamily="34" charset="-128"/>
              <a:ea typeface="Hiragino Kaku Gothic Std W8" panose="020B0800000000000000" pitchFamily="34" charset="-128"/>
            </a:endParaRPr>
          </a:p>
          <a:p>
            <a:pPr marL="342900" lvl="1" indent="0" eaLnBrk="0">
              <a:lnSpc>
                <a:spcPct val="150000"/>
              </a:lnSpc>
              <a:spcBef>
                <a:spcPts val="0"/>
              </a:spcBef>
              <a:buNone/>
            </a:pPr>
            <a:r>
              <a:rPr lang="ja-JP" altLang="en-US" sz="1800">
                <a:solidFill>
                  <a:schemeClr val="tx1">
                    <a:lumMod val="95000"/>
                    <a:lumOff val="5000"/>
                  </a:schemeClr>
                </a:solidFill>
                <a:latin typeface="Hiragino Kaku Gothic Std W8" panose="020B0800000000000000" pitchFamily="34" charset="-128"/>
                <a:ea typeface="Hiragino Kaku Gothic Std W8" panose="020B0800000000000000" pitchFamily="34" charset="-128"/>
              </a:rPr>
              <a:t>スライドではシュバルツシルト時空を形成する天体として扱っている。</a:t>
            </a:r>
            <a:endParaRPr lang="en-US" altLang="ja-JP" sz="1800" dirty="0">
              <a:solidFill>
                <a:schemeClr val="tx1">
                  <a:lumMod val="95000"/>
                  <a:lumOff val="5000"/>
                </a:schemeClr>
              </a:solidFill>
              <a:latin typeface="Hiragino Kaku Gothic Std W8" panose="020B0800000000000000" pitchFamily="34" charset="-128"/>
              <a:ea typeface="Hiragino Kaku Gothic Std W8" panose="020B0800000000000000" pitchFamily="34" charset="-128"/>
            </a:endParaRPr>
          </a:p>
          <a:p>
            <a:pPr marL="342900" lvl="1" indent="0" eaLnBrk="0">
              <a:lnSpc>
                <a:spcPct val="150000"/>
              </a:lnSpc>
              <a:spcBef>
                <a:spcPts val="0"/>
              </a:spcBef>
              <a:buNone/>
            </a:pPr>
            <a:endParaRPr lang="en-US" altLang="ja-JP" sz="1800" dirty="0">
              <a:solidFill>
                <a:schemeClr val="tx1">
                  <a:lumMod val="95000"/>
                  <a:lumOff val="5000"/>
                </a:schemeClr>
              </a:solidFill>
              <a:latin typeface="Hiragino Kaku Gothic Std W8" panose="020B0800000000000000" pitchFamily="34" charset="-128"/>
              <a:ea typeface="Hiragino Kaku Gothic Std W8" panose="020B0800000000000000" pitchFamily="34" charset="-128"/>
            </a:endParaRPr>
          </a:p>
          <a:p>
            <a:pPr marL="0" indent="0" eaLnBrk="0">
              <a:lnSpc>
                <a:spcPct val="150000"/>
              </a:lnSpc>
              <a:spcBef>
                <a:spcPts val="0"/>
              </a:spcBef>
              <a:buNone/>
            </a:pPr>
            <a:r>
              <a:rPr kumimoji="1" lang="ja-JP" altLang="en-US" sz="1800">
                <a:latin typeface="Hiragino Kaku Gothic Std W8" panose="020B0800000000000000" pitchFamily="34" charset="-128"/>
                <a:ea typeface="Hiragino Kaku Gothic Std W8" panose="020B0800000000000000" pitchFamily="34" charset="-128"/>
              </a:rPr>
              <a:t>・降着円盤</a:t>
            </a:r>
            <a:endParaRPr lang="en-US" altLang="ja-JP" sz="1800" dirty="0">
              <a:solidFill>
                <a:schemeClr val="tx1">
                  <a:lumMod val="95000"/>
                  <a:lumOff val="5000"/>
                </a:schemeClr>
              </a:solidFill>
              <a:latin typeface="Hiragino Kaku Gothic Std W8" panose="020B0800000000000000" pitchFamily="34" charset="-128"/>
              <a:ea typeface="Hiragino Kaku Gothic Std W8" panose="020B0800000000000000" pitchFamily="34" charset="-128"/>
            </a:endParaRPr>
          </a:p>
          <a:p>
            <a:pPr marL="342900" lvl="1" indent="0" eaLnBrk="0">
              <a:lnSpc>
                <a:spcPct val="150000"/>
              </a:lnSpc>
              <a:spcBef>
                <a:spcPts val="0"/>
              </a:spcBef>
              <a:buNone/>
            </a:pPr>
            <a:r>
              <a:rPr lang="ja-JP" altLang="en-US" sz="1800">
                <a:solidFill>
                  <a:schemeClr val="tx1">
                    <a:lumMod val="95000"/>
                    <a:lumOff val="5000"/>
                  </a:schemeClr>
                </a:solidFill>
                <a:latin typeface="Hiragino Kaku Gothic Std W8" panose="020B0800000000000000" pitchFamily="34" charset="-128"/>
                <a:ea typeface="Hiragino Kaku Gothic Std W8" panose="020B0800000000000000" pitchFamily="34" charset="-128"/>
              </a:rPr>
              <a:t>ブラックホールや中性子星、白色矮星など、</a:t>
            </a:r>
            <a:r>
              <a:rPr lang="ja-JP" altLang="en-US" sz="1800" b="0" i="0">
                <a:solidFill>
                  <a:schemeClr val="tx1">
                    <a:lumMod val="95000"/>
                    <a:lumOff val="5000"/>
                  </a:schemeClr>
                </a:solidFill>
                <a:effectLst/>
                <a:latin typeface="Hiragino Kaku Gothic Std W8" panose="020B0800000000000000" pitchFamily="34" charset="-128"/>
                <a:ea typeface="Hiragino Kaku Gothic Std W8" panose="020B0800000000000000" pitchFamily="34" charset="-128"/>
              </a:rPr>
              <a:t>強い重力を持つ天体の周りに形成される、ガスなどの物質で構成された円盤</a:t>
            </a:r>
            <a:r>
              <a:rPr lang="ja-JP" altLang="en-US" sz="1800">
                <a:solidFill>
                  <a:schemeClr val="tx1">
                    <a:lumMod val="95000"/>
                    <a:lumOff val="5000"/>
                  </a:schemeClr>
                </a:solidFill>
                <a:latin typeface="Hiragino Kaku Gothic Std W8" panose="020B0800000000000000" pitchFamily="34" charset="-128"/>
                <a:ea typeface="Hiragino Kaku Gothic Std W8" panose="020B0800000000000000" pitchFamily="34" charset="-128"/>
              </a:rPr>
              <a:t>。粘性による摩擦で高温になり、電磁波を放っている。</a:t>
            </a:r>
            <a:endParaRPr lang="en-US" altLang="ja-JP" sz="1800" dirty="0">
              <a:solidFill>
                <a:schemeClr val="tx1">
                  <a:lumMod val="95000"/>
                  <a:lumOff val="5000"/>
                </a:schemeClr>
              </a:solidFill>
              <a:latin typeface="Hiragino Kaku Gothic Std W8" panose="020B0800000000000000" pitchFamily="34" charset="-128"/>
              <a:ea typeface="Hiragino Kaku Gothic Std W8" panose="020B0800000000000000" pitchFamily="34" charset="-128"/>
            </a:endParaRPr>
          </a:p>
          <a:p>
            <a:pPr marL="0" indent="0" eaLnBrk="0">
              <a:lnSpc>
                <a:spcPct val="150000"/>
              </a:lnSpc>
              <a:spcBef>
                <a:spcPts val="0"/>
              </a:spcBef>
              <a:buNone/>
            </a:pPr>
            <a:endParaRPr lang="en-US" altLang="ja-JP" sz="1800" b="0" i="0" dirty="0">
              <a:solidFill>
                <a:schemeClr val="tx1">
                  <a:lumMod val="95000"/>
                  <a:lumOff val="5000"/>
                </a:schemeClr>
              </a:solidFill>
              <a:effectLst/>
              <a:latin typeface="Hiragino Kaku Gothic Std W8" panose="020B0800000000000000" pitchFamily="34" charset="-128"/>
              <a:ea typeface="Hiragino Kaku Gothic Std W8" panose="020B0800000000000000" pitchFamily="34" charset="-128"/>
            </a:endParaRPr>
          </a:p>
          <a:p>
            <a:endParaRPr kumimoji="1" lang="ja-JP" altLang="en-US" sz="1800">
              <a:latin typeface="Hiragino Kaku Gothic Std W8" panose="020B0800000000000000" pitchFamily="34" charset="-128"/>
              <a:ea typeface="Hiragino Kaku Gothic Std W8" panose="020B0800000000000000" pitchFamily="34" charset="-128"/>
            </a:endParaRPr>
          </a:p>
        </p:txBody>
      </p:sp>
    </p:spTree>
    <p:extLst>
      <p:ext uri="{BB962C8B-B14F-4D97-AF65-F5344CB8AC3E}">
        <p14:creationId xmlns:p14="http://schemas.microsoft.com/office/powerpoint/2010/main" val="4222790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668DAB-D177-A207-9895-ED3848B4A7F9}"/>
              </a:ext>
            </a:extLst>
          </p:cNvPr>
          <p:cNvSpPr>
            <a:spLocks noGrp="1"/>
          </p:cNvSpPr>
          <p:nvPr>
            <p:ph type="title"/>
          </p:nvPr>
        </p:nvSpPr>
        <p:spPr/>
        <p:txBody>
          <a:bodyPr/>
          <a:lstStyle/>
          <a:p>
            <a:r>
              <a:rPr lang="ja-JP" altLang="en-US">
                <a:latin typeface="Hiragino Kaku Gothic Std W8" panose="020B0800000000000000" pitchFamily="34" charset="-128"/>
                <a:ea typeface="Hiragino Kaku Gothic Std W8" panose="020B0800000000000000" pitchFamily="34" charset="-128"/>
              </a:rPr>
              <a:t>目次</a:t>
            </a:r>
            <a:endParaRPr kumimoji="1" lang="ja-JP" altLang="en-US">
              <a:latin typeface="Hiragino Kaku Gothic Std W8" panose="020B0800000000000000" pitchFamily="34" charset="-128"/>
              <a:ea typeface="Hiragino Kaku Gothic Std W8" panose="020B0800000000000000" pitchFamily="34" charset="-128"/>
            </a:endParaRPr>
          </a:p>
        </p:txBody>
      </p:sp>
      <p:sp>
        <p:nvSpPr>
          <p:cNvPr id="3" name="コンテンツ プレースホルダー 2">
            <a:extLst>
              <a:ext uri="{FF2B5EF4-FFF2-40B4-BE49-F238E27FC236}">
                <a16:creationId xmlns:a16="http://schemas.microsoft.com/office/drawing/2014/main" id="{5F0EA4A6-E5DF-E1E0-6257-F66B7B3941E2}"/>
              </a:ext>
            </a:extLst>
          </p:cNvPr>
          <p:cNvSpPr>
            <a:spLocks noGrp="1"/>
          </p:cNvSpPr>
          <p:nvPr>
            <p:ph idx="1"/>
          </p:nvPr>
        </p:nvSpPr>
        <p:spPr/>
        <p:txBody>
          <a:bodyPr>
            <a:normAutofit fontScale="77500" lnSpcReduction="20000"/>
          </a:bodyPr>
          <a:lstStyle/>
          <a:p>
            <a:pPr>
              <a:lnSpc>
                <a:spcPct val="150000"/>
              </a:lnSpc>
            </a:pPr>
            <a:r>
              <a:rPr lang="ja-JP" altLang="en-US" sz="1800"/>
              <a:t>光の軌道を考える</a:t>
            </a:r>
            <a:endParaRPr lang="en-US" altLang="ja-JP" sz="1800" dirty="0"/>
          </a:p>
          <a:p>
            <a:pPr lvl="1">
              <a:lnSpc>
                <a:spcPct val="150000"/>
              </a:lnSpc>
            </a:pPr>
            <a:r>
              <a:rPr lang="ja-JP" altLang="en-US">
                <a:solidFill>
                  <a:schemeClr val="bg2">
                    <a:lumMod val="50000"/>
                  </a:schemeClr>
                </a:solidFill>
              </a:rPr>
              <a:t>シュバルツシルト計量</a:t>
            </a:r>
            <a:endParaRPr lang="en-US" altLang="ja-JP" dirty="0">
              <a:solidFill>
                <a:schemeClr val="bg2">
                  <a:lumMod val="50000"/>
                </a:schemeClr>
              </a:solidFill>
            </a:endParaRPr>
          </a:p>
          <a:p>
            <a:pPr lvl="1">
              <a:lnSpc>
                <a:spcPct val="150000"/>
              </a:lnSpc>
            </a:pPr>
            <a:r>
              <a:rPr lang="en-US" altLang="ja-JP" dirty="0">
                <a:solidFill>
                  <a:schemeClr val="bg2">
                    <a:lumMod val="50000"/>
                  </a:schemeClr>
                </a:solidFill>
              </a:rPr>
              <a:t>null</a:t>
            </a:r>
            <a:r>
              <a:rPr lang="ja-JP" altLang="en-US">
                <a:solidFill>
                  <a:schemeClr val="bg2">
                    <a:lumMod val="50000"/>
                  </a:schemeClr>
                </a:solidFill>
              </a:rPr>
              <a:t>測地線方程式</a:t>
            </a:r>
            <a:endParaRPr lang="en-US" altLang="ja-JP" dirty="0">
              <a:solidFill>
                <a:schemeClr val="bg2">
                  <a:lumMod val="50000"/>
                </a:schemeClr>
              </a:solidFill>
            </a:endParaRPr>
          </a:p>
          <a:p>
            <a:pPr lvl="1">
              <a:lnSpc>
                <a:spcPct val="150000"/>
              </a:lnSpc>
            </a:pPr>
            <a:r>
              <a:rPr lang="ja-JP" altLang="en-US">
                <a:solidFill>
                  <a:schemeClr val="bg2">
                    <a:lumMod val="50000"/>
                  </a:schemeClr>
                </a:solidFill>
              </a:rPr>
              <a:t>微分方程式の導出・解析</a:t>
            </a:r>
            <a:endParaRPr lang="en-US" altLang="ja-JP" sz="1100" dirty="0"/>
          </a:p>
          <a:p>
            <a:pPr>
              <a:lnSpc>
                <a:spcPct val="150000"/>
              </a:lnSpc>
            </a:pPr>
            <a:r>
              <a:rPr lang="ja-JP" altLang="en-US" sz="1800"/>
              <a:t>像を描くための準備と計算</a:t>
            </a:r>
            <a:endParaRPr lang="en-US" altLang="ja-JP" sz="1800" dirty="0"/>
          </a:p>
          <a:p>
            <a:pPr lvl="1">
              <a:lnSpc>
                <a:spcPct val="150000"/>
              </a:lnSpc>
            </a:pPr>
            <a:r>
              <a:rPr lang="ja-JP" altLang="en-US">
                <a:solidFill>
                  <a:schemeClr val="bg2">
                    <a:lumMod val="50000"/>
                  </a:schemeClr>
                </a:solidFill>
              </a:rPr>
              <a:t>状況設定</a:t>
            </a:r>
            <a:endParaRPr lang="en-US" altLang="ja-JP" dirty="0">
              <a:solidFill>
                <a:schemeClr val="bg2">
                  <a:lumMod val="50000"/>
                </a:schemeClr>
              </a:solidFill>
            </a:endParaRPr>
          </a:p>
          <a:p>
            <a:pPr lvl="1">
              <a:lnSpc>
                <a:spcPct val="150000"/>
              </a:lnSpc>
            </a:pPr>
            <a:r>
              <a:rPr lang="ja-JP" altLang="en-US">
                <a:solidFill>
                  <a:schemeClr val="bg2">
                    <a:lumMod val="50000"/>
                  </a:schemeClr>
                </a:solidFill>
              </a:rPr>
              <a:t>スクリーンに映る光の計算</a:t>
            </a:r>
            <a:endParaRPr lang="en-US" altLang="ja-JP" dirty="0">
              <a:solidFill>
                <a:schemeClr val="bg2">
                  <a:lumMod val="50000"/>
                </a:schemeClr>
              </a:solidFill>
            </a:endParaRPr>
          </a:p>
          <a:p>
            <a:pPr>
              <a:lnSpc>
                <a:spcPct val="150000"/>
              </a:lnSpc>
            </a:pPr>
            <a:r>
              <a:rPr lang="ja-JP" altLang="en-US" sz="1800">
                <a:solidFill>
                  <a:schemeClr val="tx1">
                    <a:lumMod val="95000"/>
                    <a:lumOff val="5000"/>
                  </a:schemeClr>
                </a:solidFill>
              </a:rPr>
              <a:t>像の作成と解析</a:t>
            </a:r>
            <a:endParaRPr lang="en-US" altLang="ja-JP" sz="1800" dirty="0">
              <a:solidFill>
                <a:schemeClr val="tx1">
                  <a:lumMod val="95000"/>
                  <a:lumOff val="5000"/>
                </a:schemeClr>
              </a:solidFill>
            </a:endParaRPr>
          </a:p>
          <a:p>
            <a:pPr lvl="1">
              <a:lnSpc>
                <a:spcPct val="150000"/>
              </a:lnSpc>
            </a:pPr>
            <a:r>
              <a:rPr lang="ja-JP" altLang="en-US">
                <a:solidFill>
                  <a:schemeClr val="tx1">
                    <a:lumMod val="50000"/>
                    <a:lumOff val="50000"/>
                  </a:schemeClr>
                </a:solidFill>
              </a:rPr>
              <a:t>作成した像</a:t>
            </a:r>
            <a:endParaRPr lang="en-US" altLang="ja-JP" dirty="0">
              <a:solidFill>
                <a:schemeClr val="tx1">
                  <a:lumMod val="50000"/>
                  <a:lumOff val="50000"/>
                </a:schemeClr>
              </a:solidFill>
            </a:endParaRPr>
          </a:p>
          <a:p>
            <a:pPr lvl="1">
              <a:lnSpc>
                <a:spcPct val="150000"/>
              </a:lnSpc>
            </a:pPr>
            <a:r>
              <a:rPr lang="ja-JP" altLang="en-US">
                <a:solidFill>
                  <a:schemeClr val="tx1">
                    <a:lumMod val="50000"/>
                    <a:lumOff val="50000"/>
                  </a:schemeClr>
                </a:solidFill>
              </a:rPr>
              <a:t>平坦な時空での円盤と比較</a:t>
            </a:r>
            <a:endParaRPr lang="en-US" altLang="ja-JP" dirty="0">
              <a:solidFill>
                <a:schemeClr val="tx1">
                  <a:lumMod val="50000"/>
                  <a:lumOff val="50000"/>
                </a:schemeClr>
              </a:solidFill>
            </a:endParaRPr>
          </a:p>
          <a:p>
            <a:pPr lvl="1">
              <a:lnSpc>
                <a:spcPct val="150000"/>
              </a:lnSpc>
            </a:pPr>
            <a:endParaRPr lang="en-US" altLang="ja-JP">
              <a:solidFill>
                <a:schemeClr val="tx1">
                  <a:lumMod val="50000"/>
                  <a:lumOff val="50000"/>
                </a:schemeClr>
              </a:solidFill>
            </a:endParaRPr>
          </a:p>
          <a:p>
            <a:endParaRPr kumimoji="1" lang="ja-JP" altLang="en-US"/>
          </a:p>
        </p:txBody>
      </p:sp>
    </p:spTree>
    <p:extLst>
      <p:ext uri="{BB962C8B-B14F-4D97-AF65-F5344CB8AC3E}">
        <p14:creationId xmlns:p14="http://schemas.microsoft.com/office/powerpoint/2010/main" val="1431916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F7B2C7-ED8B-3717-9C2A-F8558222F442}"/>
              </a:ext>
            </a:extLst>
          </p:cNvPr>
          <p:cNvSpPr>
            <a:spLocks noGrp="1"/>
          </p:cNvSpPr>
          <p:nvPr>
            <p:ph type="title"/>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11EAB414-9C82-2E5A-5251-3D936C741438}"/>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7996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CDEED4-6BAC-2BC1-90CF-4211B4169125}"/>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43B07563-D35B-CA7A-DB65-380284D3270C}"/>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83024546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281</Words>
  <Application>Microsoft Macintosh PowerPoint</Application>
  <PresentationFormat>ワイド画面</PresentationFormat>
  <Paragraphs>30</Paragraphs>
  <Slides>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Hiragino Kaku Gothic Std W8</vt:lpstr>
      <vt:lpstr>游ゴシック</vt:lpstr>
      <vt:lpstr>游ゴシック Light</vt:lpstr>
      <vt:lpstr>Arial</vt:lpstr>
      <vt:lpstr>Office テーマ</vt:lpstr>
      <vt:lpstr>幾何学的に薄い降着円盤をもつ ブラックホールの像</vt:lpstr>
      <vt:lpstr>本論文を選んだ経緯</vt:lpstr>
      <vt:lpstr>用語紹介</vt:lpstr>
      <vt:lpstr>目次</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幹 大豆生田</dc:creator>
  <cp:lastModifiedBy>幹 大豆生田</cp:lastModifiedBy>
  <cp:revision>4</cp:revision>
  <dcterms:created xsi:type="dcterms:W3CDTF">2024-12-02T10:17:18Z</dcterms:created>
  <dcterms:modified xsi:type="dcterms:W3CDTF">2024-12-02T10:23:16Z</dcterms:modified>
</cp:coreProperties>
</file>