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339" r:id="rId3"/>
    <p:sldId id="333" r:id="rId4"/>
    <p:sldId id="334" r:id="rId5"/>
    <p:sldId id="327" r:id="rId6"/>
    <p:sldId id="340" r:id="rId7"/>
    <p:sldId id="341" r:id="rId8"/>
    <p:sldId id="342" r:id="rId9"/>
    <p:sldId id="338" r:id="rId10"/>
    <p:sldId id="336" r:id="rId11"/>
    <p:sldId id="33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5637"/>
  </p:normalViewPr>
  <p:slideViewPr>
    <p:cSldViewPr snapToGrid="0">
      <p:cViewPr>
        <p:scale>
          <a:sx n="108" d="100"/>
          <a:sy n="108" d="100"/>
        </p:scale>
        <p:origin x="65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6F77-8F8C-4845-A7E6-3AD8C195FB37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EE7C-6BE9-AF47-A02D-EA93943F4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1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0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5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9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6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9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3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7E0BB-FCF8-930F-2980-CBB4569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83D409-40F1-0E4B-A5CF-147CF2CAA000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50BD4E-E1C3-78C9-4672-4E351086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615C1C-D39E-D35B-D29F-7C41C9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33C87-63E7-874E-A5EF-DB37685A35FE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r>
              <a:rPr lang="en-US" dirty="0"/>
              <a:t>/n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2pPr>
            <a:lvl3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3pPr>
            <a:lvl4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4pPr>
            <a:lvl5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9B5AC-7CAD-223C-D463-DE903D9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A4E926-6570-314E-B162-2804F62089A4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2EADEA-30A8-1093-B2A5-13D53C3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057F1-AB97-8DF2-9E08-9A3EA85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166BD72-7F15-9AFF-3579-46348DE7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9DC9F46-B687-2082-EBC5-3F32A32D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3D9-8D49-8A4C-94CC-E32A0C7F9B5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ブラックホールを回る</a:t>
            </a:r>
            <a:br>
              <a:rPr lang="en-US" altLang="ja-JP" sz="4400" dirty="0"/>
            </a:br>
            <a:r>
              <a:rPr lang="ja-JP" altLang="en-US" sz="4400"/>
              <a:t>薄い降着円盤の作る像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3742945"/>
            <a:ext cx="8351519" cy="2593687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Review: Jean-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pierre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Luminet</a:t>
            </a:r>
            <a:r>
              <a:rPr lang="ja-JP" altLang="en-US" sz="1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1979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image of sphere black hole with thin accretion disk</a:t>
            </a:r>
          </a:p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20041054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　</a:t>
            </a:r>
            <a:r>
              <a:rPr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大豆生田幹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5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detail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目次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ブラックホール付近での光の軌道</a:t>
            </a:r>
            <a:endParaRPr lang="en-US" altLang="ja-JP" sz="1500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微分方程式の導出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衝突係数と曲がり角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ブラックホール付近を周回する光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薄い降着円盤の作る像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状況設定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直接観測者に届く光の像の計算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ブラックホールを周回してから観測者に届く光の像の計算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数値計算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入力と出力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簡単なコードの説明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作成された像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学部</a:t>
            </a:r>
            <a:r>
              <a:rPr lang="en-US" altLang="ja-JP" sz="1800" dirty="0"/>
              <a:t>3</a:t>
            </a:r>
            <a:r>
              <a:rPr lang="ja-JP" altLang="en-US" sz="1800"/>
              <a:t>年までの授業では、歪みのない時空（ミンコフスキー時空）で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物理学を考えた。このような時空では、光は（屈折率が変化しなければ）観測者に対して常に直進するので「物体が歪んで見える」といった現象を考える必要はない。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しかし、一般相対論を用いて歪んだ時空を考えると、光はその歪んだ時空の上を進むので、観測した物体もまた歪んで見える。そこで今回は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「歪んだ時空にある物体がどのように見えるのか」を考える。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この論文では、時空を大きく歪ませるブラックホールの周りで発光している薄い円盤（一定半径の薄い降着円盤）がどのように観測されるかを考え、実際に像を計算している。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23F90C-0C7A-2E0C-CD0D-2F1F303515D8}"/>
              </a:ext>
            </a:extLst>
          </p:cNvPr>
          <p:cNvSpPr txBox="1"/>
          <p:nvPr/>
        </p:nvSpPr>
        <p:spPr>
          <a:xfrm>
            <a:off x="711775" y="6037428"/>
            <a:ext cx="45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>
                <a:solidFill>
                  <a:srgbClr val="8F949A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作成した像の写真を貼る</a:t>
            </a:r>
            <a:endParaRPr lang="ja-JP" altLang="en-US" sz="1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CFD4EC-1E6B-1660-0A0D-B1859AD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6" y="3637722"/>
            <a:ext cx="4151063" cy="2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ja-JP" altLang="en-US"/>
              <a:t>ブラックホール付近での</a:t>
            </a:r>
            <a:br>
              <a:rPr lang="en-US" altLang="ja-JP" dirty="0"/>
            </a:br>
            <a:r>
              <a:rPr lang="ja-JP" altLang="en-US"/>
              <a:t>光の軌道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事前知識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ブラックホールによって歪んだ時空での光の軌道を計算するには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  <a:r>
              <a:rPr lang="ja-JP" altLang="en-US" sz="1800">
                <a:solidFill>
                  <a:srgbClr val="C00000"/>
                </a:solidFill>
              </a:rPr>
              <a:t>　ブラックホールが作る時空の具体的な形（シュバルツシルト計量）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  <a:r>
              <a:rPr lang="ja-JP" altLang="en-US" sz="1800">
                <a:solidFill>
                  <a:srgbClr val="C00000"/>
                </a:solidFill>
              </a:rPr>
              <a:t>　曲がった時空上での光の動き（</a:t>
            </a:r>
            <a:r>
              <a:rPr lang="en-US" altLang="ja-JP" sz="1800" dirty="0">
                <a:solidFill>
                  <a:srgbClr val="C00000"/>
                </a:solidFill>
              </a:rPr>
              <a:t>null</a:t>
            </a:r>
            <a:r>
              <a:rPr lang="ja-JP" altLang="en-US" sz="1800">
                <a:solidFill>
                  <a:srgbClr val="C00000"/>
                </a:solidFill>
              </a:rPr>
              <a:t>測地線方程式）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を知っておく必要がある。ただし、一般相対論について説明するには時間が足りないため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は既知とする。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（式の表記には、アインシュタインの縮約規則を用いた）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C1514F-E764-A9A5-D1CF-A343A19F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41" y="5396207"/>
            <a:ext cx="1559470" cy="2919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F6DEEA8-79AA-E248-FADD-1F973B6D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94" y="4537173"/>
            <a:ext cx="4039433" cy="5381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0AADCFE-3AF5-CD97-5112-6350D612B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94" y="3652561"/>
            <a:ext cx="5126054" cy="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光の軌道を表す微分方程式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lnSpcReduction="10000"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シュバルツシルト計量は球対称の構造を持っているので　　　　の赤道面に注目すると、</a:t>
            </a:r>
            <a:r>
              <a:rPr lang="en-US" altLang="ja-JP" sz="1800" dirty="0"/>
              <a:t>null</a:t>
            </a:r>
            <a:r>
              <a:rPr lang="ja-JP" altLang="en-US" sz="1800"/>
              <a:t>測地線方程式から以下の保存則が導かれる。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エネルギー保存則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角運動量保存則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また、光の世界間隔は常にゼロなので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以上より、　　　　（これを衝突係数と呼ぶ）とおくと、微分方程式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1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が得られる。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C2B983-59C7-EAED-BBCF-F7FB5023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2" y="2214745"/>
            <a:ext cx="2322366" cy="4988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28D793-FBD9-7685-7967-93D47C35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182" y="2892033"/>
            <a:ext cx="1584716" cy="2470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6291CF-7C80-DFEB-C8D2-F776E959F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30" y="3854067"/>
            <a:ext cx="4120738" cy="8672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EEA4E0-A582-5CC7-8108-37F49B9FD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368" y="1251420"/>
            <a:ext cx="577850" cy="412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11FE620-1F88-C40E-D8D5-88FAA57C0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533" y="4834541"/>
            <a:ext cx="603250" cy="469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0B832EA-972B-A54A-B106-24F83266F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008" y="5360670"/>
            <a:ext cx="3511982" cy="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光の軌道を表す微分方程式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items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name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5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27431</TotalTime>
  <Words>482</Words>
  <Application>Microsoft Macintosh PowerPoint</Application>
  <PresentationFormat>画面に合わせる (4:3)</PresentationFormat>
  <Paragraphs>83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Hiragino Kaku Gothic Std W8</vt:lpstr>
      <vt:lpstr>游ゴシック</vt:lpstr>
      <vt:lpstr>Aptos</vt:lpstr>
      <vt:lpstr>Arial</vt:lpstr>
      <vt:lpstr>Office テーマ</vt:lpstr>
      <vt:lpstr>ブラックホールを回る 薄い降着円盤の作る像</vt:lpstr>
      <vt:lpstr>目次</vt:lpstr>
      <vt:lpstr>導入</vt:lpstr>
      <vt:lpstr>導入</vt:lpstr>
      <vt:lpstr>ブラックホール付近での 光の軌道</vt:lpstr>
      <vt:lpstr>事前知識</vt:lpstr>
      <vt:lpstr>光の軌道を表す微分方程式</vt:lpstr>
      <vt:lpstr>光の軌道を表す微分方程式</vt:lpstr>
      <vt:lpstr>items</vt:lpstr>
      <vt:lpstr>section</vt:lpstr>
      <vt:lpstr>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シュバルツシルト時空における 光源の軌道予測 </dc:title>
  <dc:creator>幹 大豆生田</dc:creator>
  <cp:lastModifiedBy>幹 大豆生田</cp:lastModifiedBy>
  <cp:revision>501</cp:revision>
  <dcterms:created xsi:type="dcterms:W3CDTF">2024-07-01T13:42:07Z</dcterms:created>
  <dcterms:modified xsi:type="dcterms:W3CDTF">2024-10-11T10:27:08Z</dcterms:modified>
</cp:coreProperties>
</file>