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330" r:id="rId3"/>
    <p:sldId id="333" r:id="rId4"/>
    <p:sldId id="334" r:id="rId5"/>
    <p:sldId id="327" r:id="rId6"/>
    <p:sldId id="332" r:id="rId7"/>
    <p:sldId id="338" r:id="rId8"/>
    <p:sldId id="336" r:id="rId9"/>
    <p:sldId id="33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85603"/>
  </p:normalViewPr>
  <p:slideViewPr>
    <p:cSldViewPr snapToGrid="0">
      <p:cViewPr>
        <p:scale>
          <a:sx n="82" d="100"/>
          <a:sy n="82" d="100"/>
        </p:scale>
        <p:origin x="1376" y="416"/>
      </p:cViewPr>
      <p:guideLst/>
    </p:cSldViewPr>
  </p:slideViewPr>
  <p:outlineViewPr>
    <p:cViewPr>
      <p:scale>
        <a:sx n="33" d="100"/>
        <a:sy n="33" d="100"/>
      </p:scale>
      <p:origin x="0" y="0"/>
    </p:cViewPr>
  </p:outlineViewPr>
  <p:notesTextViewPr>
    <p:cViewPr>
      <p:scale>
        <a:sx n="165" d="100"/>
        <a:sy n="165"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D6F77-8F8C-4845-A7E6-3AD8C195FB37}" type="datetimeFigureOut">
              <a:rPr kumimoji="1" lang="ja-JP" altLang="en-US" smtClean="0"/>
              <a:t>2024/10/9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3EE7C-6BE9-AF47-A02D-EA93943F487C}" type="slidenum">
              <a:rPr kumimoji="1" lang="ja-JP" altLang="en-US" smtClean="0"/>
              <a:t>‹#›</a:t>
            </a:fld>
            <a:endParaRPr kumimoji="1" lang="ja-JP" altLang="en-US"/>
          </a:p>
        </p:txBody>
      </p:sp>
    </p:spTree>
    <p:extLst>
      <p:ext uri="{BB962C8B-B14F-4D97-AF65-F5344CB8AC3E}">
        <p14:creationId xmlns:p14="http://schemas.microsoft.com/office/powerpoint/2010/main" val="9290856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1</a:t>
            </a:fld>
            <a:endParaRPr kumimoji="1" lang="ja-JP" altLang="en-US"/>
          </a:p>
        </p:txBody>
      </p:sp>
    </p:spTree>
    <p:extLst>
      <p:ext uri="{BB962C8B-B14F-4D97-AF65-F5344CB8AC3E}">
        <p14:creationId xmlns:p14="http://schemas.microsoft.com/office/powerpoint/2010/main" val="191950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2</a:t>
            </a:fld>
            <a:endParaRPr kumimoji="1" lang="ja-JP" altLang="en-US"/>
          </a:p>
        </p:txBody>
      </p:sp>
    </p:spTree>
    <p:extLst>
      <p:ext uri="{BB962C8B-B14F-4D97-AF65-F5344CB8AC3E}">
        <p14:creationId xmlns:p14="http://schemas.microsoft.com/office/powerpoint/2010/main" val="332130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3</a:t>
            </a:fld>
            <a:endParaRPr kumimoji="1" lang="ja-JP" altLang="en-US"/>
          </a:p>
        </p:txBody>
      </p:sp>
    </p:spTree>
    <p:extLst>
      <p:ext uri="{BB962C8B-B14F-4D97-AF65-F5344CB8AC3E}">
        <p14:creationId xmlns:p14="http://schemas.microsoft.com/office/powerpoint/2010/main" val="2330086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4</a:t>
            </a:fld>
            <a:endParaRPr kumimoji="1" lang="ja-JP" altLang="en-US"/>
          </a:p>
        </p:txBody>
      </p:sp>
    </p:spTree>
    <p:extLst>
      <p:ext uri="{BB962C8B-B14F-4D97-AF65-F5344CB8AC3E}">
        <p14:creationId xmlns:p14="http://schemas.microsoft.com/office/powerpoint/2010/main" val="352805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6</a:t>
            </a:fld>
            <a:endParaRPr kumimoji="1" lang="ja-JP" altLang="en-US"/>
          </a:p>
        </p:txBody>
      </p:sp>
    </p:spTree>
    <p:extLst>
      <p:ext uri="{BB962C8B-B14F-4D97-AF65-F5344CB8AC3E}">
        <p14:creationId xmlns:p14="http://schemas.microsoft.com/office/powerpoint/2010/main" val="401412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7</a:t>
            </a:fld>
            <a:endParaRPr kumimoji="1" lang="ja-JP" altLang="en-US"/>
          </a:p>
        </p:txBody>
      </p:sp>
    </p:spTree>
    <p:extLst>
      <p:ext uri="{BB962C8B-B14F-4D97-AF65-F5344CB8AC3E}">
        <p14:creationId xmlns:p14="http://schemas.microsoft.com/office/powerpoint/2010/main" val="4254298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9</a:t>
            </a:fld>
            <a:endParaRPr kumimoji="1" lang="ja-JP" altLang="en-US"/>
          </a:p>
        </p:txBody>
      </p:sp>
    </p:spTree>
    <p:extLst>
      <p:ext uri="{BB962C8B-B14F-4D97-AF65-F5344CB8AC3E}">
        <p14:creationId xmlns:p14="http://schemas.microsoft.com/office/powerpoint/2010/main" val="259153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atin typeface="Hiragino Kaku Gothic Std W8" panose="020B0800000000000000" pitchFamily="34" charset="-128"/>
                <a:ea typeface="Hiragino Kaku Gothic Std W8" panose="020B08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atin typeface="Hiragino Kaku Gothic Std W8" panose="020B0800000000000000" pitchFamily="34" charset="-128"/>
                <a:ea typeface="Hiragino Kaku Gothic Std W8" panose="020B0800000000000000" pitchFamily="34"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7" name="日付プレースホルダー 6">
            <a:extLst>
              <a:ext uri="{FF2B5EF4-FFF2-40B4-BE49-F238E27FC236}">
                <a16:creationId xmlns:a16="http://schemas.microsoft.com/office/drawing/2014/main" id="{7697E0BB-FCF8-930F-2980-CBB4569818CA}"/>
              </a:ext>
            </a:extLst>
          </p:cNvPr>
          <p:cNvSpPr>
            <a:spLocks noGrp="1"/>
          </p:cNvSpPr>
          <p:nvPr>
            <p:ph type="dt" sz="half" idx="10"/>
          </p:nvPr>
        </p:nvSpPr>
        <p:spPr>
          <a:xfrm>
            <a:off x="628650" y="6356351"/>
            <a:ext cx="2057400" cy="365125"/>
          </a:xfrm>
          <a:prstGeom prst="rect">
            <a:avLst/>
          </a:prstGeom>
        </p:spPr>
        <p:txBody>
          <a:bodyPr/>
          <a:lstStyle/>
          <a:p>
            <a:fld id="{B583D409-40F1-0E4B-A5CF-147CF2CAA000}" type="datetime1">
              <a:rPr lang="ja-JP" altLang="en-US" smtClean="0"/>
              <a:t>2024/10/9</a:t>
            </a:fld>
            <a:endParaRPr lang="en-US" dirty="0"/>
          </a:p>
        </p:txBody>
      </p:sp>
      <p:sp>
        <p:nvSpPr>
          <p:cNvPr id="8" name="フッター プレースホルダー 7">
            <a:extLst>
              <a:ext uri="{FF2B5EF4-FFF2-40B4-BE49-F238E27FC236}">
                <a16:creationId xmlns:a16="http://schemas.microsoft.com/office/drawing/2014/main" id="{6750BD4E-E1C3-78C9-4672-4E3510868DE8}"/>
              </a:ext>
            </a:extLst>
          </p:cNvPr>
          <p:cNvSpPr>
            <a:spLocks noGrp="1"/>
          </p:cNvSpPr>
          <p:nvPr>
            <p:ph type="ftr" sz="quarter" idx="11"/>
          </p:nvPr>
        </p:nvSpPr>
        <p:spPr>
          <a:xfrm>
            <a:off x="3028950" y="6356350"/>
            <a:ext cx="30861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615C1C-D39E-D35B-D29F-7C41C953D299}"/>
              </a:ext>
            </a:extLst>
          </p:cNvPr>
          <p:cNvSpPr>
            <a:spLocks noGrp="1"/>
          </p:cNvSpPr>
          <p:nvPr>
            <p:ph type="sldNum" sz="quarter" idx="12"/>
          </p:nvPr>
        </p:nvSpPr>
        <p:spPr/>
        <p:txBody>
          <a:bodyPr/>
          <a:lstStyle/>
          <a:p>
            <a:fld id="{48F63A3B-78C7-47BE-AE5E-E10140E04643}" type="slidenum">
              <a:rPr lang="en-US" smtClean="0"/>
              <a:pPr/>
              <a:t>‹#›</a:t>
            </a:fld>
            <a:r>
              <a:rPr lang="en-US"/>
              <a:t>/n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1233C87-63E7-874E-A5EF-DB37685A35FE}" type="datetime1">
              <a:rPr lang="ja-JP" altLang="en-US" smtClean="0"/>
              <a:t>2024/10/9</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r>
              <a:rPr lang="en-US" dirty="0"/>
              <a:t>/n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iragino Kaku Gothic Std W8" panose="020B0800000000000000" pitchFamily="34" charset="-128"/>
                <a:ea typeface="Hiragino Kaku Gothic Std W8" panose="020B08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Hiragino Kaku Gothic Std W8" panose="020B0800000000000000" pitchFamily="34" charset="-128"/>
                <a:ea typeface="Hiragino Kaku Gothic Std W8" panose="020B0800000000000000" pitchFamily="34" charset="-128"/>
              </a:defRPr>
            </a:lvl1pPr>
            <a:lvl2pPr>
              <a:defRPr>
                <a:latin typeface="Hiragino Kaku Gothic Std W8" panose="020B0800000000000000" pitchFamily="34" charset="-128"/>
                <a:ea typeface="Hiragino Kaku Gothic Std W8" panose="020B0800000000000000" pitchFamily="34" charset="-128"/>
              </a:defRPr>
            </a:lvl2pPr>
            <a:lvl3pPr>
              <a:defRPr>
                <a:latin typeface="Hiragino Kaku Gothic Std W8" panose="020B0800000000000000" pitchFamily="34" charset="-128"/>
                <a:ea typeface="Hiragino Kaku Gothic Std W8" panose="020B0800000000000000" pitchFamily="34" charset="-128"/>
              </a:defRPr>
            </a:lvl3pPr>
            <a:lvl4pPr>
              <a:defRPr>
                <a:latin typeface="Hiragino Kaku Gothic Std W8" panose="020B0800000000000000" pitchFamily="34" charset="-128"/>
                <a:ea typeface="Hiragino Kaku Gothic Std W8" panose="020B0800000000000000" pitchFamily="34" charset="-128"/>
              </a:defRPr>
            </a:lvl4pPr>
            <a:lvl5pPr>
              <a:defRPr>
                <a:latin typeface="Hiragino Kaku Gothic Std W8" panose="020B0800000000000000" pitchFamily="34" charset="-128"/>
                <a:ea typeface="Hiragino Kaku Gothic Std W8" panose="020B0800000000000000"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7" name="日付プレースホルダー 6">
            <a:extLst>
              <a:ext uri="{FF2B5EF4-FFF2-40B4-BE49-F238E27FC236}">
                <a16:creationId xmlns:a16="http://schemas.microsoft.com/office/drawing/2014/main" id="{E659B5AC-7CAD-223C-D463-DE903D94CE04}"/>
              </a:ext>
            </a:extLst>
          </p:cNvPr>
          <p:cNvSpPr>
            <a:spLocks noGrp="1"/>
          </p:cNvSpPr>
          <p:nvPr>
            <p:ph type="dt" sz="half" idx="10"/>
          </p:nvPr>
        </p:nvSpPr>
        <p:spPr>
          <a:xfrm>
            <a:off x="628650" y="6356351"/>
            <a:ext cx="2057400" cy="365125"/>
          </a:xfrm>
          <a:prstGeom prst="rect">
            <a:avLst/>
          </a:prstGeom>
        </p:spPr>
        <p:txBody>
          <a:bodyPr/>
          <a:lstStyle/>
          <a:p>
            <a:fld id="{26A4E926-6570-314E-B162-2804F62089A4}" type="datetime1">
              <a:rPr lang="ja-JP" altLang="en-US" smtClean="0"/>
              <a:t>2024/10/9</a:t>
            </a:fld>
            <a:endParaRPr lang="en-US" dirty="0"/>
          </a:p>
        </p:txBody>
      </p:sp>
      <p:sp>
        <p:nvSpPr>
          <p:cNvPr id="8" name="フッター プレースホルダー 7">
            <a:extLst>
              <a:ext uri="{FF2B5EF4-FFF2-40B4-BE49-F238E27FC236}">
                <a16:creationId xmlns:a16="http://schemas.microsoft.com/office/drawing/2014/main" id="{BB2EADEA-30A8-1093-B2A5-13D53C3B7744}"/>
              </a:ext>
            </a:extLst>
          </p:cNvPr>
          <p:cNvSpPr>
            <a:spLocks noGrp="1"/>
          </p:cNvSpPr>
          <p:nvPr>
            <p:ph type="ftr" sz="quarter" idx="11"/>
          </p:nvPr>
        </p:nvSpPr>
        <p:spPr>
          <a:xfrm>
            <a:off x="3028950" y="6356350"/>
            <a:ext cx="30861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9057F1-AB97-8DF2-9E08-9A3EA855F048}"/>
              </a:ext>
            </a:extLst>
          </p:cNvPr>
          <p:cNvSpPr>
            <a:spLocks noGrp="1"/>
          </p:cNvSpPr>
          <p:nvPr>
            <p:ph type="sldNum" sz="quarter" idx="12"/>
          </p:nvPr>
        </p:nvSpPr>
        <p:spPr/>
        <p:txBody>
          <a:bodyPr/>
          <a:lstStyle/>
          <a:p>
            <a:fld id="{48F63A3B-78C7-47BE-AE5E-E10140E04643}" type="slidenum">
              <a:rPr lang="en-US" smtClean="0"/>
              <a:pPr/>
              <a:t>‹#›</a:t>
            </a:fld>
            <a:r>
              <a:rPr lang="en-US"/>
              <a:t>/n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tint val="82000"/>
                  </a:schemeClr>
                </a:solidFill>
              </a:defRPr>
            </a:lvl1pPr>
          </a:lstStyle>
          <a:p>
            <a:fld id="{48F63A3B-78C7-47BE-AE5E-E10140E04643}" type="slidenum">
              <a:rPr lang="en-US" smtClean="0"/>
              <a:pPr/>
              <a:t>‹#›</a:t>
            </a:fld>
            <a:r>
              <a:rPr lang="en-US" dirty="0"/>
              <a:t>/n</a:t>
            </a:r>
          </a:p>
        </p:txBody>
      </p:sp>
      <p:sp>
        <p:nvSpPr>
          <p:cNvPr id="9" name="フッター プレースホルダー 8">
            <a:extLst>
              <a:ext uri="{FF2B5EF4-FFF2-40B4-BE49-F238E27FC236}">
                <a16:creationId xmlns:a16="http://schemas.microsoft.com/office/drawing/2014/main" id="{B166BD72-7F15-9AFF-3579-46348DE77DE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10" name="日付プレースホルダー 9">
            <a:extLst>
              <a:ext uri="{FF2B5EF4-FFF2-40B4-BE49-F238E27FC236}">
                <a16:creationId xmlns:a16="http://schemas.microsoft.com/office/drawing/2014/main" id="{B9DC9F46-B687-2082-EBC5-3F32A32D186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C3D9-8D49-8A4C-94CC-E32A0C7F9B5F}" type="datetime1">
              <a:rPr kumimoji="1" lang="ja-JP" altLang="en-US" smtClean="0"/>
              <a:t>2024/10/9</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Hiragino Kaku Gothic Std W8" panose="020B0800000000000000" pitchFamily="34" charset="-128"/>
          <a:ea typeface="Hiragino Kaku Gothic Std W8" panose="020B0800000000000000" pitchFamily="34"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Hiragino Kaku Gothic Std W8" panose="020B0800000000000000" pitchFamily="34" charset="-128"/>
          <a:ea typeface="Hiragino Kaku Gothic Std W8" panose="020B08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Hiragino Kaku Gothic Std W8" panose="020B0800000000000000" pitchFamily="34" charset="-128"/>
          <a:ea typeface="Hiragino Kaku Gothic Std W8" panose="020B0800000000000000"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Hiragino Kaku Gothic Std W8" panose="020B0800000000000000" pitchFamily="34" charset="-128"/>
          <a:ea typeface="Hiragino Kaku Gothic Std W8" panose="020B0800000000000000"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C0601-9E43-CFF5-9213-15A61DF194B6}"/>
              </a:ext>
            </a:extLst>
          </p:cNvPr>
          <p:cNvSpPr>
            <a:spLocks noGrp="1"/>
          </p:cNvSpPr>
          <p:nvPr>
            <p:ph type="ctrTitle"/>
          </p:nvPr>
        </p:nvSpPr>
        <p:spPr>
          <a:xfrm>
            <a:off x="390144" y="1122363"/>
            <a:ext cx="8351520" cy="2620582"/>
          </a:xfrm>
        </p:spPr>
        <p:txBody>
          <a:bodyPr>
            <a:normAutofit/>
          </a:bodyPr>
          <a:lstStyle/>
          <a:p>
            <a:r>
              <a:rPr lang="ja-JP" altLang="en-US" sz="4400"/>
              <a:t>超大質量天体を回る</a:t>
            </a:r>
            <a:br>
              <a:rPr lang="en-US" altLang="ja-JP" sz="4400" dirty="0"/>
            </a:br>
            <a:r>
              <a:rPr lang="ja-JP" altLang="en-US" sz="4400"/>
              <a:t>薄い降着円盤の作る像</a:t>
            </a:r>
            <a:endParaRPr kumimoji="1" lang="ja-JP" altLang="en-US" sz="4400">
              <a:latin typeface="Hiragino Kaku Gothic Std W8" panose="020B0800000000000000" pitchFamily="34" charset="-128"/>
              <a:ea typeface="Hiragino Kaku Gothic Std W8" panose="020B0800000000000000" pitchFamily="34" charset="-128"/>
            </a:endParaRPr>
          </a:p>
        </p:txBody>
      </p:sp>
      <p:sp>
        <p:nvSpPr>
          <p:cNvPr id="3" name="字幕 2">
            <a:extLst>
              <a:ext uri="{FF2B5EF4-FFF2-40B4-BE49-F238E27FC236}">
                <a16:creationId xmlns:a16="http://schemas.microsoft.com/office/drawing/2014/main" id="{1F317453-2659-04C0-4374-F182FDA7C0E2}"/>
              </a:ext>
            </a:extLst>
          </p:cNvPr>
          <p:cNvSpPr>
            <a:spLocks noGrp="1"/>
          </p:cNvSpPr>
          <p:nvPr>
            <p:ph type="subTitle" idx="1"/>
          </p:nvPr>
        </p:nvSpPr>
        <p:spPr>
          <a:xfrm>
            <a:off x="390143" y="3742945"/>
            <a:ext cx="8351519" cy="2593687"/>
          </a:xfrm>
        </p:spPr>
        <p:txBody>
          <a:bodyPr>
            <a:normAutofit/>
          </a:bodyPr>
          <a:lstStyle/>
          <a:p>
            <a:pPr marL="0" indent="0" eaLnBrk="0">
              <a:lnSpc>
                <a:spcPct val="150000"/>
              </a:lnSpc>
              <a:spcBef>
                <a:spcPts val="0"/>
              </a:spcBef>
              <a:buNone/>
            </a:pPr>
            <a:r>
              <a:rPr lang="en-US" altLang="ja-JP" sz="1800" dirty="0">
                <a:solidFill>
                  <a:schemeClr val="bg2">
                    <a:lumMod val="75000"/>
                  </a:schemeClr>
                </a:solidFill>
              </a:rPr>
              <a:t>Review: Jean-</a:t>
            </a:r>
            <a:r>
              <a:rPr lang="en-US" altLang="ja-JP" sz="1800" dirty="0" err="1">
                <a:solidFill>
                  <a:schemeClr val="bg2">
                    <a:lumMod val="75000"/>
                  </a:schemeClr>
                </a:solidFill>
              </a:rPr>
              <a:t>pierre</a:t>
            </a:r>
            <a:r>
              <a:rPr lang="en-US" altLang="ja-JP" sz="1800" dirty="0">
                <a:solidFill>
                  <a:schemeClr val="bg2">
                    <a:lumMod val="75000"/>
                  </a:schemeClr>
                </a:solidFill>
              </a:rPr>
              <a:t> </a:t>
            </a:r>
            <a:r>
              <a:rPr lang="en-US" altLang="ja-JP" sz="1800" dirty="0" err="1">
                <a:solidFill>
                  <a:schemeClr val="bg2">
                    <a:lumMod val="75000"/>
                  </a:schemeClr>
                </a:solidFill>
              </a:rPr>
              <a:t>Luminet</a:t>
            </a:r>
            <a:r>
              <a:rPr lang="ja-JP" altLang="en-US" sz="1800">
                <a:solidFill>
                  <a:schemeClr val="bg2">
                    <a:lumMod val="75000"/>
                  </a:schemeClr>
                </a:solidFill>
              </a:rPr>
              <a:t> </a:t>
            </a:r>
            <a:r>
              <a:rPr lang="en-US" altLang="ja-JP" sz="1800" dirty="0">
                <a:solidFill>
                  <a:schemeClr val="bg2">
                    <a:lumMod val="75000"/>
                  </a:schemeClr>
                </a:solidFill>
              </a:rPr>
              <a:t>1979</a:t>
            </a:r>
          </a:p>
          <a:p>
            <a:pPr marL="0" indent="0" eaLnBrk="0">
              <a:lnSpc>
                <a:spcPct val="150000"/>
              </a:lnSpc>
              <a:spcBef>
                <a:spcPts val="0"/>
              </a:spcBef>
              <a:buNone/>
            </a:pPr>
            <a:r>
              <a:rPr lang="en-US" altLang="ja-JP" sz="1800" dirty="0">
                <a:solidFill>
                  <a:schemeClr val="bg2">
                    <a:lumMod val="75000"/>
                  </a:schemeClr>
                </a:solidFill>
              </a:rPr>
              <a:t>image of sphere black hole with thin accretion disk</a:t>
            </a:r>
          </a:p>
          <a:p>
            <a:r>
              <a:rPr kumimoji="1" lang="en-US" altLang="ja-JP" dirty="0">
                <a:latin typeface="Hiragino Kaku Gothic Std W8" panose="020B0800000000000000" pitchFamily="34" charset="-128"/>
                <a:ea typeface="Hiragino Kaku Gothic Std W8" panose="020B0800000000000000" pitchFamily="34" charset="-128"/>
              </a:rPr>
              <a:t>20041054</a:t>
            </a:r>
            <a:r>
              <a:rPr kumimoji="1" lang="ja-JP" altLang="en-US">
                <a:latin typeface="Hiragino Kaku Gothic Std W8" panose="020B0800000000000000" pitchFamily="34" charset="-128"/>
                <a:ea typeface="Hiragino Kaku Gothic Std W8" panose="020B0800000000000000" pitchFamily="34" charset="-128"/>
              </a:rPr>
              <a:t>　</a:t>
            </a:r>
            <a:r>
              <a:rPr lang="ja-JP" altLang="en-US">
                <a:latin typeface="Hiragino Kaku Gothic Std W8" panose="020B0800000000000000" pitchFamily="34" charset="-128"/>
                <a:ea typeface="Hiragino Kaku Gothic Std W8" panose="020B0800000000000000" pitchFamily="34" charset="-128"/>
              </a:rPr>
              <a:t>大豆生田幹</a:t>
            </a:r>
            <a:endParaRPr kumimoji="1" lang="ja-JP" altLang="en-US">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274257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kumimoji="1" lang="ja-JP" altLang="en-US">
                <a:latin typeface="Hiragino Kaku Gothic Std W8" panose="020B0800000000000000" pitchFamily="34" charset="-128"/>
                <a:ea typeface="Hiragino Kaku Gothic Std W8" panose="020B0800000000000000" pitchFamily="34" charset="-128"/>
              </a:rPr>
              <a:t>目次</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805354"/>
            <a:ext cx="7886700" cy="4724400"/>
          </a:xfrm>
        </p:spPr>
        <p:txBody>
          <a:bodyPr/>
          <a:lstStyle/>
          <a:p>
            <a:r>
              <a:rPr lang="ja-JP" altLang="en-US"/>
              <a:t>超大質量天体付近での光の軌道</a:t>
            </a:r>
            <a:endParaRPr lang="en-US" altLang="ja-JP" sz="1500" dirty="0"/>
          </a:p>
          <a:p>
            <a:pPr lvl="1"/>
            <a:r>
              <a:rPr lang="ja-JP" altLang="en-US" sz="1500">
                <a:latin typeface="+mj-ea"/>
                <a:ea typeface="+mj-ea"/>
              </a:rPr>
              <a:t>微分方程式の導出</a:t>
            </a:r>
            <a:endParaRPr lang="en-US" altLang="ja-JP" sz="1500" dirty="0">
              <a:latin typeface="+mj-ea"/>
              <a:ea typeface="+mj-ea"/>
            </a:endParaRPr>
          </a:p>
          <a:p>
            <a:pPr lvl="1"/>
            <a:r>
              <a:rPr lang="ja-JP" altLang="en-US" sz="1500">
                <a:latin typeface="+mj-ea"/>
                <a:ea typeface="+mj-ea"/>
              </a:rPr>
              <a:t>衝突係数と曲がり角</a:t>
            </a:r>
            <a:endParaRPr lang="en-US" altLang="ja-JP" sz="1500" dirty="0">
              <a:latin typeface="+mj-ea"/>
              <a:ea typeface="+mj-ea"/>
            </a:endParaRPr>
          </a:p>
          <a:p>
            <a:pPr lvl="1"/>
            <a:r>
              <a:rPr lang="ja-JP" altLang="en-US" sz="1500">
                <a:latin typeface="+mj-ea"/>
                <a:ea typeface="+mj-ea"/>
              </a:rPr>
              <a:t>超大質量天体付近を周回する光</a:t>
            </a:r>
            <a:endParaRPr lang="en-US" altLang="ja-JP" sz="1500" dirty="0">
              <a:latin typeface="+mj-ea"/>
              <a:ea typeface="+mj-ea"/>
            </a:endParaRPr>
          </a:p>
          <a:p>
            <a:pPr marL="342900" lvl="1" indent="0">
              <a:buNone/>
            </a:pPr>
            <a:endParaRPr lang="en-US" altLang="ja-JP" sz="1500" dirty="0"/>
          </a:p>
          <a:p>
            <a:r>
              <a:rPr lang="ja-JP" altLang="en-US"/>
              <a:t>薄い降着円盤の作る像</a:t>
            </a:r>
            <a:endParaRPr lang="en-US" altLang="ja-JP" dirty="0"/>
          </a:p>
          <a:p>
            <a:pPr lvl="1"/>
            <a:r>
              <a:rPr lang="ja-JP" altLang="en-US" sz="1500">
                <a:latin typeface="+mj-ea"/>
                <a:ea typeface="+mj-ea"/>
              </a:rPr>
              <a:t>状況設定</a:t>
            </a:r>
            <a:endParaRPr lang="en-US" altLang="ja-JP" sz="1500" dirty="0">
              <a:latin typeface="+mj-ea"/>
              <a:ea typeface="+mj-ea"/>
            </a:endParaRPr>
          </a:p>
          <a:p>
            <a:pPr lvl="1"/>
            <a:r>
              <a:rPr lang="ja-JP" altLang="en-US" sz="1500">
                <a:latin typeface="+mj-ea"/>
                <a:ea typeface="+mj-ea"/>
              </a:rPr>
              <a:t>直接観測者に届く光の像の計算</a:t>
            </a:r>
            <a:endParaRPr lang="en-US" altLang="ja-JP" sz="1500" dirty="0">
              <a:latin typeface="+mj-ea"/>
              <a:ea typeface="+mj-ea"/>
            </a:endParaRPr>
          </a:p>
          <a:p>
            <a:pPr lvl="1"/>
            <a:r>
              <a:rPr lang="ja-JP" altLang="en-US" sz="1500">
                <a:latin typeface="+mj-ea"/>
                <a:ea typeface="+mj-ea"/>
              </a:rPr>
              <a:t>天体を周回してから観測者に届く光の像の計算</a:t>
            </a:r>
            <a:endParaRPr lang="en-US" altLang="ja-JP" sz="1500" dirty="0">
              <a:latin typeface="+mj-ea"/>
              <a:ea typeface="+mj-ea"/>
            </a:endParaRPr>
          </a:p>
          <a:p>
            <a:pPr lvl="1"/>
            <a:endParaRPr lang="en-US" altLang="ja-JP" sz="1500" dirty="0">
              <a:latin typeface="+mj-ea"/>
              <a:ea typeface="+mj-ea"/>
            </a:endParaRPr>
          </a:p>
          <a:p>
            <a:r>
              <a:rPr lang="ja-JP" altLang="en-US"/>
              <a:t>数値計算</a:t>
            </a:r>
            <a:endParaRPr lang="en-US" altLang="ja-JP" dirty="0"/>
          </a:p>
          <a:p>
            <a:pPr lvl="1"/>
            <a:r>
              <a:rPr lang="ja-JP" altLang="en-US" sz="1500">
                <a:latin typeface="+mj-ea"/>
                <a:ea typeface="+mj-ea"/>
              </a:rPr>
              <a:t>入力と出力</a:t>
            </a:r>
            <a:endParaRPr lang="en-US" altLang="ja-JP" sz="1500" dirty="0">
              <a:latin typeface="+mj-ea"/>
              <a:ea typeface="+mj-ea"/>
            </a:endParaRPr>
          </a:p>
          <a:p>
            <a:pPr lvl="1"/>
            <a:r>
              <a:rPr lang="ja-JP" altLang="en-US" sz="1500">
                <a:latin typeface="+mj-ea"/>
                <a:ea typeface="+mj-ea"/>
              </a:rPr>
              <a:t>簡単なコードの説明</a:t>
            </a:r>
            <a:endParaRPr lang="en-US" altLang="ja-JP" sz="1500" dirty="0">
              <a:latin typeface="+mj-ea"/>
              <a:ea typeface="+mj-ea"/>
            </a:endParaRPr>
          </a:p>
          <a:p>
            <a:pPr lvl="1"/>
            <a:r>
              <a:rPr lang="ja-JP" altLang="en-US" sz="1500">
                <a:latin typeface="+mj-ea"/>
                <a:ea typeface="+mj-ea"/>
              </a:rPr>
              <a:t>作成された像</a:t>
            </a:r>
            <a:endParaRPr lang="en-US" altLang="ja-JP" sz="1500" dirty="0">
              <a:latin typeface="+mj-ea"/>
              <a:ea typeface="+mj-ea"/>
            </a:endParaRPr>
          </a:p>
          <a:p>
            <a:pPr marL="0" indent="0">
              <a:buNone/>
            </a:pPr>
            <a:endParaRPr lang="en-US" altLang="ja-JP" sz="1800" dirty="0"/>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2</a:t>
            </a:fld>
            <a:r>
              <a:rPr lang="en-US"/>
              <a:t>/n</a:t>
            </a:r>
            <a:endParaRPr lang="en-US" dirty="0"/>
          </a:p>
        </p:txBody>
      </p:sp>
    </p:spTree>
    <p:extLst>
      <p:ext uri="{BB962C8B-B14F-4D97-AF65-F5344CB8AC3E}">
        <p14:creationId xmlns:p14="http://schemas.microsoft.com/office/powerpoint/2010/main" val="18737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kumimoji="1" lang="ja-JP" altLang="en-US">
                <a:latin typeface="Hiragino Kaku Gothic Std W8" panose="020B0800000000000000" pitchFamily="34" charset="-128"/>
                <a:ea typeface="Hiragino Kaku Gothic Std W8" panose="020B0800000000000000" pitchFamily="34" charset="-128"/>
              </a:rPr>
              <a:t>導入</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242646"/>
            <a:ext cx="7886700" cy="5248800"/>
          </a:xfrm>
        </p:spPr>
        <p:txBody>
          <a:bodyPr>
            <a:normAutofit/>
          </a:bodyPr>
          <a:lstStyle/>
          <a:p>
            <a:pPr marL="0" indent="0" eaLnBrk="0">
              <a:lnSpc>
                <a:spcPct val="150000"/>
              </a:lnSpc>
              <a:spcBef>
                <a:spcPts val="0"/>
              </a:spcBef>
              <a:buNone/>
            </a:pPr>
            <a:endParaRPr lang="en-US" altLang="ja-JP" sz="1800" dirty="0"/>
          </a:p>
          <a:p>
            <a:pPr marL="0" indent="0" eaLnBrk="0">
              <a:lnSpc>
                <a:spcPct val="150000"/>
              </a:lnSpc>
              <a:spcBef>
                <a:spcPts val="0"/>
              </a:spcBef>
              <a:buNone/>
            </a:pPr>
            <a:r>
              <a:rPr lang="ja-JP" altLang="en-US" sz="1800"/>
              <a:t>学部</a:t>
            </a:r>
            <a:r>
              <a:rPr lang="en-US" altLang="ja-JP" sz="1800" dirty="0"/>
              <a:t>3</a:t>
            </a:r>
            <a:r>
              <a:rPr lang="ja-JP" altLang="en-US" sz="1800"/>
              <a:t>年までの授業では、歪みのない時空（ミンコフスキー時空）で</a:t>
            </a:r>
            <a:endParaRPr lang="en-US" altLang="ja-JP" sz="1800" dirty="0"/>
          </a:p>
          <a:p>
            <a:pPr marL="0" indent="0" eaLnBrk="0">
              <a:lnSpc>
                <a:spcPct val="150000"/>
              </a:lnSpc>
              <a:spcBef>
                <a:spcPts val="0"/>
              </a:spcBef>
              <a:buNone/>
            </a:pPr>
            <a:r>
              <a:rPr lang="ja-JP" altLang="en-US" sz="1800"/>
              <a:t>物理学を考えた。このような時空では、光は（屈折率が変化しなければ）観測者に対して常に直進するので、物体が歪んで見える、といった現象を考える必要はない。</a:t>
            </a:r>
            <a:endParaRPr lang="en-US" altLang="ja-JP" sz="1800" dirty="0"/>
          </a:p>
          <a:p>
            <a:pPr marL="0" indent="0" eaLnBrk="0">
              <a:lnSpc>
                <a:spcPct val="150000"/>
              </a:lnSpc>
              <a:spcBef>
                <a:spcPts val="0"/>
              </a:spcBef>
              <a:buNone/>
            </a:pPr>
            <a:endParaRPr lang="en-US" altLang="ja-JP" sz="1800" dirty="0"/>
          </a:p>
          <a:p>
            <a:pPr marL="0" indent="0" eaLnBrk="0">
              <a:lnSpc>
                <a:spcPct val="150000"/>
              </a:lnSpc>
              <a:spcBef>
                <a:spcPts val="0"/>
              </a:spcBef>
              <a:buNone/>
            </a:pPr>
            <a:r>
              <a:rPr lang="ja-JP" altLang="en-US" sz="1800"/>
              <a:t>しかし、一般相対論を用いて歪んだ時空を考えると、光はその歪んだ時空の上を進むので、観測した物体もまた歪んで見える。</a:t>
            </a:r>
            <a:endParaRPr lang="en-US" altLang="ja-JP" sz="1800" dirty="0"/>
          </a:p>
          <a:p>
            <a:pPr marL="0" indent="0" eaLnBrk="0">
              <a:lnSpc>
                <a:spcPct val="150000"/>
              </a:lnSpc>
              <a:spcBef>
                <a:spcPts val="0"/>
              </a:spcBef>
              <a:buNone/>
            </a:pPr>
            <a:endParaRPr lang="en-US" altLang="ja-JP" sz="1800" dirty="0"/>
          </a:p>
          <a:p>
            <a:pPr marL="0" indent="0" eaLnBrk="0">
              <a:lnSpc>
                <a:spcPct val="150000"/>
              </a:lnSpc>
              <a:spcBef>
                <a:spcPts val="0"/>
              </a:spcBef>
              <a:buNone/>
            </a:pPr>
            <a:r>
              <a:rPr lang="ja-JP" altLang="en-US" sz="1800"/>
              <a:t>この論文では、時空を大きく歪ませる超大質量天体の周りで発光している薄い円盤（一定半径の薄い降着円盤）がどのように観測されるかを考え、実際に見えるであろう像を計算している。</a:t>
            </a:r>
            <a:endParaRPr lang="en-US" altLang="ja-JP" sz="1800" dirty="0"/>
          </a:p>
          <a:p>
            <a:pPr marL="0" indent="0" eaLnBrk="0">
              <a:lnSpc>
                <a:spcPct val="150000"/>
              </a:lnSpc>
              <a:spcBef>
                <a:spcPts val="0"/>
              </a:spcBef>
              <a:buNone/>
            </a:pPr>
            <a:endParaRPr lang="en-US" altLang="ja-JP" sz="1800" dirty="0"/>
          </a:p>
        </p:txBody>
      </p:sp>
      <p:sp>
        <p:nvSpPr>
          <p:cNvPr id="7" name="スライド番号プレースホルダー 6">
            <a:extLst>
              <a:ext uri="{FF2B5EF4-FFF2-40B4-BE49-F238E27FC236}">
                <a16:creationId xmlns:a16="http://schemas.microsoft.com/office/drawing/2014/main" id="{DB788B49-CBD5-4AB0-B2D0-FDA6C4BD4D0C}"/>
              </a:ext>
            </a:extLst>
          </p:cNvPr>
          <p:cNvSpPr>
            <a:spLocks noGrp="1"/>
          </p:cNvSpPr>
          <p:nvPr>
            <p:ph type="sldNum" sz="quarter" idx="12"/>
          </p:nvPr>
        </p:nvSpPr>
        <p:spPr/>
        <p:txBody>
          <a:bodyPr/>
          <a:lstStyle/>
          <a:p>
            <a:fld id="{48F63A3B-78C7-47BE-AE5E-E10140E04643}" type="slidenum">
              <a:rPr lang="en-US" smtClean="0"/>
              <a:pPr/>
              <a:t>3</a:t>
            </a:fld>
            <a:r>
              <a:rPr lang="en-US"/>
              <a:t>/n</a:t>
            </a:r>
            <a:endParaRPr lang="en-US" dirty="0"/>
          </a:p>
        </p:txBody>
      </p:sp>
    </p:spTree>
    <p:extLst>
      <p:ext uri="{BB962C8B-B14F-4D97-AF65-F5344CB8AC3E}">
        <p14:creationId xmlns:p14="http://schemas.microsoft.com/office/powerpoint/2010/main" val="288708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kumimoji="1" lang="ja-JP" altLang="en-US">
                <a:latin typeface="Hiragino Kaku Gothic Std W8" panose="020B0800000000000000" pitchFamily="34" charset="-128"/>
                <a:ea typeface="Hiragino Kaku Gothic Std W8" panose="020B0800000000000000" pitchFamily="34" charset="-128"/>
              </a:rPr>
              <a:t>導入</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242646"/>
            <a:ext cx="7886700" cy="5248800"/>
          </a:xfrm>
        </p:spPr>
        <p:txBody>
          <a:bodyPr/>
          <a:lstStyle/>
          <a:p>
            <a:pPr marL="0" indent="0" eaLnBrk="0">
              <a:lnSpc>
                <a:spcPct val="150000"/>
              </a:lnSpc>
              <a:spcBef>
                <a:spcPts val="0"/>
              </a:spcBef>
              <a:buNone/>
            </a:pPr>
            <a:r>
              <a:rPr lang="en-US" altLang="ja-JP" sz="1800" dirty="0"/>
              <a:t>hello</a:t>
            </a:r>
          </a:p>
        </p:txBody>
      </p:sp>
      <p:sp>
        <p:nvSpPr>
          <p:cNvPr id="7" name="スライド番号プレースホルダー 6">
            <a:extLst>
              <a:ext uri="{FF2B5EF4-FFF2-40B4-BE49-F238E27FC236}">
                <a16:creationId xmlns:a16="http://schemas.microsoft.com/office/drawing/2014/main" id="{DB788B49-CBD5-4AB0-B2D0-FDA6C4BD4D0C}"/>
              </a:ext>
            </a:extLst>
          </p:cNvPr>
          <p:cNvSpPr>
            <a:spLocks noGrp="1"/>
          </p:cNvSpPr>
          <p:nvPr>
            <p:ph type="sldNum" sz="quarter" idx="12"/>
          </p:nvPr>
        </p:nvSpPr>
        <p:spPr/>
        <p:txBody>
          <a:bodyPr/>
          <a:lstStyle/>
          <a:p>
            <a:fld id="{48F63A3B-78C7-47BE-AE5E-E10140E04643}" type="slidenum">
              <a:rPr lang="en-US" smtClean="0"/>
              <a:pPr/>
              <a:t>4</a:t>
            </a:fld>
            <a:r>
              <a:rPr lang="en-US"/>
              <a:t>/n</a:t>
            </a:r>
            <a:endParaRPr lang="en-US" dirty="0"/>
          </a:p>
        </p:txBody>
      </p:sp>
      <p:sp>
        <p:nvSpPr>
          <p:cNvPr id="5" name="テキスト ボックス 4">
            <a:extLst>
              <a:ext uri="{FF2B5EF4-FFF2-40B4-BE49-F238E27FC236}">
                <a16:creationId xmlns:a16="http://schemas.microsoft.com/office/drawing/2014/main" id="{F423F90C-0C7A-2E0C-CD0D-2F1F303515D8}"/>
              </a:ext>
            </a:extLst>
          </p:cNvPr>
          <p:cNvSpPr txBox="1"/>
          <p:nvPr/>
        </p:nvSpPr>
        <p:spPr>
          <a:xfrm>
            <a:off x="711775" y="6037428"/>
            <a:ext cx="4591745" cy="246221"/>
          </a:xfrm>
          <a:prstGeom prst="rect">
            <a:avLst/>
          </a:prstGeom>
          <a:noFill/>
        </p:spPr>
        <p:txBody>
          <a:bodyPr wrap="square">
            <a:spAutoFit/>
          </a:bodyPr>
          <a:lstStyle/>
          <a:p>
            <a:r>
              <a:rPr lang="ja-JP" altLang="en-US" sz="1000">
                <a:solidFill>
                  <a:srgbClr val="8F949A"/>
                </a:solidFill>
                <a:latin typeface="Hiragino Kaku Gothic Std W8" panose="020B0800000000000000" pitchFamily="34" charset="-128"/>
                <a:ea typeface="Hiragino Kaku Gothic Std W8" panose="020B0800000000000000" pitchFamily="34" charset="-128"/>
              </a:rPr>
              <a:t>作成した像の写真を貼る</a:t>
            </a:r>
            <a:endParaRPr lang="ja-JP" altLang="en-US" sz="1000">
              <a:latin typeface="Hiragino Kaku Gothic Std W8" panose="020B0800000000000000" pitchFamily="34" charset="-128"/>
              <a:ea typeface="Hiragino Kaku Gothic Std W8" panose="020B0800000000000000" pitchFamily="34" charset="-128"/>
            </a:endParaRPr>
          </a:p>
        </p:txBody>
      </p:sp>
      <p:pic>
        <p:nvPicPr>
          <p:cNvPr id="6" name="図 5">
            <a:extLst>
              <a:ext uri="{FF2B5EF4-FFF2-40B4-BE49-F238E27FC236}">
                <a16:creationId xmlns:a16="http://schemas.microsoft.com/office/drawing/2014/main" id="{33CFD4EC-1E6B-1660-0A0D-B1859AD3AD83}"/>
              </a:ext>
            </a:extLst>
          </p:cNvPr>
          <p:cNvPicPr>
            <a:picLocks noChangeAspect="1"/>
          </p:cNvPicPr>
          <p:nvPr/>
        </p:nvPicPr>
        <p:blipFill>
          <a:blip r:embed="rId3"/>
          <a:stretch>
            <a:fillRect/>
          </a:stretch>
        </p:blipFill>
        <p:spPr>
          <a:xfrm>
            <a:off x="787676" y="3637722"/>
            <a:ext cx="4151063" cy="2331932"/>
          </a:xfrm>
          <a:prstGeom prst="rect">
            <a:avLst/>
          </a:prstGeom>
        </p:spPr>
      </p:pic>
    </p:spTree>
    <p:extLst>
      <p:ext uri="{BB962C8B-B14F-4D97-AF65-F5344CB8AC3E}">
        <p14:creationId xmlns:p14="http://schemas.microsoft.com/office/powerpoint/2010/main" val="61300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64A9F-DC19-9CAD-C3FE-B4957F307D5E}"/>
              </a:ext>
            </a:extLst>
          </p:cNvPr>
          <p:cNvSpPr>
            <a:spLocks noGrp="1"/>
          </p:cNvSpPr>
          <p:nvPr>
            <p:ph type="title"/>
          </p:nvPr>
        </p:nvSpPr>
        <p:spPr/>
        <p:txBody>
          <a:bodyPr anchor="b"/>
          <a:lstStyle/>
          <a:p>
            <a:r>
              <a:rPr lang="ja-JP" altLang="en-US"/>
              <a:t>超大質量天体付近での</a:t>
            </a:r>
            <a:br>
              <a:rPr lang="en-US" altLang="ja-JP" dirty="0"/>
            </a:br>
            <a:r>
              <a:rPr lang="ja-JP" altLang="en-US"/>
              <a:t>光の軌道</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3" name="テキスト プレースホルダー 2">
            <a:extLst>
              <a:ext uri="{FF2B5EF4-FFF2-40B4-BE49-F238E27FC236}">
                <a16:creationId xmlns:a16="http://schemas.microsoft.com/office/drawing/2014/main" id="{B5AAE497-2E95-EDBE-9C01-258962D4856E}"/>
              </a:ext>
            </a:extLst>
          </p:cNvPr>
          <p:cNvSpPr>
            <a:spLocks noGrp="1"/>
          </p:cNvSpPr>
          <p:nvPr>
            <p:ph type="body" idx="1"/>
          </p:nvPr>
        </p:nvSpPr>
        <p:spPr/>
        <p:txBody>
          <a:bodyPr/>
          <a:lstStyle/>
          <a:p>
            <a:endParaRPr kumimoji="1" lang="ja-JP" altLang="en-US">
              <a:latin typeface="Hiragino Kaku Gothic Std W8" panose="020B0800000000000000" pitchFamily="34" charset="-128"/>
              <a:ea typeface="Hiragino Kaku Gothic Std W8" panose="020B0800000000000000" pitchFamily="34" charset="-128"/>
            </a:endParaRPr>
          </a:p>
        </p:txBody>
      </p:sp>
      <p:sp>
        <p:nvSpPr>
          <p:cNvPr id="7" name="スライド番号プレースホルダー 6">
            <a:extLst>
              <a:ext uri="{FF2B5EF4-FFF2-40B4-BE49-F238E27FC236}">
                <a16:creationId xmlns:a16="http://schemas.microsoft.com/office/drawing/2014/main" id="{FDBA5218-EB3B-11FF-0581-CAFD9057D40D}"/>
              </a:ext>
            </a:extLst>
          </p:cNvPr>
          <p:cNvSpPr>
            <a:spLocks noGrp="1"/>
          </p:cNvSpPr>
          <p:nvPr>
            <p:ph type="sldNum" sz="quarter" idx="12"/>
          </p:nvPr>
        </p:nvSpPr>
        <p:spPr/>
        <p:txBody>
          <a:bodyPr/>
          <a:lstStyle/>
          <a:p>
            <a:fld id="{48F63A3B-78C7-47BE-AE5E-E10140E04643}" type="slidenum">
              <a:rPr lang="en-US" smtClean="0"/>
              <a:t>5</a:t>
            </a:fld>
            <a:r>
              <a:rPr lang="en-US"/>
              <a:t>/n</a:t>
            </a:r>
            <a:endParaRPr lang="en-US" dirty="0"/>
          </a:p>
        </p:txBody>
      </p:sp>
    </p:spTree>
    <p:extLst>
      <p:ext uri="{BB962C8B-B14F-4D97-AF65-F5344CB8AC3E}">
        <p14:creationId xmlns:p14="http://schemas.microsoft.com/office/powerpoint/2010/main" val="265537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lang="ja-JP" altLang="en-US"/>
              <a:t>事前知識とそこから導かれる方程式</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052360"/>
            <a:ext cx="7886700" cy="5248800"/>
          </a:xfrm>
        </p:spPr>
        <p:txBody>
          <a:bodyPr/>
          <a:lstStyle/>
          <a:p>
            <a:pPr marL="0" indent="0" eaLnBrk="0">
              <a:lnSpc>
                <a:spcPct val="150000"/>
              </a:lnSpc>
              <a:spcBef>
                <a:spcPts val="0"/>
              </a:spcBef>
              <a:buNone/>
            </a:pPr>
            <a:r>
              <a:rPr lang="en-US" altLang="ja-JP" sz="1800" dirty="0"/>
              <a:t>hello</a:t>
            </a:r>
          </a:p>
        </p:txBody>
      </p:sp>
      <p:sp>
        <p:nvSpPr>
          <p:cNvPr id="7" name="スライド番号プレースホルダー 6">
            <a:extLst>
              <a:ext uri="{FF2B5EF4-FFF2-40B4-BE49-F238E27FC236}">
                <a16:creationId xmlns:a16="http://schemas.microsoft.com/office/drawing/2014/main" id="{DB788B49-CBD5-4AB0-B2D0-FDA6C4BD4D0C}"/>
              </a:ext>
            </a:extLst>
          </p:cNvPr>
          <p:cNvSpPr>
            <a:spLocks noGrp="1"/>
          </p:cNvSpPr>
          <p:nvPr>
            <p:ph type="sldNum" sz="quarter" idx="12"/>
          </p:nvPr>
        </p:nvSpPr>
        <p:spPr/>
        <p:txBody>
          <a:bodyPr/>
          <a:lstStyle/>
          <a:p>
            <a:fld id="{48F63A3B-78C7-47BE-AE5E-E10140E04643}" type="slidenum">
              <a:rPr lang="en-US" smtClean="0"/>
              <a:pPr/>
              <a:t>6</a:t>
            </a:fld>
            <a:r>
              <a:rPr lang="en-US"/>
              <a:t>/n</a:t>
            </a:r>
            <a:endParaRPr lang="en-US" dirty="0"/>
          </a:p>
        </p:txBody>
      </p:sp>
    </p:spTree>
    <p:extLst>
      <p:ext uri="{BB962C8B-B14F-4D97-AF65-F5344CB8AC3E}">
        <p14:creationId xmlns:p14="http://schemas.microsoft.com/office/powerpoint/2010/main" val="73847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C0601-9E43-CFF5-9213-15A61DF194B6}"/>
              </a:ext>
            </a:extLst>
          </p:cNvPr>
          <p:cNvSpPr>
            <a:spLocks noGrp="1"/>
          </p:cNvSpPr>
          <p:nvPr>
            <p:ph type="ctrTitle"/>
          </p:nvPr>
        </p:nvSpPr>
        <p:spPr>
          <a:xfrm>
            <a:off x="390144" y="1122363"/>
            <a:ext cx="8351520" cy="2620582"/>
          </a:xfrm>
        </p:spPr>
        <p:txBody>
          <a:bodyPr>
            <a:normAutofit/>
          </a:bodyPr>
          <a:lstStyle/>
          <a:p>
            <a:r>
              <a:rPr kumimoji="1" lang="en-US" altLang="ja-JP" sz="4400" dirty="0">
                <a:latin typeface="Hiragino Kaku Gothic Std W8" panose="020B0800000000000000" pitchFamily="34" charset="-128"/>
                <a:ea typeface="Hiragino Kaku Gothic Std W8" panose="020B0800000000000000" pitchFamily="34" charset="-128"/>
              </a:rPr>
              <a:t>items</a:t>
            </a:r>
            <a:endParaRPr kumimoji="1" lang="ja-JP" altLang="en-US" sz="4400">
              <a:latin typeface="Hiragino Kaku Gothic Std W8" panose="020B0800000000000000" pitchFamily="34" charset="-128"/>
              <a:ea typeface="Hiragino Kaku Gothic Std W8" panose="020B0800000000000000" pitchFamily="34" charset="-128"/>
            </a:endParaRPr>
          </a:p>
        </p:txBody>
      </p:sp>
      <p:sp>
        <p:nvSpPr>
          <p:cNvPr id="3" name="字幕 2">
            <a:extLst>
              <a:ext uri="{FF2B5EF4-FFF2-40B4-BE49-F238E27FC236}">
                <a16:creationId xmlns:a16="http://schemas.microsoft.com/office/drawing/2014/main" id="{1F317453-2659-04C0-4374-F182FDA7C0E2}"/>
              </a:ext>
            </a:extLst>
          </p:cNvPr>
          <p:cNvSpPr>
            <a:spLocks noGrp="1"/>
          </p:cNvSpPr>
          <p:nvPr>
            <p:ph type="subTitle" idx="1"/>
          </p:nvPr>
        </p:nvSpPr>
        <p:spPr>
          <a:xfrm>
            <a:off x="390143" y="4169664"/>
            <a:ext cx="8351519" cy="963168"/>
          </a:xfrm>
        </p:spPr>
        <p:txBody>
          <a:bodyPr>
            <a:normAutofit/>
          </a:bodyPr>
          <a:lstStyle/>
          <a:p>
            <a:r>
              <a:rPr kumimoji="1" lang="en-US" altLang="ja-JP" dirty="0">
                <a:latin typeface="Hiragino Kaku Gothic Std W8" panose="020B0800000000000000" pitchFamily="34" charset="-128"/>
                <a:ea typeface="Hiragino Kaku Gothic Std W8" panose="020B0800000000000000" pitchFamily="34" charset="-128"/>
              </a:rPr>
              <a:t>name</a:t>
            </a:r>
            <a:endParaRPr kumimoji="1" lang="ja-JP" altLang="en-US">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59351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64A9F-DC19-9CAD-C3FE-B4957F307D5E}"/>
              </a:ext>
            </a:extLst>
          </p:cNvPr>
          <p:cNvSpPr>
            <a:spLocks noGrp="1"/>
          </p:cNvSpPr>
          <p:nvPr>
            <p:ph type="title"/>
          </p:nvPr>
        </p:nvSpPr>
        <p:spPr/>
        <p:txBody>
          <a:bodyPr anchor="b"/>
          <a:lstStyle/>
          <a:p>
            <a:r>
              <a:rPr lang="en-US" altLang="ja-JP" dirty="0"/>
              <a:t>section</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3" name="テキスト プレースホルダー 2">
            <a:extLst>
              <a:ext uri="{FF2B5EF4-FFF2-40B4-BE49-F238E27FC236}">
                <a16:creationId xmlns:a16="http://schemas.microsoft.com/office/drawing/2014/main" id="{B5AAE497-2E95-EDBE-9C01-258962D4856E}"/>
              </a:ext>
            </a:extLst>
          </p:cNvPr>
          <p:cNvSpPr>
            <a:spLocks noGrp="1"/>
          </p:cNvSpPr>
          <p:nvPr>
            <p:ph type="body" idx="1"/>
          </p:nvPr>
        </p:nvSpPr>
        <p:spPr/>
        <p:txBody>
          <a:bodyPr/>
          <a:lstStyle/>
          <a:p>
            <a:r>
              <a:rPr kumimoji="1" lang="en-US" altLang="ja-JP" dirty="0">
                <a:latin typeface="Hiragino Kaku Gothic Std W8" panose="020B0800000000000000" pitchFamily="34" charset="-128"/>
                <a:ea typeface="Hiragino Kaku Gothic Std W8" panose="020B0800000000000000" pitchFamily="34" charset="-128"/>
              </a:rPr>
              <a:t>detail</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7" name="スライド番号プレースホルダー 6">
            <a:extLst>
              <a:ext uri="{FF2B5EF4-FFF2-40B4-BE49-F238E27FC236}">
                <a16:creationId xmlns:a16="http://schemas.microsoft.com/office/drawing/2014/main" id="{FDBA5218-EB3B-11FF-0581-CAFD9057D40D}"/>
              </a:ext>
            </a:extLst>
          </p:cNvPr>
          <p:cNvSpPr>
            <a:spLocks noGrp="1"/>
          </p:cNvSpPr>
          <p:nvPr>
            <p:ph type="sldNum" sz="quarter" idx="12"/>
          </p:nvPr>
        </p:nvSpPr>
        <p:spPr/>
        <p:txBody>
          <a:bodyPr/>
          <a:lstStyle/>
          <a:p>
            <a:fld id="{48F63A3B-78C7-47BE-AE5E-E10140E04643}" type="slidenum">
              <a:rPr lang="en-US" smtClean="0"/>
              <a:t>8</a:t>
            </a:fld>
            <a:r>
              <a:rPr lang="en-US"/>
              <a:t>/n</a:t>
            </a:r>
            <a:endParaRPr lang="en-US" dirty="0"/>
          </a:p>
        </p:txBody>
      </p:sp>
    </p:spTree>
    <p:extLst>
      <p:ext uri="{BB962C8B-B14F-4D97-AF65-F5344CB8AC3E}">
        <p14:creationId xmlns:p14="http://schemas.microsoft.com/office/powerpoint/2010/main" val="89527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lang="en-US" altLang="ja-JP" dirty="0"/>
              <a:t>section</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242646"/>
            <a:ext cx="7886700" cy="5248800"/>
          </a:xfrm>
        </p:spPr>
        <p:txBody>
          <a:bodyPr/>
          <a:lstStyle/>
          <a:p>
            <a:pPr marL="0" indent="0" eaLnBrk="0">
              <a:lnSpc>
                <a:spcPct val="150000"/>
              </a:lnSpc>
              <a:spcBef>
                <a:spcPts val="0"/>
              </a:spcBef>
              <a:buNone/>
            </a:pPr>
            <a:r>
              <a:rPr lang="en-US" altLang="ja-JP" sz="1800" dirty="0"/>
              <a:t>Hello</a:t>
            </a:r>
          </a:p>
        </p:txBody>
      </p:sp>
      <p:sp>
        <p:nvSpPr>
          <p:cNvPr id="7" name="スライド番号プレースホルダー 6">
            <a:extLst>
              <a:ext uri="{FF2B5EF4-FFF2-40B4-BE49-F238E27FC236}">
                <a16:creationId xmlns:a16="http://schemas.microsoft.com/office/drawing/2014/main" id="{DB788B49-CBD5-4AB0-B2D0-FDA6C4BD4D0C}"/>
              </a:ext>
            </a:extLst>
          </p:cNvPr>
          <p:cNvSpPr>
            <a:spLocks noGrp="1"/>
          </p:cNvSpPr>
          <p:nvPr>
            <p:ph type="sldNum" sz="quarter" idx="12"/>
          </p:nvPr>
        </p:nvSpPr>
        <p:spPr/>
        <p:txBody>
          <a:bodyPr/>
          <a:lstStyle/>
          <a:p>
            <a:fld id="{48F63A3B-78C7-47BE-AE5E-E10140E04643}" type="slidenum">
              <a:rPr lang="en-US" smtClean="0"/>
              <a:pPr/>
              <a:t>9</a:t>
            </a:fld>
            <a:r>
              <a:rPr lang="en-US"/>
              <a:t>/n</a:t>
            </a:r>
            <a:endParaRPr lang="en-US" dirty="0"/>
          </a:p>
        </p:txBody>
      </p:sp>
    </p:spTree>
    <p:extLst>
      <p:ext uri="{BB962C8B-B14F-4D97-AF65-F5344CB8AC3E}">
        <p14:creationId xmlns:p14="http://schemas.microsoft.com/office/powerpoint/2010/main" val="5686784"/>
      </p:ext>
    </p:extLst>
  </p:cSld>
  <p:clrMapOvr>
    <a:masterClrMapping/>
  </p:clrMapOvr>
</p:sld>
</file>

<file path=ppt/theme/theme1.xml><?xml version="1.0" encoding="utf-8"?>
<a:theme xmlns:a="http://schemas.openxmlformats.org/drawingml/2006/main" name="Office テーマ">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24294</TotalTime>
  <Words>299</Words>
  <Application>Microsoft Macintosh PowerPoint</Application>
  <PresentationFormat>画面に合わせる (4:3)</PresentationFormat>
  <Paragraphs>53</Paragraphs>
  <Slides>9</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Hiragino Kaku Gothic Std W8</vt:lpstr>
      <vt:lpstr>游ゴシック</vt:lpstr>
      <vt:lpstr>游ゴシック Light</vt:lpstr>
      <vt:lpstr>Aptos</vt:lpstr>
      <vt:lpstr>Arial</vt:lpstr>
      <vt:lpstr>Office テーマ</vt:lpstr>
      <vt:lpstr>超大質量天体を回る 薄い降着円盤の作る像</vt:lpstr>
      <vt:lpstr>目次</vt:lpstr>
      <vt:lpstr>導入</vt:lpstr>
      <vt:lpstr>導入</vt:lpstr>
      <vt:lpstr>超大質量天体付近での 光の軌道</vt:lpstr>
      <vt:lpstr>事前知識とそこから導かれる方程式</vt:lpstr>
      <vt:lpstr>items</vt:lpstr>
      <vt:lpstr>section</vt:lpstr>
      <vt:lpstr>section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シュバルツシルト時空における 光源の軌道予測 </dc:title>
  <dc:creator>幹 大豆生田</dc:creator>
  <cp:lastModifiedBy>幹 大豆生田</cp:lastModifiedBy>
  <cp:revision>475</cp:revision>
  <dcterms:created xsi:type="dcterms:W3CDTF">2024-07-01T13:42:07Z</dcterms:created>
  <dcterms:modified xsi:type="dcterms:W3CDTF">2024-10-09T06:10:41Z</dcterms:modified>
</cp:coreProperties>
</file>