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339" r:id="rId3"/>
    <p:sldId id="333" r:id="rId4"/>
    <p:sldId id="334" r:id="rId5"/>
    <p:sldId id="327" r:id="rId6"/>
    <p:sldId id="340" r:id="rId7"/>
    <p:sldId id="341" r:id="rId8"/>
    <p:sldId id="338" r:id="rId9"/>
    <p:sldId id="336" r:id="rId10"/>
    <p:sldId id="33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85637"/>
  </p:normalViewPr>
  <p:slideViewPr>
    <p:cSldViewPr snapToGrid="0">
      <p:cViewPr>
        <p:scale>
          <a:sx n="92" d="100"/>
          <a:sy n="92" d="100"/>
        </p:scale>
        <p:origin x="1096" y="5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65" d="100"/>
        <a:sy n="16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D6F77-8F8C-4845-A7E6-3AD8C195FB37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3EE7C-6BE9-AF47-A02D-EA93943F4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08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502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179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086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055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591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24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298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53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97E0BB-FCF8-930F-2980-CBB45698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583D409-40F1-0E4B-A5CF-147CF2CAA000}" type="datetime1">
              <a:rPr lang="ja-JP" altLang="en-US" smtClean="0"/>
              <a:t>2024/10/9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50BD4E-E1C3-78C9-4672-4E351086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615C1C-D39E-D35B-D29F-7C41C953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r>
              <a:rPr lang="en-US"/>
              <a:t>/n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233C87-63E7-874E-A5EF-DB37685A35FE}" type="datetime1">
              <a:rPr lang="ja-JP" altLang="en-US" smtClean="0"/>
              <a:t>2024/10/9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r>
              <a:rPr lang="en-US" dirty="0"/>
              <a:t>/n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1pPr>
            <a:lvl2pPr>
              <a:defRPr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2pPr>
            <a:lvl3pPr>
              <a:defRPr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3pPr>
            <a:lvl4pPr>
              <a:defRPr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4pPr>
            <a:lvl5pPr>
              <a:defRPr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59B5AC-7CAD-223C-D463-DE903D94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A4E926-6570-314E-B162-2804F62089A4}" type="datetime1">
              <a:rPr lang="ja-JP" altLang="en-US" smtClean="0"/>
              <a:t>2024/10/9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2EADEA-30A8-1093-B2A5-13D53C3B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9057F1-AB97-8DF2-9E08-9A3EA855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r>
              <a:rPr lang="en-US"/>
              <a:t>/n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r>
              <a:rPr lang="en-US" dirty="0"/>
              <a:t>/n</a:t>
            </a:r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B166BD72-7F15-9AFF-3579-46348DE77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B9DC9F46-B687-2082-EBC5-3F32A32D1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C3D9-8D49-8A4C-94CC-E32A0C7F9B5F}" type="datetime1">
              <a:rPr kumimoji="1" lang="ja-JP" altLang="en-US" smtClean="0"/>
              <a:t>2024/10/9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5C0601-9E43-CFF5-9213-15A61DF19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144" y="1122363"/>
            <a:ext cx="8351520" cy="2620582"/>
          </a:xfrm>
        </p:spPr>
        <p:txBody>
          <a:bodyPr>
            <a:normAutofit/>
          </a:bodyPr>
          <a:lstStyle/>
          <a:p>
            <a:r>
              <a:rPr lang="ja-JP" altLang="en-US" sz="4400"/>
              <a:t>ブラックホールを回る</a:t>
            </a:r>
            <a:br>
              <a:rPr lang="en-US" altLang="ja-JP" sz="4400" dirty="0"/>
            </a:br>
            <a:r>
              <a:rPr lang="ja-JP" altLang="en-US" sz="4400"/>
              <a:t>薄い降着円盤の作る像</a:t>
            </a:r>
            <a:endParaRPr kumimoji="1" lang="ja-JP" altLang="en-US" sz="44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317453-2659-04C0-4374-F182FDA7C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143" y="3742945"/>
            <a:ext cx="8351519" cy="2593687"/>
          </a:xfrm>
        </p:spPr>
        <p:txBody>
          <a:bodyPr>
            <a:normAutofit/>
          </a:bodyPr>
          <a:lstStyle/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>
                <a:solidFill>
                  <a:schemeClr val="bg2">
                    <a:lumMod val="50000"/>
                  </a:schemeClr>
                </a:solidFill>
              </a:rPr>
              <a:t>Review: Jean-</a:t>
            </a:r>
            <a:r>
              <a:rPr lang="en-US" altLang="ja-JP" sz="1800" dirty="0" err="1">
                <a:solidFill>
                  <a:schemeClr val="bg2">
                    <a:lumMod val="50000"/>
                  </a:schemeClr>
                </a:solidFill>
              </a:rPr>
              <a:t>pierre</a:t>
            </a:r>
            <a:r>
              <a:rPr lang="en-US" altLang="ja-JP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ja-JP" sz="1800" dirty="0" err="1">
                <a:solidFill>
                  <a:schemeClr val="bg2">
                    <a:lumMod val="50000"/>
                  </a:schemeClr>
                </a:solidFill>
              </a:rPr>
              <a:t>Luminet</a:t>
            </a:r>
            <a:r>
              <a:rPr lang="ja-JP" altLang="en-US" sz="18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ja-JP" sz="1800" dirty="0">
                <a:solidFill>
                  <a:schemeClr val="bg2">
                    <a:lumMod val="50000"/>
                  </a:schemeClr>
                </a:solidFill>
              </a:rPr>
              <a:t>1979</a:t>
            </a: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>
                <a:solidFill>
                  <a:schemeClr val="bg2">
                    <a:lumMod val="50000"/>
                  </a:schemeClr>
                </a:solidFill>
              </a:rPr>
              <a:t>image of sphere black hole with thin accretion disk</a:t>
            </a:r>
          </a:p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20041054</a:t>
            </a:r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　</a:t>
            </a:r>
            <a:r>
              <a:rPr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大豆生田幹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257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lang="en-US" altLang="ja-JP" dirty="0"/>
              <a:t>section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/>
          <a:lstStyle/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/>
              <a:t>Hello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lang="ja-JP" altLang="en-US"/>
              <a:t>目次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ja-JP" altLang="en-US"/>
              <a:t>ブラックホール付近での光の軌道</a:t>
            </a:r>
            <a:endParaRPr lang="en-US" altLang="ja-JP" sz="1500" dirty="0"/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微分方程式の導出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衝突係数と曲がり角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ブラックホール付近を周回する光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  <a:p>
            <a:pPr marL="342900" lvl="1" indent="0">
              <a:lnSpc>
                <a:spcPct val="150000"/>
              </a:lnSpc>
              <a:buNone/>
            </a:pPr>
            <a:endParaRPr lang="en-US" altLang="ja-JP" sz="1500" dirty="0"/>
          </a:p>
          <a:p>
            <a:pPr>
              <a:lnSpc>
                <a:spcPct val="150000"/>
              </a:lnSpc>
            </a:pPr>
            <a:r>
              <a:rPr lang="ja-JP" altLang="en-US"/>
              <a:t>薄い降着円盤の作る像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状況設定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直接観測者に届く光の像の計算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ブラックホールを周回してから観測者に届く光の像の計算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altLang="ja-JP" sz="1500" dirty="0"/>
          </a:p>
          <a:p>
            <a:pPr>
              <a:lnSpc>
                <a:spcPct val="150000"/>
              </a:lnSpc>
            </a:pPr>
            <a:r>
              <a:rPr lang="ja-JP" altLang="en-US"/>
              <a:t>数値計算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入力と出力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簡単なコードの説明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作成された像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4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導入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/>
          </a:bodyPr>
          <a:lstStyle/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学部</a:t>
            </a:r>
            <a:r>
              <a:rPr lang="en-US" altLang="ja-JP" sz="1800" dirty="0"/>
              <a:t>3</a:t>
            </a:r>
            <a:r>
              <a:rPr lang="ja-JP" altLang="en-US" sz="1800"/>
              <a:t>年までの授業では、歪みのない時空（ミンコフスキー時空）で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物理学を考えた。このような時空では、光は（屈折率が変化しなければ）観測者に対して常に直進するので「物体が歪んで見える」といった現象を考える必要はない。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しかし、一般相対論を用いて歪んだ時空を考えると、光はその歪んだ時空の上を進むので、観測した物体もまた歪んで見える。そこで今回は「歪んだ時空にある物体がどのように見えるのか」を考える。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この論文では、時空を大きく歪ませるブラックホールの周りで発光している薄い円盤（一定半径の薄い降着円盤）がどのように観測されるかを考え、実際に像を計算している。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8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導入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/>
          <a:lstStyle/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/>
              <a:t>hello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423F90C-0C7A-2E0C-CD0D-2F1F303515D8}"/>
              </a:ext>
            </a:extLst>
          </p:cNvPr>
          <p:cNvSpPr txBox="1"/>
          <p:nvPr/>
        </p:nvSpPr>
        <p:spPr>
          <a:xfrm>
            <a:off x="711775" y="6037428"/>
            <a:ext cx="45917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>
                <a:solidFill>
                  <a:srgbClr val="8F949A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作成した像の写真を貼る</a:t>
            </a:r>
            <a:endParaRPr lang="ja-JP" altLang="en-US" sz="10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3CFD4EC-1E6B-1660-0A0D-B1859AD3A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76" y="3637722"/>
            <a:ext cx="4151063" cy="233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0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464A9F-DC19-9CAD-C3FE-B4957F30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ja-JP" altLang="en-US"/>
              <a:t>ブラックホール付近での</a:t>
            </a:r>
            <a:br>
              <a:rPr lang="en-US" altLang="ja-JP" dirty="0"/>
            </a:br>
            <a:r>
              <a:rPr lang="ja-JP" altLang="en-US"/>
              <a:t>光の軌道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AAE497-2E95-EDBE-9C01-258962D48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BA5218-EB3B-11FF-0581-CAFD9057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7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事前知識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/>
          </a:bodyPr>
          <a:lstStyle/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ブラックホールによって歪んだ時空での光の軌道を計算するには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>
                <a:solidFill>
                  <a:srgbClr val="C00000"/>
                </a:solidFill>
              </a:rPr>
              <a:t>(1) </a:t>
            </a:r>
            <a:r>
              <a:rPr lang="ja-JP" altLang="en-US" sz="1800">
                <a:solidFill>
                  <a:srgbClr val="C00000"/>
                </a:solidFill>
              </a:rPr>
              <a:t>ブラックホールが作る時空の具体的な形（計量）</a:t>
            </a:r>
            <a:endParaRPr lang="en-US" altLang="ja-JP" sz="1800" dirty="0">
              <a:solidFill>
                <a:srgbClr val="C00000"/>
              </a:solidFill>
            </a:endParaRP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>
                <a:solidFill>
                  <a:srgbClr val="C00000"/>
                </a:solidFill>
              </a:rPr>
              <a:t>(2) </a:t>
            </a:r>
            <a:r>
              <a:rPr lang="ja-JP" altLang="en-US" sz="1800">
                <a:solidFill>
                  <a:srgbClr val="C00000"/>
                </a:solidFill>
              </a:rPr>
              <a:t>曲がった時空上での光の動き（</a:t>
            </a:r>
            <a:r>
              <a:rPr lang="en-US" altLang="ja-JP" sz="1800" dirty="0">
                <a:solidFill>
                  <a:srgbClr val="C00000"/>
                </a:solidFill>
              </a:rPr>
              <a:t>null</a:t>
            </a:r>
            <a:r>
              <a:rPr lang="ja-JP" altLang="en-US" sz="1800">
                <a:solidFill>
                  <a:srgbClr val="C00000"/>
                </a:solidFill>
              </a:rPr>
              <a:t>測地線方程式）</a:t>
            </a:r>
            <a:endParaRPr lang="en-US" altLang="ja-JP" sz="1800" dirty="0">
              <a:solidFill>
                <a:srgbClr val="C00000"/>
              </a:solidFill>
            </a:endParaRP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を知っておく必要があります。ただし、一般相対論について説明するには時間が足りないので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>
                <a:solidFill>
                  <a:srgbClr val="C00000"/>
                </a:solidFill>
              </a:rPr>
              <a:t>(1)</a:t>
            </a: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>
              <a:solidFill>
                <a:srgbClr val="C00000"/>
              </a:solidFill>
            </a:endParaRP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>
                <a:solidFill>
                  <a:srgbClr val="C00000"/>
                </a:solidFill>
              </a:rPr>
              <a:t>(2)</a:t>
            </a: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>
              <a:solidFill>
                <a:srgbClr val="C00000"/>
              </a:solidFill>
            </a:endParaRP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は既知であるとします。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（式の表記には、アインシュタインの縮約規則を用いた）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r>
              <a:rPr lang="en-US"/>
              <a:t>/n</a:t>
            </a:r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9C1514F-E764-A9A5-D1CF-A343A19FD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641" y="5396207"/>
            <a:ext cx="1559470" cy="29195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F6DEEA8-79AA-E248-FADD-1F973B6D7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694" y="4537173"/>
            <a:ext cx="4039433" cy="53817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B06993A-A38B-753E-047B-13951E4EB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694" y="3616038"/>
            <a:ext cx="5652233" cy="68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5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シュバルツシルト時空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/>
          </a:bodyPr>
          <a:lstStyle/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大質量天体付近での光の軌道を考えるために、</a:t>
            </a:r>
            <a:endParaRPr lang="en-US" altLang="ja-JP" sz="18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5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5C0601-9E43-CFF5-9213-15A61DF19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144" y="1122363"/>
            <a:ext cx="8351520" cy="2620582"/>
          </a:xfrm>
        </p:spPr>
        <p:txBody>
          <a:bodyPr>
            <a:normAutofit/>
          </a:bodyPr>
          <a:lstStyle/>
          <a:p>
            <a:r>
              <a:rPr kumimoji="1" lang="en-US" altLang="ja-JP" sz="44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items</a:t>
            </a:r>
            <a:endParaRPr kumimoji="1" lang="ja-JP" altLang="en-US" sz="44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317453-2659-04C0-4374-F182FDA7C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143" y="4169664"/>
            <a:ext cx="8351519" cy="963168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name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351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464A9F-DC19-9CAD-C3FE-B4957F30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ja-JP" dirty="0"/>
              <a:t>section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AAE497-2E95-EDBE-9C01-258962D48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detail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BA5218-EB3B-11FF-0581-CAFD9057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27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27236</TotalTime>
  <Words>415</Words>
  <Application>Microsoft Macintosh PowerPoint</Application>
  <PresentationFormat>画面に合わせる (4:3)</PresentationFormat>
  <Paragraphs>66</Paragraphs>
  <Slides>10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Hiragino Kaku Gothic Std W8</vt:lpstr>
      <vt:lpstr>游ゴシック</vt:lpstr>
      <vt:lpstr>Aptos</vt:lpstr>
      <vt:lpstr>Arial</vt:lpstr>
      <vt:lpstr>Office テーマ</vt:lpstr>
      <vt:lpstr>ブラックホールを回る 薄い降着円盤の作る像</vt:lpstr>
      <vt:lpstr>目次</vt:lpstr>
      <vt:lpstr>導入</vt:lpstr>
      <vt:lpstr>導入</vt:lpstr>
      <vt:lpstr>ブラックホール付近での 光の軌道</vt:lpstr>
      <vt:lpstr>事前知識</vt:lpstr>
      <vt:lpstr>シュバルツシルト時空</vt:lpstr>
      <vt:lpstr>items</vt:lpstr>
      <vt:lpstr>section</vt:lpstr>
      <vt:lpstr>section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シュバルツシルト時空における 光源の軌道予測 </dc:title>
  <dc:creator>幹 大豆生田</dc:creator>
  <cp:lastModifiedBy>幹 大豆生田</cp:lastModifiedBy>
  <cp:revision>488</cp:revision>
  <dcterms:created xsi:type="dcterms:W3CDTF">2024-07-01T13:42:07Z</dcterms:created>
  <dcterms:modified xsi:type="dcterms:W3CDTF">2024-10-11T07:12:10Z</dcterms:modified>
</cp:coreProperties>
</file>