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/>
      <dgm:t>
        <a:bodyPr/>
        <a:lstStyle/>
        <a:p>
          <a:r>
            <a:rPr lang="de-DE" b="1" dirty="0"/>
            <a:t>Ground Truth </a:t>
          </a:r>
          <a:r>
            <a:rPr lang="de-DE" b="1" dirty="0" err="1"/>
            <a:t>Function</a:t>
          </a:r>
          <a:r>
            <a:rPr lang="de-DE" b="1" dirty="0"/>
            <a:t> </a:t>
          </a:r>
          <a:r>
            <a:rPr lang="de-DE" b="1" dirty="0" err="1"/>
            <a:t>Selection</a:t>
          </a:r>
          <a:endParaRPr lang="en-US" b="1" dirty="0"/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BBOB (</a:t>
          </a:r>
          <a:r>
            <a:rPr lang="en-US" b="0" i="0" dirty="0">
              <a:solidFill>
                <a:schemeClr val="bg2"/>
              </a:solidFill>
            </a:rPr>
            <a:t>Black-box Optimization Benchmarking)</a:t>
          </a:r>
          <a:r>
            <a:rPr lang="de-DE" dirty="0">
              <a:solidFill>
                <a:schemeClr val="bg2"/>
              </a:solidFill>
            </a:rPr>
            <a:t> </a:t>
          </a:r>
          <a:r>
            <a:rPr lang="de-DE" dirty="0" err="1">
              <a:solidFill>
                <a:schemeClr val="bg2"/>
              </a:solidFill>
            </a:rPr>
            <a:t>function</a:t>
          </a:r>
          <a:r>
            <a:rPr lang="de-DE" dirty="0">
              <a:solidFill>
                <a:schemeClr val="bg2"/>
              </a:solidFill>
            </a:rPr>
            <a:t> </a:t>
          </a:r>
          <a:r>
            <a:rPr lang="de-DE" dirty="0" err="1">
              <a:solidFill>
                <a:schemeClr val="bg2"/>
              </a:solidFill>
            </a:rPr>
            <a:t>suite</a:t>
          </a:r>
          <a:endParaRPr lang="en-US" dirty="0">
            <a:solidFill>
              <a:schemeClr val="bg2"/>
            </a:solidFill>
          </a:endParaRPr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/>
      <dgm:t>
        <a:bodyPr/>
        <a:lstStyle/>
        <a:p>
          <a:r>
            <a:rPr lang="de-DE" b="1" dirty="0"/>
            <a:t>Sampling</a:t>
          </a:r>
          <a:endParaRPr lang="en-US" b="1" dirty="0"/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Random</a:t>
          </a:r>
          <a:endParaRPr lang="en-US" dirty="0">
            <a:solidFill>
              <a:schemeClr val="bg2"/>
            </a:solidFill>
          </a:endParaRPr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/>
      <dgm:t>
        <a:bodyPr/>
        <a:lstStyle/>
        <a:p>
          <a:r>
            <a:rPr lang="de-DE" b="1" dirty="0"/>
            <a:t>Model </a:t>
          </a:r>
          <a:r>
            <a:rPr lang="de-DE" b="1" dirty="0" err="1"/>
            <a:t>Selection</a:t>
          </a:r>
          <a:r>
            <a:rPr lang="de-DE" b="1" dirty="0"/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Parameter </a:t>
          </a:r>
          <a:r>
            <a:rPr lang="de-DE" dirty="0" err="1">
              <a:solidFill>
                <a:schemeClr val="bg2"/>
              </a:solidFill>
            </a:rPr>
            <a:t>Selection</a:t>
          </a:r>
          <a:r>
            <a:rPr lang="de-DE" dirty="0">
              <a:solidFill>
                <a:schemeClr val="bg2"/>
              </a:solidFill>
            </a:rPr>
            <a:t> and </a:t>
          </a:r>
          <a:r>
            <a:rPr lang="de-DE" dirty="0" err="1">
              <a:solidFill>
                <a:schemeClr val="bg2"/>
              </a:solidFill>
            </a:rPr>
            <a:t>Tunging</a:t>
          </a:r>
          <a:endParaRPr lang="en-US" dirty="0">
            <a:solidFill>
              <a:schemeClr val="bg2"/>
            </a:solidFill>
          </a:endParaRPr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/>
      <dgm:t>
        <a:bodyPr/>
        <a:lstStyle/>
        <a:p>
          <a:r>
            <a:rPr lang="de-DE" b="1" dirty="0"/>
            <a:t>Evaluation</a:t>
          </a:r>
          <a:endParaRPr lang="en-US" b="1" dirty="0"/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 dirty="0" err="1">
              <a:solidFill>
                <a:schemeClr val="bg2"/>
              </a:solidFill>
            </a:rPr>
            <a:t>Graphical</a:t>
          </a:r>
          <a:r>
            <a:rPr lang="de-DE" dirty="0">
              <a:solidFill>
                <a:schemeClr val="bg2"/>
              </a:solidFill>
            </a:rPr>
            <a:t> (qualitative)</a:t>
          </a:r>
          <a:endParaRPr lang="en-US" dirty="0">
            <a:solidFill>
              <a:schemeClr val="bg2"/>
            </a:solidFill>
          </a:endParaRPr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 dirty="0" err="1">
              <a:solidFill>
                <a:schemeClr val="bg2"/>
              </a:solidFill>
            </a:rPr>
            <a:t>Metric-based</a:t>
          </a:r>
          <a:r>
            <a:rPr lang="de-DE" dirty="0">
              <a:solidFill>
                <a:schemeClr val="bg2"/>
              </a:solidFill>
            </a:rPr>
            <a:t> (quantitative)</a:t>
          </a:r>
          <a:endParaRPr lang="en-US" dirty="0">
            <a:solidFill>
              <a:schemeClr val="bg2"/>
            </a:solidFill>
          </a:endParaRPr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Optimization </a:t>
          </a:r>
          <a:r>
            <a:rPr lang="de-DE" dirty="0" err="1">
              <a:solidFill>
                <a:schemeClr val="bg2"/>
              </a:solidFill>
            </a:rPr>
            <a:t>using</a:t>
          </a:r>
          <a:r>
            <a:rPr lang="de-DE" dirty="0">
              <a:solidFill>
                <a:schemeClr val="bg2"/>
              </a:solidFill>
            </a:rPr>
            <a:t> different </a:t>
          </a:r>
          <a:r>
            <a:rPr lang="de-DE" dirty="0" err="1">
              <a:solidFill>
                <a:schemeClr val="bg2"/>
              </a:solidFill>
            </a:rPr>
            <a:t>approaches</a:t>
          </a:r>
          <a:r>
            <a:rPr lang="de-DE" dirty="0">
              <a:solidFill>
                <a:schemeClr val="bg2"/>
              </a:solidFill>
            </a:rPr>
            <a:t> (</a:t>
          </a:r>
          <a:r>
            <a:rPr lang="de-DE" dirty="0" err="1">
              <a:solidFill>
                <a:schemeClr val="bg2"/>
              </a:solidFill>
            </a:rPr>
            <a:t>gradient</a:t>
          </a:r>
          <a:r>
            <a:rPr lang="de-DE" dirty="0">
              <a:solidFill>
                <a:schemeClr val="bg2"/>
              </a:solidFill>
            </a:rPr>
            <a:t>, </a:t>
          </a:r>
          <a:r>
            <a:rPr lang="de-DE" dirty="0" err="1">
              <a:solidFill>
                <a:schemeClr val="bg2"/>
              </a:solidFill>
            </a:rPr>
            <a:t>evolutionary</a:t>
          </a:r>
          <a:r>
            <a:rPr lang="de-DE" dirty="0">
              <a:solidFill>
                <a:schemeClr val="bg2"/>
              </a:solidFill>
            </a:rPr>
            <a:t>, …)</a:t>
          </a:r>
          <a:endParaRPr lang="en-US" dirty="0">
            <a:solidFill>
              <a:schemeClr val="bg2"/>
            </a:solidFill>
          </a:endParaRPr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Loss Definition (not </a:t>
          </a:r>
          <a:r>
            <a:rPr lang="de-DE" dirty="0" err="1">
              <a:solidFill>
                <a:schemeClr val="bg2"/>
              </a:solidFill>
            </a:rPr>
            <a:t>distance-based</a:t>
          </a:r>
          <a:r>
            <a:rPr lang="de-DE" dirty="0">
              <a:solidFill>
                <a:schemeClr val="bg2"/>
              </a:solidFill>
            </a:rPr>
            <a:t>) </a:t>
          </a:r>
          <a:endParaRPr lang="en-US" dirty="0">
            <a:solidFill>
              <a:schemeClr val="bg2"/>
            </a:solidFill>
          </a:endParaRPr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Optimization-</a:t>
          </a:r>
          <a:r>
            <a:rPr lang="de-DE" dirty="0" err="1">
              <a:solidFill>
                <a:schemeClr val="bg2"/>
              </a:solidFill>
            </a:rPr>
            <a:t>Based</a:t>
          </a:r>
          <a:endParaRPr lang="en-US" dirty="0">
            <a:solidFill>
              <a:schemeClr val="bg2"/>
            </a:solidFill>
          </a:endParaRPr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1061348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785777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Ground Truth </a:t>
          </a:r>
          <a:r>
            <a:rPr lang="de-DE" sz="2000" b="1" kern="1200" dirty="0" err="1"/>
            <a:t>Function</a:t>
          </a:r>
          <a:r>
            <a:rPr lang="de-DE" sz="2000" b="1" kern="1200" dirty="0"/>
            <a:t> </a:t>
          </a:r>
          <a:r>
            <a:rPr lang="de-DE" sz="2000" b="1" kern="1200" dirty="0" err="1"/>
            <a:t>Selection</a:t>
          </a:r>
          <a:endParaRPr lang="en-US" sz="2000" b="1" kern="1200" dirty="0"/>
        </a:p>
      </dsp:txBody>
      <dsp:txXfrm>
        <a:off x="845618" y="91201"/>
        <a:ext cx="1631284" cy="1105937"/>
      </dsp:txXfrm>
    </dsp:sp>
    <dsp:sp modelId="{0F11FE78-17A9-4C11-8C13-E093485E72D9}">
      <dsp:nvSpPr>
        <dsp:cNvPr id="0" name=""/>
        <dsp:cNvSpPr/>
      </dsp:nvSpPr>
      <dsp:spPr>
        <a:xfrm>
          <a:off x="2536743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bg2"/>
              </a:solidFill>
            </a:rPr>
            <a:t>BBOB (</a:t>
          </a:r>
          <a:r>
            <a:rPr lang="en-US" sz="1000" b="0" i="0" kern="1200" dirty="0">
              <a:solidFill>
                <a:schemeClr val="bg2"/>
              </a:solidFill>
            </a:rPr>
            <a:t>Black-box Optimization Benchmarking)</a:t>
          </a:r>
          <a:r>
            <a:rPr lang="de-DE" sz="1000" kern="1200" dirty="0">
              <a:solidFill>
                <a:schemeClr val="bg2"/>
              </a:solidFill>
            </a:rPr>
            <a:t> </a:t>
          </a:r>
          <a:r>
            <a:rPr lang="de-DE" sz="1000" kern="1200" dirty="0" err="1">
              <a:solidFill>
                <a:schemeClr val="bg2"/>
              </a:solidFill>
            </a:rPr>
            <a:t>function</a:t>
          </a:r>
          <a:r>
            <a:rPr lang="de-DE" sz="1000" kern="1200" dirty="0">
              <a:solidFill>
                <a:schemeClr val="bg2"/>
              </a:solidFill>
            </a:rPr>
            <a:t> </a:t>
          </a:r>
          <a:r>
            <a:rPr lang="de-DE" sz="1000" kern="1200" dirty="0" err="1">
              <a:solidFill>
                <a:schemeClr val="bg2"/>
              </a:solidFill>
            </a:rPr>
            <a:t>suite</a:t>
          </a:r>
          <a:endParaRPr lang="en-US" sz="1000" kern="1200" dirty="0">
            <a:solidFill>
              <a:schemeClr val="bg2"/>
            </a:solidFill>
          </a:endParaRPr>
        </a:p>
      </dsp:txBody>
      <dsp:txXfrm>
        <a:off x="2536743" y="148250"/>
        <a:ext cx="1273486" cy="990600"/>
      </dsp:txXfrm>
    </dsp:sp>
    <dsp:sp modelId="{078703BA-0A20-4566-AFFC-97D3B6C87065}">
      <dsp:nvSpPr>
        <dsp:cNvPr id="0" name=""/>
        <dsp:cNvSpPr/>
      </dsp:nvSpPr>
      <dsp:spPr>
        <a:xfrm rot="5400000">
          <a:off x="2513085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2237514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Sampling</a:t>
          </a:r>
          <a:endParaRPr lang="en-US" sz="2000" b="1" kern="1200" dirty="0"/>
        </a:p>
      </dsp:txBody>
      <dsp:txXfrm>
        <a:off x="2297355" y="1467976"/>
        <a:ext cx="1631284" cy="1105937"/>
      </dsp:txXfrm>
    </dsp:sp>
    <dsp:sp modelId="{CDC91429-07B7-4776-AE45-A53608A33EAF}">
      <dsp:nvSpPr>
        <dsp:cNvPr id="0" name=""/>
        <dsp:cNvSpPr/>
      </dsp:nvSpPr>
      <dsp:spPr>
        <a:xfrm>
          <a:off x="3988481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bg2"/>
              </a:solidFill>
            </a:rPr>
            <a:t>Random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bg2"/>
              </a:solidFill>
            </a:rPr>
            <a:t>Optimization-</a:t>
          </a:r>
          <a:r>
            <a:rPr lang="de-DE" sz="1000" kern="1200" dirty="0" err="1">
              <a:solidFill>
                <a:schemeClr val="bg2"/>
              </a:solidFill>
            </a:rPr>
            <a:t>Based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3988481" y="1525026"/>
        <a:ext cx="1273486" cy="990600"/>
      </dsp:txXfrm>
    </dsp:sp>
    <dsp:sp modelId="{376E9814-89A5-4125-A4BC-E9EC80842258}">
      <dsp:nvSpPr>
        <dsp:cNvPr id="0" name=""/>
        <dsp:cNvSpPr/>
      </dsp:nvSpPr>
      <dsp:spPr>
        <a:xfrm rot="5400000">
          <a:off x="3964823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3689252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Model </a:t>
          </a:r>
          <a:r>
            <a:rPr lang="de-DE" sz="2000" b="1" kern="1200" dirty="0" err="1"/>
            <a:t>Selection</a:t>
          </a:r>
          <a:r>
            <a:rPr lang="de-DE" sz="2000" b="1" kern="1200" dirty="0"/>
            <a:t> &amp; Training</a:t>
          </a:r>
        </a:p>
      </dsp:txBody>
      <dsp:txXfrm>
        <a:off x="3749093" y="2844752"/>
        <a:ext cx="1631284" cy="1105937"/>
      </dsp:txXfrm>
    </dsp:sp>
    <dsp:sp modelId="{12F8F373-639A-4A30-A790-707170172868}">
      <dsp:nvSpPr>
        <dsp:cNvPr id="0" name=""/>
        <dsp:cNvSpPr/>
      </dsp:nvSpPr>
      <dsp:spPr>
        <a:xfrm>
          <a:off x="5440218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bg2"/>
              </a:solidFill>
            </a:rPr>
            <a:t>Parameter </a:t>
          </a:r>
          <a:r>
            <a:rPr lang="de-DE" sz="1000" kern="1200" dirty="0" err="1">
              <a:solidFill>
                <a:schemeClr val="bg2"/>
              </a:solidFill>
            </a:rPr>
            <a:t>Selection</a:t>
          </a:r>
          <a:r>
            <a:rPr lang="de-DE" sz="1000" kern="1200" dirty="0">
              <a:solidFill>
                <a:schemeClr val="bg2"/>
              </a:solidFill>
            </a:rPr>
            <a:t> and </a:t>
          </a:r>
          <a:r>
            <a:rPr lang="de-DE" sz="1000" kern="1200" dirty="0" err="1">
              <a:solidFill>
                <a:schemeClr val="bg2"/>
              </a:solidFill>
            </a:rPr>
            <a:t>Tunging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bg2"/>
              </a:solidFill>
            </a:rPr>
            <a:t>Loss Definition (not </a:t>
          </a:r>
          <a:r>
            <a:rPr lang="de-DE" sz="1000" kern="1200" dirty="0" err="1">
              <a:solidFill>
                <a:schemeClr val="bg2"/>
              </a:solidFill>
            </a:rPr>
            <a:t>distance-based</a:t>
          </a:r>
          <a:r>
            <a:rPr lang="de-DE" sz="1000" kern="1200" dirty="0">
              <a:solidFill>
                <a:schemeClr val="bg2"/>
              </a:solidFill>
            </a:rPr>
            <a:t>) </a:t>
          </a:r>
          <a:endParaRPr lang="en-US" sz="1000" kern="1200" dirty="0">
            <a:solidFill>
              <a:schemeClr val="bg2"/>
            </a:solidFill>
          </a:endParaRPr>
        </a:p>
      </dsp:txBody>
      <dsp:txXfrm>
        <a:off x="5440218" y="2901802"/>
        <a:ext cx="1273486" cy="990600"/>
      </dsp:txXfrm>
    </dsp:sp>
    <dsp:sp modelId="{7B1EB319-6668-4225-BB80-2B3CA609238A}">
      <dsp:nvSpPr>
        <dsp:cNvPr id="0" name=""/>
        <dsp:cNvSpPr/>
      </dsp:nvSpPr>
      <dsp:spPr>
        <a:xfrm>
          <a:off x="5140989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Evaluation</a:t>
          </a:r>
          <a:endParaRPr lang="en-US" sz="2000" b="1" kern="1200" dirty="0"/>
        </a:p>
      </dsp:txBody>
      <dsp:txXfrm>
        <a:off x="5200830" y="4221527"/>
        <a:ext cx="1631284" cy="1105937"/>
      </dsp:txXfrm>
    </dsp:sp>
    <dsp:sp modelId="{0566E11B-0CA4-4ADA-ACFD-E1215DD3C12A}">
      <dsp:nvSpPr>
        <dsp:cNvPr id="0" name=""/>
        <dsp:cNvSpPr/>
      </dsp:nvSpPr>
      <dsp:spPr>
        <a:xfrm>
          <a:off x="6867874" y="4278577"/>
          <a:ext cx="1528693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>
              <a:solidFill>
                <a:schemeClr val="bg2"/>
              </a:solidFill>
            </a:rPr>
            <a:t>Graphical</a:t>
          </a:r>
          <a:r>
            <a:rPr lang="de-DE" sz="1000" kern="1200" dirty="0">
              <a:solidFill>
                <a:schemeClr val="bg2"/>
              </a:solidFill>
            </a:rPr>
            <a:t> (qualitative)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>
              <a:solidFill>
                <a:schemeClr val="bg2"/>
              </a:solidFill>
            </a:rPr>
            <a:t>Metric-based</a:t>
          </a:r>
          <a:r>
            <a:rPr lang="de-DE" sz="1000" kern="1200" dirty="0">
              <a:solidFill>
                <a:schemeClr val="bg2"/>
              </a:solidFill>
            </a:rPr>
            <a:t> (quantitative)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bg2"/>
              </a:solidFill>
            </a:rPr>
            <a:t>Optimization </a:t>
          </a:r>
          <a:r>
            <a:rPr lang="de-DE" sz="1000" kern="1200" dirty="0" err="1">
              <a:solidFill>
                <a:schemeClr val="bg2"/>
              </a:solidFill>
            </a:rPr>
            <a:t>using</a:t>
          </a:r>
          <a:r>
            <a:rPr lang="de-DE" sz="1000" kern="1200" dirty="0">
              <a:solidFill>
                <a:schemeClr val="bg2"/>
              </a:solidFill>
            </a:rPr>
            <a:t> different </a:t>
          </a:r>
          <a:r>
            <a:rPr lang="de-DE" sz="1000" kern="1200" dirty="0" err="1">
              <a:solidFill>
                <a:schemeClr val="bg2"/>
              </a:solidFill>
            </a:rPr>
            <a:t>approaches</a:t>
          </a:r>
          <a:r>
            <a:rPr lang="de-DE" sz="1000" kern="1200" dirty="0">
              <a:solidFill>
                <a:schemeClr val="bg2"/>
              </a:solidFill>
            </a:rPr>
            <a:t> (</a:t>
          </a:r>
          <a:r>
            <a:rPr lang="de-DE" sz="1000" kern="1200" dirty="0" err="1">
              <a:solidFill>
                <a:schemeClr val="bg2"/>
              </a:solidFill>
            </a:rPr>
            <a:t>gradient</a:t>
          </a:r>
          <a:r>
            <a:rPr lang="de-DE" sz="1000" kern="1200" dirty="0">
              <a:solidFill>
                <a:schemeClr val="bg2"/>
              </a:solidFill>
            </a:rPr>
            <a:t>, </a:t>
          </a:r>
          <a:r>
            <a:rPr lang="de-DE" sz="1000" kern="1200" dirty="0" err="1">
              <a:solidFill>
                <a:schemeClr val="bg2"/>
              </a:solidFill>
            </a:rPr>
            <a:t>evolutionary</a:t>
          </a:r>
          <a:r>
            <a:rPr lang="de-DE" sz="1000" kern="1200" dirty="0">
              <a:solidFill>
                <a:schemeClr val="bg2"/>
              </a:solidFill>
            </a:rPr>
            <a:t>, …)</a:t>
          </a:r>
          <a:endParaRPr lang="en-US" sz="1000" kern="1200" dirty="0">
            <a:solidFill>
              <a:schemeClr val="bg2"/>
            </a:solidFill>
          </a:endParaRPr>
        </a:p>
      </dsp:txBody>
      <dsp:txXfrm>
        <a:off x="6867874" y="4278577"/>
        <a:ext cx="1528693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FB55-432B-0EDF-E7D3-A2BC6BED6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F868A-3118-8B04-BB89-C164835E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AD81-F713-1E09-4A7D-5FB252A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6F71-A198-A831-33BA-2B2922CE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EA7E3-837A-13E5-0B7B-58F9DCB1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0D57-6EC8-58FD-3C7B-2388A91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D1A5F-7356-4F9B-7A5C-8AFD3AE2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F592-CF09-87CD-FAC1-5385B1F4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BB3E-76D3-F1DC-E562-17D005AA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474D-0CEC-8EEC-17C5-E8B6A703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38CA2-DE95-6DD4-86BD-B37867C08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1A350-93D9-299B-809D-549A18DA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531-ABCC-4A2E-D07A-F105BD3C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01C3-4EF2-72CD-0606-52560322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0FE9-1B37-EBFA-E33E-C08ECBD2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40CB-3713-7ED9-1FC8-A86DB230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B4FF-B3AC-14E5-EDF7-1D012C2A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F113-3CC6-463E-2287-9A1CD684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0586-139F-5FED-5F1B-D1B8B9DF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F2E0-2EEE-7507-3CC8-F7699C23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BAAB-8C06-2F50-6882-5E3A545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3D535-89A7-ABEF-EBE2-26E6B921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59B6-D007-2BF6-5329-F421AEED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C3AE-3B31-4FED-0E84-39EC7999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CF99-9C24-B4CD-6250-3D892F18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E2B6-C152-7E94-66E4-C656AFCD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9C23-4BAD-3B04-C0B1-01B14A00B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6645-8FDC-6ED4-D8F5-46280237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3921-FA6D-FD97-2DDC-566F9FC5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631A2-F218-2D0F-F255-BAE80CF0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0740-7DDE-B428-5E8C-40786BEB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725-A63D-80A1-8AD2-FA258618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1962-12E1-B86F-71E8-86122BEC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C5463-F1DE-6947-BBA0-49807108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13EF-6301-1F16-BFCA-9438D9B4A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820F5-C056-6578-4B25-69AF3CE4E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85A1C-B607-EABF-A31F-FE89A8A1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CF493-4F6C-EA7A-B6D6-2B7247B0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B1C6-6E4B-747B-C3A0-142FFEAE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6C75-883A-F347-8411-DF0F999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849F4-DFEB-6E1A-0899-C943AE3B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D613E-09E1-BA2D-EDD1-3201359D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4F10-393A-0F31-61F9-520C8AFF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631B-3932-23ED-962F-62857CB8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39CE-10D8-03DD-A0D5-25FF165C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B36F-F119-8BC1-0FEF-E5088CC6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BEF6-F0A3-A774-D145-0D0601F5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2CE0-D68E-7D57-9644-F7943EB9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95932-9134-061D-0884-3A273040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D12B-2971-570A-327C-C7522646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616EE-0716-4ADA-904F-06CAE9B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10C1-448A-3190-DA76-E1870DE8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750D-A94A-CBE9-387A-5A8DC8F9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3C37E-93F8-A646-229A-6F5EBBAB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6271-2463-64BA-7E8F-1F337F59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52F5-DC0B-2284-1AA9-09849420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EBBA4-050A-0BC5-64AA-6D1E2173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0A58-716A-9B34-F670-A7138F6E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C5DAE-F639-B746-A9D9-477E4016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9737-ED7C-61F2-7CD4-5614C9FE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4C13-88D1-FACB-A20B-92915859D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9CC2-6A7A-407D-8C5E-EFE5FFABFCE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6280-6391-E708-16F8-2DC18A7B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1C6B-017D-4A4B-8760-9F8B300D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18DD-80CD-464F-B5C1-F6910DA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54E12F-EF4E-24A2-4A8A-3DB6FCBC1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61807"/>
              </p:ext>
            </p:extLst>
          </p:nvPr>
        </p:nvGraphicFramePr>
        <p:xfrm>
          <a:off x="2031999" y="719666"/>
          <a:ext cx="90788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4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Schlager</dc:creator>
  <cp:lastModifiedBy>Moritz Schlager</cp:lastModifiedBy>
  <cp:revision>2</cp:revision>
  <dcterms:created xsi:type="dcterms:W3CDTF">2023-07-17T13:41:09Z</dcterms:created>
  <dcterms:modified xsi:type="dcterms:W3CDTF">2023-07-17T14:44:53Z</dcterms:modified>
</cp:coreProperties>
</file>