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332656"/>
            <a:ext cx="6400800" cy="785818"/>
          </a:xfrm>
        </p:spPr>
        <p:txBody>
          <a:bodyPr/>
          <a:lstStyle/>
          <a:p>
            <a:r>
              <a:rPr lang="zh-CN" altLang="en-US" b="1" dirty="0" smtClean="0"/>
              <a:t>系统总体功能框架</a:t>
            </a:r>
            <a:endParaRPr lang="zh-CN" altLang="en-US" b="1" dirty="0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438699" y="1285875"/>
            <a:ext cx="2357437" cy="357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西安移动终端业务支撑平台</a:t>
            </a:r>
          </a:p>
        </p:txBody>
      </p:sp>
      <p:sp>
        <p:nvSpPr>
          <p:cNvPr id="5" name="左大括号 6"/>
          <p:cNvSpPr>
            <a:spLocks/>
          </p:cNvSpPr>
          <p:nvPr/>
        </p:nvSpPr>
        <p:spPr bwMode="auto">
          <a:xfrm rot="5400000">
            <a:off x="4357688" y="-2357437"/>
            <a:ext cx="500062" cy="8501062"/>
          </a:xfrm>
          <a:prstGeom prst="leftBrace">
            <a:avLst>
              <a:gd name="adj1" fmla="val 834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1571625" y="2143125"/>
            <a:ext cx="1357313" cy="357188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扩展</a:t>
            </a:r>
            <a:r>
              <a:rPr lang="en-US" altLang="zh-CN" sz="1100" b="0" dirty="0"/>
              <a:t>IMEI</a:t>
            </a:r>
            <a:r>
              <a:rPr lang="zh-CN" altLang="en-US" sz="1100" b="0" dirty="0"/>
              <a:t>信息维护模块</a:t>
            </a:r>
          </a:p>
        </p:txBody>
      </p:sp>
      <p:sp>
        <p:nvSpPr>
          <p:cNvPr id="7" name="左大括号 8"/>
          <p:cNvSpPr>
            <a:spLocks/>
          </p:cNvSpPr>
          <p:nvPr/>
        </p:nvSpPr>
        <p:spPr bwMode="auto">
          <a:xfrm rot="5400000">
            <a:off x="714376" y="2071687"/>
            <a:ext cx="214312" cy="1071563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>
            <a:off x="142875" y="2714625"/>
            <a:ext cx="357188" cy="1285875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数据输入与展现</a:t>
            </a:r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5929313" y="2143125"/>
            <a:ext cx="857250" cy="357188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统计分析模块</a:t>
            </a:r>
          </a:p>
        </p:txBody>
      </p:sp>
      <p:sp>
        <p:nvSpPr>
          <p:cNvPr id="10" name="矩形 18"/>
          <p:cNvSpPr>
            <a:spLocks noChangeArrowheads="1"/>
          </p:cNvSpPr>
          <p:nvPr/>
        </p:nvSpPr>
        <p:spPr bwMode="auto">
          <a:xfrm>
            <a:off x="142875" y="2143125"/>
            <a:ext cx="1357313" cy="357188"/>
          </a:xfrm>
          <a:prstGeom prst="rect">
            <a:avLst/>
          </a:prstGeom>
          <a:gradFill rotWithShape="1">
            <a:gsLst>
              <a:gs pos="0">
                <a:srgbClr val="9898B4"/>
              </a:gs>
              <a:gs pos="50000">
                <a:srgbClr val="C2C2D0"/>
              </a:gs>
              <a:gs pos="100000">
                <a:srgbClr val="E1E1E8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通话用户</a:t>
            </a:r>
            <a:r>
              <a:rPr lang="en-US" altLang="zh-CN" sz="1100" b="0" dirty="0"/>
              <a:t>IMEI</a:t>
            </a:r>
            <a:r>
              <a:rPr lang="zh-CN" altLang="en-US" sz="1100" b="0" dirty="0"/>
              <a:t>处理模块</a:t>
            </a:r>
          </a:p>
        </p:txBody>
      </p: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3071813" y="2143125"/>
            <a:ext cx="1143000" cy="357188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外呼数据模块</a:t>
            </a:r>
          </a:p>
        </p:txBody>
      </p:sp>
      <p:sp>
        <p:nvSpPr>
          <p:cNvPr id="12" name="矩形 31"/>
          <p:cNvSpPr>
            <a:spLocks noChangeArrowheads="1"/>
          </p:cNvSpPr>
          <p:nvPr/>
        </p:nvSpPr>
        <p:spPr bwMode="auto">
          <a:xfrm>
            <a:off x="4357688" y="2143125"/>
            <a:ext cx="1428750" cy="357188"/>
          </a:xfrm>
          <a:prstGeom prst="rect">
            <a:avLst/>
          </a:prstGeom>
          <a:gradFill rotWithShape="1">
            <a:gsLst>
              <a:gs pos="0">
                <a:srgbClr val="9898B4"/>
              </a:gs>
              <a:gs pos="50000">
                <a:srgbClr val="C2C2D0"/>
              </a:gs>
              <a:gs pos="100000">
                <a:srgbClr val="E1E1E8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终端功能维护模块</a:t>
            </a:r>
          </a:p>
        </p:txBody>
      </p:sp>
      <p:sp>
        <p:nvSpPr>
          <p:cNvPr id="13" name="矩形 32"/>
          <p:cNvSpPr>
            <a:spLocks noChangeArrowheads="1"/>
          </p:cNvSpPr>
          <p:nvPr/>
        </p:nvSpPr>
        <p:spPr bwMode="auto">
          <a:xfrm>
            <a:off x="7143750" y="2143125"/>
            <a:ext cx="785813" cy="357188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数据查询模块</a:t>
            </a:r>
          </a:p>
        </p:txBody>
      </p:sp>
      <p:sp>
        <p:nvSpPr>
          <p:cNvPr id="14" name="矩形 33"/>
          <p:cNvSpPr>
            <a:spLocks noChangeArrowheads="1"/>
          </p:cNvSpPr>
          <p:nvPr/>
        </p:nvSpPr>
        <p:spPr bwMode="auto">
          <a:xfrm>
            <a:off x="8072438" y="2143125"/>
            <a:ext cx="857250" cy="357188"/>
          </a:xfrm>
          <a:prstGeom prst="rect">
            <a:avLst/>
          </a:prstGeom>
          <a:gradFill rotWithShape="1">
            <a:gsLst>
              <a:gs pos="0">
                <a:srgbClr val="9898B4"/>
              </a:gs>
              <a:gs pos="50000">
                <a:srgbClr val="C2C2D0"/>
              </a:gs>
              <a:gs pos="100000">
                <a:srgbClr val="E1E1E8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系统管理模块</a:t>
            </a:r>
          </a:p>
        </p:txBody>
      </p:sp>
      <p:sp>
        <p:nvSpPr>
          <p:cNvPr id="15" name="矩形 34"/>
          <p:cNvSpPr>
            <a:spLocks noChangeArrowheads="1"/>
          </p:cNvSpPr>
          <p:nvPr/>
        </p:nvSpPr>
        <p:spPr bwMode="auto">
          <a:xfrm>
            <a:off x="1143000" y="2714625"/>
            <a:ext cx="357188" cy="1285875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无匹配数据处理</a:t>
            </a:r>
          </a:p>
        </p:txBody>
      </p:sp>
      <p:sp>
        <p:nvSpPr>
          <p:cNvPr id="16" name="左大括号 35"/>
          <p:cNvSpPr>
            <a:spLocks/>
          </p:cNvSpPr>
          <p:nvPr/>
        </p:nvSpPr>
        <p:spPr bwMode="auto">
          <a:xfrm rot="5400000">
            <a:off x="2143126" y="2071687"/>
            <a:ext cx="214312" cy="1071563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36"/>
          <p:cNvSpPr>
            <a:spLocks noChangeArrowheads="1"/>
          </p:cNvSpPr>
          <p:nvPr/>
        </p:nvSpPr>
        <p:spPr bwMode="auto">
          <a:xfrm>
            <a:off x="1714500" y="2714625"/>
            <a:ext cx="357188" cy="1357313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正规</a:t>
            </a:r>
            <a:r>
              <a:rPr lang="en-US" altLang="zh-CN" sz="1100" b="0" dirty="0"/>
              <a:t>IMEI</a:t>
            </a:r>
            <a:r>
              <a:rPr lang="zh-CN" altLang="en-US" sz="1100" b="0" dirty="0"/>
              <a:t>信息维护</a:t>
            </a:r>
          </a:p>
        </p:txBody>
      </p:sp>
      <p:sp>
        <p:nvSpPr>
          <p:cNvPr id="18" name="矩形 37"/>
          <p:cNvSpPr>
            <a:spLocks noChangeArrowheads="1"/>
          </p:cNvSpPr>
          <p:nvPr/>
        </p:nvSpPr>
        <p:spPr bwMode="auto">
          <a:xfrm>
            <a:off x="2286000" y="2714625"/>
            <a:ext cx="500063" cy="1000125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其他渠道</a:t>
            </a:r>
            <a:r>
              <a:rPr lang="en-US" altLang="zh-CN" sz="1100" b="0" dirty="0"/>
              <a:t>IMEI</a:t>
            </a:r>
            <a:r>
              <a:rPr lang="zh-CN" altLang="en-US" sz="1100" b="0" dirty="0"/>
              <a:t>信息维护</a:t>
            </a:r>
          </a:p>
        </p:txBody>
      </p:sp>
      <p:sp>
        <p:nvSpPr>
          <p:cNvPr id="19" name="左大括号 38"/>
          <p:cNvSpPr>
            <a:spLocks/>
          </p:cNvSpPr>
          <p:nvPr/>
        </p:nvSpPr>
        <p:spPr bwMode="auto">
          <a:xfrm rot="5400000">
            <a:off x="3571876" y="2071687"/>
            <a:ext cx="214312" cy="1071563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矩形 39"/>
          <p:cNvSpPr>
            <a:spLocks noChangeArrowheads="1"/>
          </p:cNvSpPr>
          <p:nvPr/>
        </p:nvSpPr>
        <p:spPr bwMode="auto">
          <a:xfrm>
            <a:off x="3071813" y="2714625"/>
            <a:ext cx="357187" cy="1000125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外呼结果输入</a:t>
            </a:r>
          </a:p>
        </p:txBody>
      </p:sp>
      <p:sp>
        <p:nvSpPr>
          <p:cNvPr id="21" name="矩形 40"/>
          <p:cNvSpPr>
            <a:spLocks noChangeArrowheads="1"/>
          </p:cNvSpPr>
          <p:nvPr/>
        </p:nvSpPr>
        <p:spPr bwMode="auto">
          <a:xfrm>
            <a:off x="4000500" y="2714625"/>
            <a:ext cx="357188" cy="1000125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外呼结果输出</a:t>
            </a:r>
          </a:p>
        </p:txBody>
      </p:sp>
      <p:sp>
        <p:nvSpPr>
          <p:cNvPr id="22" name="左大括号 41"/>
          <p:cNvSpPr>
            <a:spLocks/>
          </p:cNvSpPr>
          <p:nvPr/>
        </p:nvSpPr>
        <p:spPr bwMode="auto">
          <a:xfrm rot="5400000">
            <a:off x="5000626" y="2071687"/>
            <a:ext cx="214312" cy="1071563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矩形 42"/>
          <p:cNvSpPr>
            <a:spLocks noChangeArrowheads="1"/>
          </p:cNvSpPr>
          <p:nvPr/>
        </p:nvSpPr>
        <p:spPr bwMode="auto">
          <a:xfrm>
            <a:off x="4429125" y="2714625"/>
            <a:ext cx="357188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终端基础功能维护</a:t>
            </a:r>
          </a:p>
        </p:txBody>
      </p:sp>
      <p:sp>
        <p:nvSpPr>
          <p:cNvPr id="24" name="矩形 43"/>
          <p:cNvSpPr>
            <a:spLocks noChangeArrowheads="1"/>
          </p:cNvSpPr>
          <p:nvPr/>
        </p:nvSpPr>
        <p:spPr bwMode="auto">
          <a:xfrm>
            <a:off x="5357813" y="2714625"/>
            <a:ext cx="357187" cy="1785938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终端匹配业务参数维护</a:t>
            </a:r>
          </a:p>
        </p:txBody>
      </p:sp>
      <p:sp>
        <p:nvSpPr>
          <p:cNvPr id="25" name="左大括号 44"/>
          <p:cNvSpPr>
            <a:spLocks/>
          </p:cNvSpPr>
          <p:nvPr/>
        </p:nvSpPr>
        <p:spPr bwMode="auto">
          <a:xfrm rot="5400000">
            <a:off x="6286501" y="2071687"/>
            <a:ext cx="214312" cy="1071563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矩形 45"/>
          <p:cNvSpPr>
            <a:spLocks noChangeArrowheads="1"/>
          </p:cNvSpPr>
          <p:nvPr/>
        </p:nvSpPr>
        <p:spPr bwMode="auto">
          <a:xfrm>
            <a:off x="5786438" y="2714625"/>
            <a:ext cx="357187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终端基础功能维护</a:t>
            </a:r>
          </a:p>
        </p:txBody>
      </p:sp>
      <p:sp>
        <p:nvSpPr>
          <p:cNvPr id="27" name="矩形 46"/>
          <p:cNvSpPr>
            <a:spLocks noChangeArrowheads="1"/>
          </p:cNvSpPr>
          <p:nvPr/>
        </p:nvSpPr>
        <p:spPr bwMode="auto">
          <a:xfrm>
            <a:off x="6215063" y="2714625"/>
            <a:ext cx="357187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终端基础功能维护</a:t>
            </a: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6643688" y="2714625"/>
            <a:ext cx="357187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终端基础功能维护</a:t>
            </a:r>
          </a:p>
        </p:txBody>
      </p:sp>
      <p:sp>
        <p:nvSpPr>
          <p:cNvPr id="29" name="左大括号 48"/>
          <p:cNvSpPr>
            <a:spLocks/>
          </p:cNvSpPr>
          <p:nvPr/>
        </p:nvSpPr>
        <p:spPr bwMode="auto">
          <a:xfrm rot="5400000">
            <a:off x="7393782" y="2321719"/>
            <a:ext cx="214312" cy="571500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矩形 49"/>
          <p:cNvSpPr>
            <a:spLocks noChangeArrowheads="1"/>
          </p:cNvSpPr>
          <p:nvPr/>
        </p:nvSpPr>
        <p:spPr bwMode="auto">
          <a:xfrm>
            <a:off x="7072313" y="2714625"/>
            <a:ext cx="357187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单项数据查询</a:t>
            </a:r>
          </a:p>
        </p:txBody>
      </p:sp>
      <p:sp>
        <p:nvSpPr>
          <p:cNvPr id="31" name="矩形 50"/>
          <p:cNvSpPr>
            <a:spLocks noChangeArrowheads="1"/>
          </p:cNvSpPr>
          <p:nvPr/>
        </p:nvSpPr>
        <p:spPr bwMode="auto">
          <a:xfrm>
            <a:off x="7500938" y="2714625"/>
            <a:ext cx="357187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批量数据查询</a:t>
            </a:r>
          </a:p>
        </p:txBody>
      </p:sp>
      <p:sp>
        <p:nvSpPr>
          <p:cNvPr id="32" name="左大括号 51"/>
          <p:cNvSpPr>
            <a:spLocks/>
          </p:cNvSpPr>
          <p:nvPr/>
        </p:nvSpPr>
        <p:spPr bwMode="auto">
          <a:xfrm rot="5400000">
            <a:off x="8465345" y="2250281"/>
            <a:ext cx="214312" cy="714375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矩形 52"/>
          <p:cNvSpPr>
            <a:spLocks noChangeArrowheads="1"/>
          </p:cNvSpPr>
          <p:nvPr/>
        </p:nvSpPr>
        <p:spPr bwMode="auto">
          <a:xfrm>
            <a:off x="7929563" y="2714625"/>
            <a:ext cx="357187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系统操纵做日志</a:t>
            </a:r>
          </a:p>
        </p:txBody>
      </p:sp>
      <p:sp>
        <p:nvSpPr>
          <p:cNvPr id="34" name="矩形 53"/>
          <p:cNvSpPr>
            <a:spLocks noChangeArrowheads="1"/>
          </p:cNvSpPr>
          <p:nvPr/>
        </p:nvSpPr>
        <p:spPr bwMode="auto">
          <a:xfrm>
            <a:off x="8358188" y="2714625"/>
            <a:ext cx="357187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权限管理</a:t>
            </a:r>
          </a:p>
        </p:txBody>
      </p:sp>
      <p:sp>
        <p:nvSpPr>
          <p:cNvPr id="35" name="矩形 54"/>
          <p:cNvSpPr>
            <a:spLocks noChangeArrowheads="1"/>
          </p:cNvSpPr>
          <p:nvPr/>
        </p:nvSpPr>
        <p:spPr bwMode="auto">
          <a:xfrm>
            <a:off x="8786813" y="2714625"/>
            <a:ext cx="357187" cy="1428750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 dirty="0"/>
              <a:t>系统参数设定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214688" y="2214563"/>
            <a:ext cx="2071687" cy="3571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西安移动客户终端分布表</a:t>
            </a:r>
          </a:p>
        </p:txBody>
      </p:sp>
      <p:sp>
        <p:nvSpPr>
          <p:cNvPr id="5" name="左大括号 6"/>
          <p:cNvSpPr>
            <a:spLocks/>
          </p:cNvSpPr>
          <p:nvPr/>
        </p:nvSpPr>
        <p:spPr bwMode="auto">
          <a:xfrm rot="5400000">
            <a:off x="4000500" y="142875"/>
            <a:ext cx="500063" cy="5357813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1000125" y="3071813"/>
            <a:ext cx="1214438" cy="357187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业务支撑类报表</a:t>
            </a:r>
          </a:p>
        </p:txBody>
      </p:sp>
      <p:sp>
        <p:nvSpPr>
          <p:cNvPr id="7" name="左大括号 8"/>
          <p:cNvSpPr>
            <a:spLocks/>
          </p:cNvSpPr>
          <p:nvPr/>
        </p:nvSpPr>
        <p:spPr bwMode="auto">
          <a:xfrm rot="5400000">
            <a:off x="1464468" y="2536032"/>
            <a:ext cx="214313" cy="2000250"/>
          </a:xfrm>
          <a:prstGeom prst="leftBrace">
            <a:avLst>
              <a:gd name="adj1" fmla="val 8339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8" name="直接连接符 9"/>
          <p:cNvCxnSpPr>
            <a:cxnSpLocks noChangeShapeType="1"/>
          </p:cNvCxnSpPr>
          <p:nvPr/>
        </p:nvCxnSpPr>
        <p:spPr bwMode="auto">
          <a:xfrm rot="5400000">
            <a:off x="1536700" y="3608388"/>
            <a:ext cx="698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428625" y="3643313"/>
            <a:ext cx="357188" cy="1285875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数据业务适配</a:t>
            </a: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928688" y="3643313"/>
            <a:ext cx="357187" cy="1285875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集团业务适配</a:t>
            </a:r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1428750" y="3643313"/>
            <a:ext cx="357188" cy="1500187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数据业务承载能力</a:t>
            </a:r>
          </a:p>
        </p:txBody>
      </p:sp>
      <p:sp>
        <p:nvSpPr>
          <p:cNvPr id="12" name="矩形 13"/>
          <p:cNvSpPr>
            <a:spLocks noChangeArrowheads="1"/>
          </p:cNvSpPr>
          <p:nvPr/>
        </p:nvSpPr>
        <p:spPr bwMode="auto">
          <a:xfrm>
            <a:off x="1928813" y="3643313"/>
            <a:ext cx="357187" cy="1500187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集团业务承载能力</a:t>
            </a:r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2428875" y="3643313"/>
            <a:ext cx="357188" cy="1357312"/>
          </a:xfrm>
          <a:prstGeom prst="rect">
            <a:avLst/>
          </a:prstGeom>
          <a:gradFill rotWithShape="1">
            <a:gsLst>
              <a:gs pos="0">
                <a:srgbClr val="97FFFF"/>
              </a:gs>
              <a:gs pos="50000">
                <a:srgbClr val="BFFFFF"/>
              </a:gs>
              <a:gs pos="100000">
                <a:srgbClr val="DF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重点机型分布</a:t>
            </a:r>
          </a:p>
        </p:txBody>
      </p:sp>
      <p:cxnSp>
        <p:nvCxnSpPr>
          <p:cNvPr id="14" name="直接连接符 15"/>
          <p:cNvCxnSpPr>
            <a:cxnSpLocks noChangeShapeType="1"/>
          </p:cNvCxnSpPr>
          <p:nvPr/>
        </p:nvCxnSpPr>
        <p:spPr bwMode="auto">
          <a:xfrm rot="5400000">
            <a:off x="4287044" y="2999581"/>
            <a:ext cx="285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3786188" y="3143250"/>
            <a:ext cx="1214437" cy="357188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基础报表</a:t>
            </a:r>
          </a:p>
        </p:txBody>
      </p:sp>
      <p:sp>
        <p:nvSpPr>
          <p:cNvPr id="16" name="左大括号 17"/>
          <p:cNvSpPr>
            <a:spLocks/>
          </p:cNvSpPr>
          <p:nvPr/>
        </p:nvSpPr>
        <p:spPr bwMode="auto">
          <a:xfrm rot="5400000">
            <a:off x="4321969" y="2178844"/>
            <a:ext cx="214312" cy="2857500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8"/>
          <p:cNvSpPr>
            <a:spLocks noChangeArrowheads="1"/>
          </p:cNvSpPr>
          <p:nvPr/>
        </p:nvSpPr>
        <p:spPr bwMode="auto">
          <a:xfrm>
            <a:off x="6429375" y="3071813"/>
            <a:ext cx="1214438" cy="357187"/>
          </a:xfrm>
          <a:prstGeom prst="rect">
            <a:avLst/>
          </a:prstGeom>
          <a:gradFill rotWithShape="1">
            <a:gsLst>
              <a:gs pos="0">
                <a:srgbClr val="9898B4"/>
              </a:gs>
              <a:gs pos="50000">
                <a:srgbClr val="C2C2D0"/>
              </a:gs>
              <a:gs pos="100000">
                <a:srgbClr val="E1E1E8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结构优化报表</a:t>
            </a:r>
          </a:p>
        </p:txBody>
      </p:sp>
      <p:sp>
        <p:nvSpPr>
          <p:cNvPr id="18" name="矩形 19"/>
          <p:cNvSpPr>
            <a:spLocks noChangeArrowheads="1"/>
          </p:cNvSpPr>
          <p:nvPr/>
        </p:nvSpPr>
        <p:spPr bwMode="auto">
          <a:xfrm>
            <a:off x="2857500" y="3714750"/>
            <a:ext cx="357188" cy="1357313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异网终端分布</a:t>
            </a:r>
          </a:p>
        </p:txBody>
      </p:sp>
      <p:sp>
        <p:nvSpPr>
          <p:cNvPr id="19" name="矩形 20"/>
          <p:cNvSpPr>
            <a:spLocks noChangeArrowheads="1"/>
          </p:cNvSpPr>
          <p:nvPr/>
        </p:nvSpPr>
        <p:spPr bwMode="auto">
          <a:xfrm>
            <a:off x="3286125" y="3714750"/>
            <a:ext cx="357188" cy="1357313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终端型号识别</a:t>
            </a:r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3714750" y="3714750"/>
            <a:ext cx="357188" cy="1357313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终端品牌分布</a:t>
            </a: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4143375" y="3714750"/>
            <a:ext cx="357188" cy="1357313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终端网络制式分布</a:t>
            </a: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4643438" y="3714750"/>
            <a:ext cx="357187" cy="1357313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智能终端分布</a:t>
            </a:r>
          </a:p>
        </p:txBody>
      </p:sp>
      <p:sp>
        <p:nvSpPr>
          <p:cNvPr id="23" name="矩形 24"/>
          <p:cNvSpPr>
            <a:spLocks noChangeArrowheads="1"/>
          </p:cNvSpPr>
          <p:nvPr/>
        </p:nvSpPr>
        <p:spPr bwMode="auto">
          <a:xfrm>
            <a:off x="5143500" y="3714750"/>
            <a:ext cx="357188" cy="1357313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终端操作系统分布</a:t>
            </a:r>
          </a:p>
        </p:txBody>
      </p:sp>
      <p:sp>
        <p:nvSpPr>
          <p:cNvPr id="24" name="矩形 25"/>
          <p:cNvSpPr>
            <a:spLocks noChangeArrowheads="1"/>
          </p:cNvSpPr>
          <p:nvPr/>
        </p:nvSpPr>
        <p:spPr bwMode="auto">
          <a:xfrm>
            <a:off x="5572125" y="3714750"/>
            <a:ext cx="357188" cy="1357313"/>
          </a:xfrm>
          <a:prstGeom prst="rect">
            <a:avLst/>
          </a:prstGeom>
          <a:gradFill rotWithShape="1">
            <a:gsLst>
              <a:gs pos="0">
                <a:srgbClr val="E980FF"/>
              </a:gs>
              <a:gs pos="50000">
                <a:srgbClr val="EFB3FF"/>
              </a:gs>
              <a:gs pos="100000">
                <a:srgbClr val="F6DA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山寨终端分布</a:t>
            </a:r>
          </a:p>
        </p:txBody>
      </p:sp>
      <p:sp>
        <p:nvSpPr>
          <p:cNvPr id="25" name="左大括号 26"/>
          <p:cNvSpPr>
            <a:spLocks/>
          </p:cNvSpPr>
          <p:nvPr/>
        </p:nvSpPr>
        <p:spPr bwMode="auto">
          <a:xfrm rot="5400000">
            <a:off x="6929437" y="2571751"/>
            <a:ext cx="214313" cy="1928812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矩形 27"/>
          <p:cNvSpPr>
            <a:spLocks noChangeArrowheads="1"/>
          </p:cNvSpPr>
          <p:nvPr/>
        </p:nvSpPr>
        <p:spPr bwMode="auto">
          <a:xfrm>
            <a:off x="6000750" y="3643313"/>
            <a:ext cx="357188" cy="1785937"/>
          </a:xfrm>
          <a:prstGeom prst="rect">
            <a:avLst/>
          </a:prstGeom>
          <a:gradFill rotWithShape="1">
            <a:gsLst>
              <a:gs pos="0">
                <a:srgbClr val="9898B4"/>
              </a:gs>
              <a:gs pos="50000">
                <a:srgbClr val="C2C2D0"/>
              </a:gs>
              <a:gs pos="100000">
                <a:srgbClr val="E1E1E8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换机数量与结构分布</a:t>
            </a:r>
          </a:p>
        </p:txBody>
      </p:sp>
      <p:sp>
        <p:nvSpPr>
          <p:cNvPr id="27" name="矩形 28"/>
          <p:cNvSpPr>
            <a:spLocks noChangeArrowheads="1"/>
          </p:cNvSpPr>
          <p:nvPr/>
        </p:nvSpPr>
        <p:spPr bwMode="auto">
          <a:xfrm>
            <a:off x="6858000" y="3643313"/>
            <a:ext cx="357188" cy="1571625"/>
          </a:xfrm>
          <a:prstGeom prst="rect">
            <a:avLst/>
          </a:prstGeom>
          <a:gradFill rotWithShape="1">
            <a:gsLst>
              <a:gs pos="0">
                <a:srgbClr val="9898B4"/>
              </a:gs>
              <a:gs pos="50000">
                <a:srgbClr val="C2C2D0"/>
              </a:gs>
              <a:gs pos="100000">
                <a:srgbClr val="E1E1E8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新入网与离网终端</a:t>
            </a:r>
          </a:p>
        </p:txBody>
      </p:sp>
      <p:sp>
        <p:nvSpPr>
          <p:cNvPr id="28" name="矩形 29"/>
          <p:cNvSpPr>
            <a:spLocks noChangeArrowheads="1"/>
          </p:cNvSpPr>
          <p:nvPr/>
        </p:nvSpPr>
        <p:spPr bwMode="auto">
          <a:xfrm>
            <a:off x="7643813" y="3643313"/>
            <a:ext cx="500062" cy="1357312"/>
          </a:xfrm>
          <a:prstGeom prst="rect">
            <a:avLst/>
          </a:prstGeom>
          <a:gradFill rotWithShape="1">
            <a:gsLst>
              <a:gs pos="0">
                <a:srgbClr val="9898B4"/>
              </a:gs>
              <a:gs pos="50000">
                <a:srgbClr val="C2C2D0"/>
              </a:gs>
              <a:gs pos="100000">
                <a:srgbClr val="E1E1E8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zh-CN" altLang="en-US" sz="1100" b="0"/>
              <a:t>换机客户换机周期与换机预测</a:t>
            </a:r>
          </a:p>
        </p:txBody>
      </p:sp>
      <p:sp>
        <p:nvSpPr>
          <p:cNvPr id="29" name="副标题 2"/>
          <p:cNvSpPr txBox="1">
            <a:spLocks/>
          </p:cNvSpPr>
          <p:nvPr/>
        </p:nvSpPr>
        <p:spPr>
          <a:xfrm>
            <a:off x="1571604" y="357166"/>
            <a:ext cx="6400800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系统业务功能框架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角星 3"/>
          <p:cNvSpPr/>
          <p:nvPr/>
        </p:nvSpPr>
        <p:spPr>
          <a:xfrm>
            <a:off x="3500430" y="2428868"/>
            <a:ext cx="2214578" cy="1714512"/>
          </a:xfrm>
          <a:prstGeom prst="star7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IMEI</a:t>
            </a:r>
            <a:r>
              <a:rPr lang="zh-CN" altLang="en-US" dirty="0" smtClean="0"/>
              <a:t>信息扩展来源</a:t>
            </a:r>
            <a:endParaRPr lang="zh-CN" altLang="en-US" dirty="0"/>
          </a:p>
        </p:txBody>
      </p:sp>
      <p:sp>
        <p:nvSpPr>
          <p:cNvPr id="12" name="右箭头标注 11"/>
          <p:cNvSpPr/>
          <p:nvPr/>
        </p:nvSpPr>
        <p:spPr>
          <a:xfrm>
            <a:off x="1357290" y="3000372"/>
            <a:ext cx="2071702" cy="1071570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山寨机等非正常渠道</a:t>
            </a:r>
            <a:r>
              <a:rPr lang="en-US" altLang="zh-CN" dirty="0" smtClean="0"/>
              <a:t>IMEI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3" name="上箭头标注 12"/>
          <p:cNvSpPr/>
          <p:nvPr/>
        </p:nvSpPr>
        <p:spPr>
          <a:xfrm>
            <a:off x="4000496" y="4071942"/>
            <a:ext cx="1214446" cy="1857388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IMEI</a:t>
            </a:r>
            <a:r>
              <a:rPr lang="zh-CN" altLang="en-US" dirty="0" smtClean="0"/>
              <a:t>专业网站</a:t>
            </a:r>
            <a:r>
              <a:rPr lang="en-US" altLang="zh-CN" dirty="0" smtClean="0"/>
              <a:t>IMEI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4" name="左箭头标注 13"/>
          <p:cNvSpPr/>
          <p:nvPr/>
        </p:nvSpPr>
        <p:spPr>
          <a:xfrm>
            <a:off x="5786446" y="2928934"/>
            <a:ext cx="2071702" cy="1143008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终端厂商</a:t>
            </a:r>
            <a:r>
              <a:rPr lang="en-US" altLang="zh-CN" dirty="0" smtClean="0"/>
              <a:t>IMEI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5" name="下箭头标注 14"/>
          <p:cNvSpPr/>
          <p:nvPr/>
        </p:nvSpPr>
        <p:spPr>
          <a:xfrm>
            <a:off x="3929058" y="714356"/>
            <a:ext cx="1357322" cy="1643074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工信部下发的</a:t>
            </a:r>
            <a:r>
              <a:rPr lang="en-US" altLang="zh-CN" dirty="0" smtClean="0"/>
              <a:t>IMEI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35716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IMEI</a:t>
            </a:r>
            <a:r>
              <a:rPr lang="zh-CN" altLang="en-US" b="1" dirty="0" smtClean="0"/>
              <a:t>信息渠道来源图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872" y="260648"/>
            <a:ext cx="216024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原始终端数据源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9872" y="3378696"/>
            <a:ext cx="216024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正式终端数据源</a:t>
            </a:r>
            <a:endParaRPr lang="zh-CN" altLang="en-US" dirty="0"/>
          </a:p>
        </p:txBody>
      </p:sp>
      <p:sp>
        <p:nvSpPr>
          <p:cNvPr id="8" name="左弧形箭头 7"/>
          <p:cNvSpPr/>
          <p:nvPr/>
        </p:nvSpPr>
        <p:spPr>
          <a:xfrm>
            <a:off x="2267744" y="476672"/>
            <a:ext cx="1080120" cy="20882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872" y="1844824"/>
            <a:ext cx="216024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终端数据线</a:t>
            </a:r>
            <a:endParaRPr lang="zh-CN" altLang="en-US" dirty="0"/>
          </a:p>
        </p:txBody>
      </p:sp>
      <p:sp>
        <p:nvSpPr>
          <p:cNvPr id="10" name="右弧形箭头 9"/>
          <p:cNvSpPr/>
          <p:nvPr/>
        </p:nvSpPr>
        <p:spPr>
          <a:xfrm>
            <a:off x="5652120" y="2060848"/>
            <a:ext cx="864096" cy="19442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215</Words>
  <Application>Microsoft Office PowerPoint</Application>
  <PresentationFormat>全屏显示(4:3)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bluestome</cp:lastModifiedBy>
  <cp:revision>27</cp:revision>
  <dcterms:modified xsi:type="dcterms:W3CDTF">2011-03-24T15:27:45Z</dcterms:modified>
</cp:coreProperties>
</file>