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Tajawal Ultra-Bold" charset="1" panose="00000800000000000000"/>
      <p:regular r:id="rId23"/>
    </p:embeddedFont>
    <p:embeddedFont>
      <p:font typeface="Tajawal Medium" charset="1" panose="00000600000000000000"/>
      <p:regular r:id="rId24"/>
    </p:embeddedFont>
    <p:embeddedFont>
      <p:font typeface="Tajawal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6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800000">
            <a:off x="-3460091" y="-9629493"/>
            <a:ext cx="13539959" cy="11726869"/>
            <a:chOff x="0" y="0"/>
            <a:chExt cx="6202680" cy="53721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781479" y="2097376"/>
            <a:ext cx="15347817" cy="13290518"/>
            <a:chOff x="0" y="0"/>
            <a:chExt cx="4282440" cy="37084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1070610" y="0"/>
                  </a:moveTo>
                  <a:lnTo>
                    <a:pt x="3211830" y="0"/>
                  </a:lnTo>
                  <a:lnTo>
                    <a:pt x="4282440" y="1854200"/>
                  </a:lnTo>
                  <a:lnTo>
                    <a:pt x="3211830" y="3708400"/>
                  </a:lnTo>
                  <a:lnTo>
                    <a:pt x="1070610" y="3708400"/>
                  </a:lnTo>
                  <a:lnTo>
                    <a:pt x="0" y="1854200"/>
                  </a:lnTo>
                  <a:close/>
                </a:path>
              </a:pathLst>
            </a:custGeom>
            <a:blipFill>
              <a:blip r:embed="rId2"/>
              <a:stretch>
                <a:fillRect l="-24670" t="0" r="-506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10800000">
            <a:off x="6704894" y="-4590474"/>
            <a:ext cx="15443715" cy="13375700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6258495" y="1028700"/>
            <a:ext cx="1000805" cy="571427"/>
          </a:xfrm>
          <a:custGeom>
            <a:avLst/>
            <a:gdLst/>
            <a:ahLst/>
            <a:cxnLst/>
            <a:rect r="r" b="b" t="t" l="l"/>
            <a:pathLst>
              <a:path h="571427" w="1000805">
                <a:moveTo>
                  <a:pt x="1000805" y="0"/>
                </a:moveTo>
                <a:lnTo>
                  <a:pt x="0" y="0"/>
                </a:lnTo>
                <a:lnTo>
                  <a:pt x="0" y="571427"/>
                </a:lnTo>
                <a:lnTo>
                  <a:pt x="1000805" y="571427"/>
                </a:lnTo>
                <a:lnTo>
                  <a:pt x="10008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03233" y="2036026"/>
            <a:ext cx="8356067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0800"/>
              </a:lnSpc>
            </a:pPr>
            <a:r>
              <a:rPr lang="ar-EG" b="true" sz="9000">
                <a:solidFill>
                  <a:srgbClr val="1836B2"/>
                </a:solidFill>
                <a:latin typeface="Tajawal Ultra-Bold"/>
                <a:ea typeface="Tajawal Ultra-Bold"/>
                <a:cs typeface="Tajawal Ultra-Bold"/>
                <a:sym typeface="Tajawal Ultra-Bold"/>
                <a:rtl val="true"/>
              </a:rPr>
              <a:t>عرض تقديمي تسويقي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43007" y="6249619"/>
            <a:ext cx="5616293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6299"/>
              </a:lnSpc>
            </a:pPr>
            <a:r>
              <a:rPr lang="ar-EG" b="true" sz="4500">
                <a:solidFill>
                  <a:srgbClr val="000000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طريقتنا في توصيل منتجاتنا إلى أيدي عملائنا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4200" y="1222064"/>
            <a:ext cx="14088244" cy="300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0999"/>
              </a:lnSpc>
            </a:pPr>
            <a:r>
              <a:rPr lang="ar-EG" b="true" sz="99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سلوك الشراء عبر القنوات المختلفة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857447" y="1028700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1822263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17676" y="4533900"/>
            <a:ext cx="655301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b="true" sz="3500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الأفكار الموجزة الأساسية: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33494" y="5678662"/>
            <a:ext cx="827442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اكتر مكان اتباع منه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6629450" y="5883316"/>
            <a:ext cx="341236" cy="295542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44000" y="6516862"/>
            <a:ext cx="70639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العملاء الذين يزورون الموقع بشكل متكرر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629450" y="6721516"/>
            <a:ext cx="341236" cy="295542"/>
            <a:chOff x="0" y="0"/>
            <a:chExt cx="6202680" cy="5372100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46129" y="3304670"/>
            <a:ext cx="9362347" cy="5524873"/>
          </a:xfrm>
          <a:custGeom>
            <a:avLst/>
            <a:gdLst/>
            <a:ahLst/>
            <a:cxnLst/>
            <a:rect r="r" b="b" t="t" l="l"/>
            <a:pathLst>
              <a:path h="5524873" w="9362347">
                <a:moveTo>
                  <a:pt x="0" y="0"/>
                </a:moveTo>
                <a:lnTo>
                  <a:pt x="9362347" y="0"/>
                </a:lnTo>
                <a:lnTo>
                  <a:pt x="9362347" y="5524873"/>
                </a:lnTo>
                <a:lnTo>
                  <a:pt x="0" y="5524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02" y="942975"/>
            <a:ext cx="13986505" cy="142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اكتر مكان اتباع منه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37247" y="4057876"/>
            <a:ext cx="12246475" cy="4082158"/>
          </a:xfrm>
          <a:custGeom>
            <a:avLst/>
            <a:gdLst/>
            <a:ahLst/>
            <a:cxnLst/>
            <a:rect r="r" b="b" t="t" l="l"/>
            <a:pathLst>
              <a:path h="4082158" w="12246475">
                <a:moveTo>
                  <a:pt x="0" y="0"/>
                </a:moveTo>
                <a:lnTo>
                  <a:pt x="12246475" y="0"/>
                </a:lnTo>
                <a:lnTo>
                  <a:pt x="12246475" y="4082158"/>
                </a:lnTo>
                <a:lnTo>
                  <a:pt x="0" y="4082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02" y="942975"/>
            <a:ext cx="13986505" cy="265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العملاء الذين يزورون الموقع بشكل متكرر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4200" y="1222064"/>
            <a:ext cx="14088244" cy="161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0999"/>
              </a:lnSpc>
            </a:pPr>
            <a:r>
              <a:rPr lang="ar-EG" b="true" sz="99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الشكاوى وخدمة العملاء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857447" y="1028700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1822263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17676" y="4533900"/>
            <a:ext cx="655301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b="true" sz="3500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الأفكار الموجزة الأساسية: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33494" y="5678662"/>
            <a:ext cx="827442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تحليل مبيعات الناس اللي قدمت شكاوي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6629450" y="5883316"/>
            <a:ext cx="341236" cy="295542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62464" y="3597910"/>
            <a:ext cx="11494040" cy="5434030"/>
          </a:xfrm>
          <a:custGeom>
            <a:avLst/>
            <a:gdLst/>
            <a:ahLst/>
            <a:cxnLst/>
            <a:rect r="r" b="b" t="t" l="l"/>
            <a:pathLst>
              <a:path h="5434030" w="11494040">
                <a:moveTo>
                  <a:pt x="0" y="0"/>
                </a:moveTo>
                <a:lnTo>
                  <a:pt x="11494040" y="0"/>
                </a:lnTo>
                <a:lnTo>
                  <a:pt x="11494040" y="5434030"/>
                </a:lnTo>
                <a:lnTo>
                  <a:pt x="0" y="5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02" y="942975"/>
            <a:ext cx="13986505" cy="265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نحليل مبيعات الناس اللي قدمت شكاوي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6381" y="1222064"/>
            <a:ext cx="12814305" cy="161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0999"/>
              </a:lnSpc>
            </a:pPr>
            <a:r>
              <a:rPr lang="ar-EG" b="true" sz="99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 </a:t>
            </a:r>
            <a:r>
              <a:rPr lang="ar-EG" b="true" sz="99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التحليل الديموغرافي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857447" y="1028700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1822263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17676" y="3931095"/>
            <a:ext cx="655301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b="true" sz="3500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الأفكار الموجزة الأساسية: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33494" y="5013677"/>
            <a:ext cx="827442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علاقة بين الحالة الاجتماعية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6629450" y="5218331"/>
            <a:ext cx="341236" cy="295542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44000" y="5861442"/>
            <a:ext cx="70639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مستوى التعليم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629450" y="6066096"/>
            <a:ext cx="341236" cy="295542"/>
            <a:chOff x="0" y="0"/>
            <a:chExt cx="6202680" cy="5372100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98665" y="4237355"/>
            <a:ext cx="12123640" cy="4232775"/>
          </a:xfrm>
          <a:custGeom>
            <a:avLst/>
            <a:gdLst/>
            <a:ahLst/>
            <a:cxnLst/>
            <a:rect r="r" b="b" t="t" l="l"/>
            <a:pathLst>
              <a:path h="4232775" w="12123640">
                <a:moveTo>
                  <a:pt x="0" y="0"/>
                </a:moveTo>
                <a:lnTo>
                  <a:pt x="12123639" y="0"/>
                </a:lnTo>
                <a:lnTo>
                  <a:pt x="12123639" y="4232775"/>
                </a:lnTo>
                <a:lnTo>
                  <a:pt x="0" y="4232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02" y="942975"/>
            <a:ext cx="13986505" cy="142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علاقة بين الحالة الاجتماعية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920207"/>
            <a:ext cx="12077279" cy="4548586"/>
          </a:xfrm>
          <a:custGeom>
            <a:avLst/>
            <a:gdLst/>
            <a:ahLst/>
            <a:cxnLst/>
            <a:rect r="r" b="b" t="t" l="l"/>
            <a:pathLst>
              <a:path h="4548586" w="12077279">
                <a:moveTo>
                  <a:pt x="0" y="0"/>
                </a:moveTo>
                <a:lnTo>
                  <a:pt x="12077279" y="0"/>
                </a:lnTo>
                <a:lnTo>
                  <a:pt x="12077279" y="4548586"/>
                </a:lnTo>
                <a:lnTo>
                  <a:pt x="0" y="454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02" y="942975"/>
            <a:ext cx="13986505" cy="142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مستوى التعليم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6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60523" y="1028700"/>
            <a:ext cx="9737102" cy="9547574"/>
            <a:chOff x="0" y="0"/>
            <a:chExt cx="12982803" cy="12730098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1822263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0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5957700" y="1028700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1098500" y="0"/>
                </a:moveTo>
                <a:lnTo>
                  <a:pt x="0" y="0"/>
                </a:lnTo>
                <a:lnTo>
                  <a:pt x="0" y="627207"/>
                </a:lnTo>
                <a:lnTo>
                  <a:pt x="1098500" y="627207"/>
                </a:lnTo>
                <a:lnTo>
                  <a:pt x="10985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64149" y="2459577"/>
            <a:ext cx="14723851" cy="43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1187542" indent="-593771" lvl="1">
              <a:lnSpc>
                <a:spcPts val="6600"/>
              </a:lnSpc>
              <a:buFont typeface="Arial"/>
              <a:buChar char="•"/>
            </a:pPr>
            <a:r>
              <a:rPr lang="ar-EG" b="true" sz="5500">
                <a:solidFill>
                  <a:srgbClr val="FFFFFF"/>
                </a:solidFill>
                <a:latin typeface="Tajawal Ultra-Bold"/>
                <a:ea typeface="Tajawal Ultra-Bold"/>
                <a:cs typeface="Tajawal Ultra-Bold"/>
                <a:sym typeface="Tajawal Ultra-Bold"/>
                <a:rtl val="true"/>
              </a:rPr>
              <a:t>تحليل سلوك الشراء</a:t>
            </a:r>
          </a:p>
          <a:p>
            <a:pPr algn="r" rtl="true" marL="1187542" indent="-593771" lvl="1">
              <a:lnSpc>
                <a:spcPts val="6600"/>
              </a:lnSpc>
              <a:buFont typeface="Arial"/>
              <a:buChar char="•"/>
            </a:pPr>
            <a:r>
              <a:rPr lang="ar-EG" b="true" sz="5500">
                <a:solidFill>
                  <a:srgbClr val="FFFFFF"/>
                </a:solidFill>
                <a:latin typeface="Tajawal Ultra-Bold"/>
                <a:ea typeface="Tajawal Ultra-Bold"/>
                <a:cs typeface="Tajawal Ultra-Bold"/>
                <a:sym typeface="Tajawal Ultra-Bold"/>
                <a:rtl val="true"/>
              </a:rPr>
              <a:t>تحليل استجابه الحملات</a:t>
            </a:r>
          </a:p>
          <a:p>
            <a:pPr algn="r" rtl="true" marL="1187542" indent="-593771" lvl="1">
              <a:lnSpc>
                <a:spcPts val="6600"/>
              </a:lnSpc>
              <a:buFont typeface="Arial"/>
              <a:buChar char="•"/>
            </a:pPr>
            <a:r>
              <a:rPr lang="ar-EG" b="true" sz="5500">
                <a:solidFill>
                  <a:srgbClr val="FFFFFF"/>
                </a:solidFill>
                <a:latin typeface="Tajawal Ultra-Bold"/>
                <a:ea typeface="Tajawal Ultra-Bold"/>
                <a:cs typeface="Tajawal Ultra-Bold"/>
                <a:sym typeface="Tajawal Ultra-Bold"/>
                <a:rtl val="true"/>
              </a:rPr>
              <a:t>سلوك الشراء عبر القنوات المختلفة</a:t>
            </a:r>
          </a:p>
          <a:p>
            <a:pPr algn="r" rtl="true" marL="1187542" indent="-593771" lvl="1">
              <a:lnSpc>
                <a:spcPts val="6600"/>
              </a:lnSpc>
              <a:buFont typeface="Arial"/>
              <a:buChar char="•"/>
            </a:pPr>
            <a:r>
              <a:rPr lang="ar-EG" b="true" sz="5500">
                <a:solidFill>
                  <a:srgbClr val="FFFFFF"/>
                </a:solidFill>
                <a:latin typeface="Tajawal Ultra-Bold"/>
                <a:ea typeface="Tajawal Ultra-Bold"/>
                <a:cs typeface="Tajawal Ultra-Bold"/>
                <a:sym typeface="Tajawal Ultra-Bold"/>
                <a:rtl val="true"/>
              </a:rPr>
              <a:t>الشكاوى وخدمة العملاء</a:t>
            </a:r>
          </a:p>
          <a:p>
            <a:pPr algn="r" rtl="true" marL="1187542" indent="-593771" lvl="1">
              <a:lnSpc>
                <a:spcPts val="6600"/>
              </a:lnSpc>
              <a:buFont typeface="Arial"/>
              <a:buChar char="•"/>
            </a:pPr>
            <a:r>
              <a:rPr lang="ar-EG" b="true" sz="5500">
                <a:solidFill>
                  <a:srgbClr val="FFFFFF"/>
                </a:solidFill>
                <a:latin typeface="Tajawal Ultra-Bold"/>
                <a:ea typeface="Tajawal Ultra-Bold"/>
                <a:cs typeface="Tajawal Ultra-Bold"/>
                <a:sym typeface="Tajawal Ultra-Bold"/>
                <a:rtl val="true"/>
              </a:rPr>
              <a:t> التحليل الديموغرافي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71745" y="1222064"/>
            <a:ext cx="10998941" cy="161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0999"/>
              </a:lnSpc>
            </a:pPr>
            <a:r>
              <a:rPr lang="ar-EG" b="true" sz="99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تحليل سلوك الشراء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857447" y="1028700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1822263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17676" y="3931095"/>
            <a:ext cx="655301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b="true" sz="3500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الأفكار الموجزة الأساسية: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417676" y="5137502"/>
            <a:ext cx="6553010" cy="457200"/>
            <a:chOff x="0" y="0"/>
            <a:chExt cx="8737347" cy="6096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23825"/>
              <a:ext cx="772032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4200"/>
                </a:lnSpc>
              </a:pPr>
              <a:r>
                <a:rPr lang="ar-EG" sz="3000">
                  <a:solidFill>
                    <a:srgbClr val="000000"/>
                  </a:solidFill>
                  <a:latin typeface="Tajawal"/>
                  <a:ea typeface="Tajawal"/>
                  <a:cs typeface="Tajawal"/>
                  <a:sym typeface="Tajawal"/>
                  <a:rtl val="true"/>
                </a:rPr>
                <a:t>المنتجات الاكثر مبيعا بالنسبه للاعمار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10800000">
              <a:off x="8282366" y="107772"/>
              <a:ext cx="454982" cy="394057"/>
              <a:chOff x="0" y="0"/>
              <a:chExt cx="6202680" cy="5372100"/>
            </a:xfrm>
          </p:grpSpPr>
          <p:sp>
            <p:nvSpPr>
              <p:cNvPr name="Freeform 10" id="10"/>
              <p:cNvSpPr/>
              <p:nvPr/>
            </p:nvSpPr>
            <p:spPr>
              <a:xfrm flipH="tru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1550670" y="0"/>
                    </a:moveTo>
                    <a:lnTo>
                      <a:pt x="4652010" y="0"/>
                    </a:lnTo>
                    <a:lnTo>
                      <a:pt x="6202680" y="2686050"/>
                    </a:lnTo>
                    <a:lnTo>
                      <a:pt x="4652010" y="5372100"/>
                    </a:lnTo>
                    <a:lnTo>
                      <a:pt x="1550670" y="5372100"/>
                    </a:lnTo>
                    <a:lnTo>
                      <a:pt x="0" y="2686050"/>
                    </a:lnTo>
                    <a:lnTo>
                      <a:pt x="155067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9144000" y="5861442"/>
            <a:ext cx="70639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علاقه العملاء التي لديهم اطفال و معدل البيع</a:t>
            </a:r>
          </a:p>
        </p:txBody>
      </p:sp>
      <p:grpSp>
        <p:nvGrpSpPr>
          <p:cNvPr name="Group 12" id="12"/>
          <p:cNvGrpSpPr/>
          <p:nvPr/>
        </p:nvGrpSpPr>
        <p:grpSpPr>
          <a:xfrm rot="-10800000">
            <a:off x="16629450" y="6066096"/>
            <a:ext cx="341236" cy="295542"/>
            <a:chOff x="0" y="0"/>
            <a:chExt cx="6202680" cy="5372100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729970" y="6703849"/>
            <a:ext cx="747795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علاقه العملاء التي لديهم مراهقين و معدل البيع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6629450" y="6908502"/>
            <a:ext cx="341236" cy="295542"/>
            <a:chOff x="0" y="0"/>
            <a:chExt cx="6202680" cy="5372100"/>
          </a:xfrm>
        </p:grpSpPr>
        <p:sp>
          <p:nvSpPr>
            <p:cNvPr name="Freeform 16" id="16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11547" y="3632034"/>
            <a:ext cx="11208917" cy="5626266"/>
          </a:xfrm>
          <a:custGeom>
            <a:avLst/>
            <a:gdLst/>
            <a:ahLst/>
            <a:cxnLst/>
            <a:rect r="r" b="b" t="t" l="l"/>
            <a:pathLst>
              <a:path h="5626266" w="11208917">
                <a:moveTo>
                  <a:pt x="0" y="0"/>
                </a:moveTo>
                <a:lnTo>
                  <a:pt x="11208917" y="0"/>
                </a:lnTo>
                <a:lnTo>
                  <a:pt x="11208917" y="5626266"/>
                </a:lnTo>
                <a:lnTo>
                  <a:pt x="0" y="5626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16006" y="942975"/>
            <a:ext cx="10897201" cy="265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المنتجات الاكثر مبيعا بالنسبه للاعمار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91389" y="4364796"/>
            <a:ext cx="12400555" cy="4174243"/>
          </a:xfrm>
          <a:custGeom>
            <a:avLst/>
            <a:gdLst/>
            <a:ahLst/>
            <a:cxnLst/>
            <a:rect r="r" b="b" t="t" l="l"/>
            <a:pathLst>
              <a:path h="4174243" w="12400555">
                <a:moveTo>
                  <a:pt x="0" y="0"/>
                </a:moveTo>
                <a:lnTo>
                  <a:pt x="12400555" y="0"/>
                </a:lnTo>
                <a:lnTo>
                  <a:pt x="12400555" y="4174243"/>
                </a:lnTo>
                <a:lnTo>
                  <a:pt x="0" y="4174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75850" y="942975"/>
            <a:ext cx="12837357" cy="265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علاقه العملاء التي لديهم اطفال و معدل البيع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187872"/>
            <a:ext cx="12067416" cy="4528090"/>
          </a:xfrm>
          <a:custGeom>
            <a:avLst/>
            <a:gdLst/>
            <a:ahLst/>
            <a:cxnLst/>
            <a:rect r="r" b="b" t="t" l="l"/>
            <a:pathLst>
              <a:path h="4528090" w="12067416">
                <a:moveTo>
                  <a:pt x="0" y="0"/>
                </a:moveTo>
                <a:lnTo>
                  <a:pt x="12067416" y="0"/>
                </a:lnTo>
                <a:lnTo>
                  <a:pt x="12067416" y="4528091"/>
                </a:lnTo>
                <a:lnTo>
                  <a:pt x="0" y="45280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4001" y="942975"/>
            <a:ext cx="12869205" cy="265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علاقه العملاء التي لديهم مراهقين و معدل البيع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6381" y="1222064"/>
            <a:ext cx="12814305" cy="161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0999"/>
              </a:lnSpc>
            </a:pPr>
            <a:r>
              <a:rPr lang="ar-EG" b="true" sz="99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تحليل استجابه الحملات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857447" y="1028700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1822263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11160540" y="0"/>
                  </a:moveTo>
                  <a:lnTo>
                    <a:pt x="0" y="0"/>
                  </a:lnTo>
                  <a:lnTo>
                    <a:pt x="0" y="6372302"/>
                  </a:lnTo>
                  <a:lnTo>
                    <a:pt x="11160540" y="6372302"/>
                  </a:lnTo>
                  <a:lnTo>
                    <a:pt x="1116054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17676" y="3931095"/>
            <a:ext cx="655301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b="true" sz="3500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الأفكار الموجزة الأساسية: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33494" y="5013677"/>
            <a:ext cx="827442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الحملات التسويقية التي حققت أعلى معدل استجابة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6629450" y="5218331"/>
            <a:ext cx="341236" cy="295542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44000" y="5861442"/>
            <a:ext cx="70639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 تأثير العروض والخصومات على العائد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629450" y="6066096"/>
            <a:ext cx="341236" cy="295542"/>
            <a:chOff x="0" y="0"/>
            <a:chExt cx="6202680" cy="5372100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1550670" y="0"/>
                  </a:moveTo>
                  <a:lnTo>
                    <a:pt x="4652010" y="0"/>
                  </a:lnTo>
                  <a:lnTo>
                    <a:pt x="6202680" y="2686050"/>
                  </a:lnTo>
                  <a:lnTo>
                    <a:pt x="4652010" y="5372100"/>
                  </a:lnTo>
                  <a:lnTo>
                    <a:pt x="1550670" y="5372100"/>
                  </a:lnTo>
                  <a:lnTo>
                    <a:pt x="0" y="268605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2458" y="3337905"/>
            <a:ext cx="10811870" cy="5968020"/>
          </a:xfrm>
          <a:custGeom>
            <a:avLst/>
            <a:gdLst/>
            <a:ahLst/>
            <a:cxnLst/>
            <a:rect r="r" b="b" t="t" l="l"/>
            <a:pathLst>
              <a:path h="5968020" w="10811870">
                <a:moveTo>
                  <a:pt x="0" y="0"/>
                </a:moveTo>
                <a:lnTo>
                  <a:pt x="10811871" y="0"/>
                </a:lnTo>
                <a:lnTo>
                  <a:pt x="10811871" y="5968020"/>
                </a:lnTo>
                <a:lnTo>
                  <a:pt x="0" y="5968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02" y="942975"/>
            <a:ext cx="13986505" cy="265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الحملات التسويقية التي حققت أعلى معدل استجابة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288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0831345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tru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3130550" y="1123950"/>
                    </a:moveTo>
                    <a:lnTo>
                      <a:pt x="3130550" y="41868551"/>
                    </a:lnTo>
                    <a:lnTo>
                      <a:pt x="0" y="418685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true" flipV="false" rot="0">
              <a:off x="22641752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3066088" y="0"/>
                  </a:moveTo>
                  <a:lnTo>
                    <a:pt x="0" y="0"/>
                  </a:lnTo>
                  <a:lnTo>
                    <a:pt x="0" y="1750636"/>
                  </a:lnTo>
                  <a:lnTo>
                    <a:pt x="3066088" y="1750636"/>
                  </a:lnTo>
                  <a:lnTo>
                    <a:pt x="3066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6115" y="4459910"/>
            <a:ext cx="12570922" cy="3984015"/>
          </a:xfrm>
          <a:custGeom>
            <a:avLst/>
            <a:gdLst/>
            <a:ahLst/>
            <a:cxnLst/>
            <a:rect r="r" b="b" t="t" l="l"/>
            <a:pathLst>
              <a:path h="3984015" w="12570922">
                <a:moveTo>
                  <a:pt x="0" y="0"/>
                </a:moveTo>
                <a:lnTo>
                  <a:pt x="12570921" y="0"/>
                </a:lnTo>
                <a:lnTo>
                  <a:pt x="12570921" y="3984015"/>
                </a:lnTo>
                <a:lnTo>
                  <a:pt x="0" y="3984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02" y="942975"/>
            <a:ext cx="13986505" cy="265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9679"/>
              </a:lnSpc>
            </a:pP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 </a:t>
            </a:r>
            <a:r>
              <a:rPr lang="ar-EG" b="true" sz="8799">
                <a:solidFill>
                  <a:srgbClr val="1836B2"/>
                </a:solidFill>
                <a:latin typeface="Tajawal Medium"/>
                <a:ea typeface="Tajawal Medium"/>
                <a:cs typeface="Tajawal Medium"/>
                <a:sym typeface="Tajawal Medium"/>
                <a:rtl val="true"/>
              </a:rPr>
              <a:t>تأثير العروض والخصومات على العائد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DAGQjNPIFS8</dc:identifier>
  <dcterms:modified xsi:type="dcterms:W3CDTF">2011-08-01T06:04:30Z</dcterms:modified>
  <cp:revision>1</cp:revision>
  <dc:title>عرض تقديمي تسويق شركة ناشئة تطوير تطبيق شركة عادي أرجواني وأزرق</dc:title>
</cp:coreProperties>
</file>