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Lato" charset="1" panose="020F0502020204030203"/>
      <p:regular r:id="rId32"/>
    </p:embeddedFont>
    <p:embeddedFont>
      <p:font typeface="League Spartan" charset="1" panose="00000800000000000000"/>
      <p:regular r:id="rId33"/>
    </p:embeddedFont>
    <p:embeddedFont>
      <p:font typeface="Lato Bold" charset="1" panose="020F0802020204030203"/>
      <p:regular r:id="rId34"/>
    </p:embeddedFont>
    <p:embeddedFont>
      <p:font typeface="Canva Sans" charset="1" panose="020B05030305010401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2852388" y="2567505"/>
            <a:ext cx="12583225" cy="4987533"/>
          </a:xfrm>
          <a:custGeom>
            <a:avLst/>
            <a:gdLst/>
            <a:ahLst/>
            <a:cxnLst/>
            <a:rect r="r" b="b" t="t" l="l"/>
            <a:pathLst>
              <a:path h="4987533" w="12583225">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5486400" y="708443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7348697" y="1888055"/>
            <a:ext cx="3590607" cy="679450"/>
          </a:xfrm>
          <a:prstGeom prst="rect">
            <a:avLst/>
          </a:prstGeom>
        </p:spPr>
        <p:txBody>
          <a:bodyPr anchor="t" rtlCol="false" tIns="0" lIns="0" bIns="0" rIns="0">
            <a:spAutoFit/>
          </a:bodyPr>
          <a:lstStyle/>
          <a:p>
            <a:pPr algn="ctr">
              <a:lnSpc>
                <a:spcPts val="5599"/>
              </a:lnSpc>
            </a:pPr>
            <a:r>
              <a:rPr lang="en-US" sz="3999">
                <a:solidFill>
                  <a:srgbClr val="000000"/>
                </a:solidFill>
                <a:latin typeface="Lato"/>
                <a:ea typeface="Lato"/>
                <a:cs typeface="Lato"/>
                <a:sym typeface="Lato"/>
              </a:rPr>
              <a:t>Presentation</a:t>
            </a:r>
          </a:p>
        </p:txBody>
      </p:sp>
      <p:sp>
        <p:nvSpPr>
          <p:cNvPr name="Freeform 10" id="10"/>
          <p:cNvSpPr/>
          <p:nvPr/>
        </p:nvSpPr>
        <p:spPr>
          <a:xfrm flipH="false" flipV="false" rot="0">
            <a:off x="80592" y="0"/>
            <a:ext cx="18397329" cy="10287000"/>
          </a:xfrm>
          <a:custGeom>
            <a:avLst/>
            <a:gdLst/>
            <a:ahLst/>
            <a:cxnLst/>
            <a:rect r="r" b="b" t="t" l="l"/>
            <a:pathLst>
              <a:path h="10287000" w="18397329">
                <a:moveTo>
                  <a:pt x="0" y="0"/>
                </a:moveTo>
                <a:lnTo>
                  <a:pt x="18397329" y="0"/>
                </a:lnTo>
                <a:lnTo>
                  <a:pt x="18397329" y="10287000"/>
                </a:lnTo>
                <a:lnTo>
                  <a:pt x="0" y="10287000"/>
                </a:lnTo>
                <a:lnTo>
                  <a:pt x="0" y="0"/>
                </a:lnTo>
                <a:close/>
              </a:path>
            </a:pathLst>
          </a:custGeom>
          <a:blipFill>
            <a:blip r:embed="rId13"/>
            <a:stretch>
              <a:fillRect l="-6844" t="-2429" r="-6844" b="0"/>
            </a:stretch>
          </a:blipFill>
        </p:spPr>
      </p:sp>
      <p:sp>
        <p:nvSpPr>
          <p:cNvPr name="TextBox 11" id="11"/>
          <p:cNvSpPr txBox="true"/>
          <p:nvPr/>
        </p:nvSpPr>
        <p:spPr>
          <a:xfrm rot="0">
            <a:off x="5872240" y="5447427"/>
            <a:ext cx="6354410" cy="4119971"/>
          </a:xfrm>
          <a:prstGeom prst="rect">
            <a:avLst/>
          </a:prstGeom>
        </p:spPr>
        <p:txBody>
          <a:bodyPr anchor="t" rtlCol="false" tIns="0" lIns="0" bIns="0" rIns="0">
            <a:spAutoFit/>
          </a:bodyPr>
          <a:lstStyle/>
          <a:p>
            <a:pPr algn="l" marL="1006785" indent="-503392" lvl="1">
              <a:lnSpc>
                <a:spcPts val="6528"/>
              </a:lnSpc>
              <a:buFont typeface="Arial"/>
              <a:buChar char="•"/>
            </a:pPr>
            <a:r>
              <a:rPr lang="en-US" sz="4663">
                <a:solidFill>
                  <a:srgbClr val="000000"/>
                </a:solidFill>
                <a:latin typeface="Lato"/>
                <a:ea typeface="Lato"/>
                <a:cs typeface="Lato"/>
                <a:sym typeface="Lato"/>
              </a:rPr>
              <a:t>Mohamed Nabih </a:t>
            </a:r>
          </a:p>
          <a:p>
            <a:pPr algn="l" marL="1006785" indent="-503392" lvl="1">
              <a:lnSpc>
                <a:spcPts val="6528"/>
              </a:lnSpc>
              <a:buFont typeface="Arial"/>
              <a:buChar char="•"/>
            </a:pPr>
            <a:r>
              <a:rPr lang="en-US" sz="4663">
                <a:solidFill>
                  <a:srgbClr val="000000"/>
                </a:solidFill>
                <a:latin typeface="Lato"/>
                <a:ea typeface="Lato"/>
                <a:cs typeface="Lato"/>
                <a:sym typeface="Lato"/>
              </a:rPr>
              <a:t> Adnan Omar </a:t>
            </a:r>
          </a:p>
          <a:p>
            <a:pPr algn="l" marL="1006785" indent="-503392" lvl="1">
              <a:lnSpc>
                <a:spcPts val="6528"/>
              </a:lnSpc>
              <a:buFont typeface="Arial"/>
              <a:buChar char="•"/>
            </a:pPr>
            <a:r>
              <a:rPr lang="en-US" sz="4663">
                <a:solidFill>
                  <a:srgbClr val="000000"/>
                </a:solidFill>
                <a:latin typeface="Lato"/>
                <a:ea typeface="Lato"/>
                <a:cs typeface="Lato"/>
                <a:sym typeface="Lato"/>
              </a:rPr>
              <a:t> Fares Hamada </a:t>
            </a:r>
          </a:p>
          <a:p>
            <a:pPr algn="l" marL="1006785" indent="-503392" lvl="1">
              <a:lnSpc>
                <a:spcPts val="6528"/>
              </a:lnSpc>
              <a:buFont typeface="Arial"/>
              <a:buChar char="•"/>
            </a:pPr>
            <a:r>
              <a:rPr lang="en-US" sz="4663">
                <a:solidFill>
                  <a:srgbClr val="000000"/>
                </a:solidFill>
                <a:latin typeface="Lato"/>
                <a:ea typeface="Lato"/>
                <a:cs typeface="Lato"/>
                <a:sym typeface="Lato"/>
              </a:rPr>
              <a:t> Arwa Abaza </a:t>
            </a:r>
          </a:p>
          <a:p>
            <a:pPr algn="l" marL="1006785" indent="-503392" lvl="1">
              <a:lnSpc>
                <a:spcPts val="6528"/>
              </a:lnSpc>
              <a:buFont typeface="Arial"/>
              <a:buChar char="•"/>
            </a:pPr>
            <a:r>
              <a:rPr lang="en-US" sz="4663">
                <a:solidFill>
                  <a:srgbClr val="000000"/>
                </a:solidFill>
                <a:latin typeface="Lato"/>
                <a:ea typeface="Lato"/>
                <a:cs typeface="Lato"/>
                <a:sym typeface="Lato"/>
              </a:rPr>
              <a:t> Fatma Tamer</a:t>
            </a:r>
          </a:p>
        </p:txBody>
      </p:sp>
      <p:sp>
        <p:nvSpPr>
          <p:cNvPr name="TextBox 12" id="12"/>
          <p:cNvSpPr txBox="true"/>
          <p:nvPr/>
        </p:nvSpPr>
        <p:spPr>
          <a:xfrm rot="0">
            <a:off x="1577296" y="1053765"/>
            <a:ext cx="15133407" cy="4117437"/>
          </a:xfrm>
          <a:prstGeom prst="rect">
            <a:avLst/>
          </a:prstGeom>
        </p:spPr>
        <p:txBody>
          <a:bodyPr anchor="t" rtlCol="false" tIns="0" lIns="0" bIns="0" rIns="0">
            <a:spAutoFit/>
          </a:bodyPr>
          <a:lstStyle/>
          <a:p>
            <a:pPr algn="ctr">
              <a:lnSpc>
                <a:spcPts val="16339"/>
              </a:lnSpc>
            </a:pPr>
            <a:r>
              <a:rPr lang="en-US" sz="13071">
                <a:solidFill>
                  <a:srgbClr val="163C3F"/>
                </a:solidFill>
                <a:latin typeface="League Spartan"/>
                <a:ea typeface="League Spartan"/>
                <a:cs typeface="League Spartan"/>
                <a:sym typeface="League Spartan"/>
              </a:rPr>
              <a:t>SUPERSTORE SALES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038105" y="1251884"/>
            <a:ext cx="11735512" cy="1363351"/>
          </a:xfrm>
          <a:prstGeom prst="rect">
            <a:avLst/>
          </a:prstGeom>
        </p:spPr>
        <p:txBody>
          <a:bodyPr anchor="t" rtlCol="false" tIns="0" lIns="0" bIns="0" rIns="0">
            <a:spAutoFit/>
          </a:bodyPr>
          <a:lstStyle/>
          <a:p>
            <a:pPr algn="ctr">
              <a:lnSpc>
                <a:spcPts val="5478"/>
              </a:lnSpc>
              <a:spcBef>
                <a:spcPct val="0"/>
              </a:spcBef>
            </a:pPr>
            <a:r>
              <a:rPr lang="en-US" b="true" sz="3912">
                <a:solidFill>
                  <a:srgbClr val="000000"/>
                </a:solidFill>
                <a:latin typeface="Lato Bold"/>
                <a:ea typeface="Lato Bold"/>
                <a:cs typeface="Lato Bold"/>
                <a:sym typeface="Lato Bold"/>
              </a:rPr>
              <a:t>Some exploration for the data depending on the geography</a:t>
            </a:r>
          </a:p>
        </p:txBody>
      </p:sp>
      <p:sp>
        <p:nvSpPr>
          <p:cNvPr name="TextBox 7" id="7"/>
          <p:cNvSpPr txBox="true"/>
          <p:nvPr/>
        </p:nvSpPr>
        <p:spPr>
          <a:xfrm rot="0">
            <a:off x="2840785" y="2958891"/>
            <a:ext cx="7766616" cy="2283508"/>
          </a:xfrm>
          <a:prstGeom prst="rect">
            <a:avLst/>
          </a:prstGeom>
        </p:spPr>
        <p:txBody>
          <a:bodyPr anchor="t" rtlCol="false" tIns="0" lIns="0" bIns="0" rIns="0">
            <a:spAutoFit/>
          </a:bodyPr>
          <a:lstStyle/>
          <a:p>
            <a:pPr algn="l" marL="949005" indent="-474503" lvl="1">
              <a:lnSpc>
                <a:spcPts val="6153"/>
              </a:lnSpc>
              <a:buFont typeface="Arial"/>
              <a:buChar char="•"/>
            </a:pPr>
            <a:r>
              <a:rPr lang="en-US" sz="4395">
                <a:solidFill>
                  <a:srgbClr val="000000"/>
                </a:solidFill>
                <a:latin typeface="Lato"/>
                <a:ea typeface="Lato"/>
                <a:cs typeface="Lato"/>
                <a:sym typeface="Lato"/>
              </a:rPr>
              <a:t>Top region by the total sales</a:t>
            </a:r>
          </a:p>
          <a:p>
            <a:pPr algn="l" marL="949005" indent="-474503" lvl="1">
              <a:lnSpc>
                <a:spcPts val="6153"/>
              </a:lnSpc>
              <a:buFont typeface="Arial"/>
              <a:buChar char="•"/>
            </a:pPr>
            <a:r>
              <a:rPr lang="en-US" sz="4395">
                <a:solidFill>
                  <a:srgbClr val="000000"/>
                </a:solidFill>
                <a:latin typeface="Lato"/>
                <a:ea typeface="Lato"/>
                <a:cs typeface="Lato"/>
                <a:sym typeface="Lato"/>
              </a:rPr>
              <a:t> Top 10 cities by sales</a:t>
            </a:r>
          </a:p>
          <a:p>
            <a:pPr algn="l" marL="949005" indent="-474503" lvl="1">
              <a:lnSpc>
                <a:spcPts val="6153"/>
              </a:lnSpc>
              <a:buFont typeface="Arial"/>
              <a:buChar char="•"/>
            </a:pPr>
            <a:r>
              <a:rPr lang="en-US" sz="4395">
                <a:solidFill>
                  <a:srgbClr val="000000"/>
                </a:solidFill>
                <a:latin typeface="Lato"/>
                <a:ea typeface="Lato"/>
                <a:cs typeface="Lato"/>
                <a:sym typeface="Lato"/>
              </a:rPr>
              <a:t>Top 10 states by sales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432121" y="795327"/>
            <a:ext cx="17470518" cy="8806107"/>
          </a:xfrm>
          <a:custGeom>
            <a:avLst/>
            <a:gdLst/>
            <a:ahLst/>
            <a:cxnLst/>
            <a:rect r="r" b="b" t="t" l="l"/>
            <a:pathLst>
              <a:path h="8806107" w="17470518">
                <a:moveTo>
                  <a:pt x="0" y="0"/>
                </a:moveTo>
                <a:lnTo>
                  <a:pt x="17470518" y="0"/>
                </a:lnTo>
                <a:lnTo>
                  <a:pt x="17470518" y="8806106"/>
                </a:lnTo>
                <a:lnTo>
                  <a:pt x="0" y="8806106"/>
                </a:lnTo>
                <a:lnTo>
                  <a:pt x="0" y="0"/>
                </a:lnTo>
                <a:close/>
              </a:path>
            </a:pathLst>
          </a:custGeom>
          <a:blipFill>
            <a:blip r:embed="rId2"/>
            <a:stretch>
              <a:fillRect l="0" t="-416" r="0" b="-515"/>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8847" y="2423917"/>
            <a:ext cx="17674617" cy="6431214"/>
          </a:xfrm>
          <a:custGeom>
            <a:avLst/>
            <a:gdLst/>
            <a:ahLst/>
            <a:cxnLst/>
            <a:rect r="r" b="b" t="t" l="l"/>
            <a:pathLst>
              <a:path h="6431214" w="17674617">
                <a:moveTo>
                  <a:pt x="0" y="0"/>
                </a:moveTo>
                <a:lnTo>
                  <a:pt x="17674617" y="0"/>
                </a:lnTo>
                <a:lnTo>
                  <a:pt x="17674617" y="6431214"/>
                </a:lnTo>
                <a:lnTo>
                  <a:pt x="0" y="6431214"/>
                </a:lnTo>
                <a:lnTo>
                  <a:pt x="0" y="0"/>
                </a:lnTo>
                <a:close/>
              </a:path>
            </a:pathLst>
          </a:custGeom>
          <a:blipFill>
            <a:blip r:embed="rId6"/>
            <a:stretch>
              <a:fillRect l="-1248" t="0" r="-1248" b="0"/>
            </a:stretch>
          </a:blipFill>
        </p:spPr>
      </p:sp>
      <p:sp>
        <p:nvSpPr>
          <p:cNvPr name="TextBox 5" id="5"/>
          <p:cNvSpPr txBox="true"/>
          <p:nvPr/>
        </p:nvSpPr>
        <p:spPr>
          <a:xfrm rot="0">
            <a:off x="2996442" y="873355"/>
            <a:ext cx="12173606" cy="1491380"/>
          </a:xfrm>
          <a:prstGeom prst="rect">
            <a:avLst/>
          </a:prstGeom>
        </p:spPr>
        <p:txBody>
          <a:bodyPr anchor="t" rtlCol="false" tIns="0" lIns="0" bIns="0" rIns="0">
            <a:spAutoFit/>
          </a:bodyPr>
          <a:lstStyle/>
          <a:p>
            <a:pPr algn="ctr">
              <a:lnSpc>
                <a:spcPts val="3973"/>
              </a:lnSpc>
            </a:pPr>
            <a:r>
              <a:rPr lang="en-US" sz="2838">
                <a:solidFill>
                  <a:srgbClr val="000000"/>
                </a:solidFill>
                <a:latin typeface="League Spartan"/>
                <a:ea typeface="League Spartan"/>
                <a:cs typeface="League Spartan"/>
                <a:sym typeface="League Spartan"/>
              </a:rPr>
              <a:t>THE EXPLORATION FOR THE DATA BY THE CUSTOMERS AND ORDERS</a:t>
            </a:r>
          </a:p>
          <a:p>
            <a:pPr algn="ctr">
              <a:lnSpc>
                <a:spcPts val="3973"/>
              </a:lnSpc>
              <a:spcBef>
                <a:spcPct val="0"/>
              </a:spcBef>
            </a:pPr>
            <a:r>
              <a:rPr lang="en-US" sz="2838">
                <a:solidFill>
                  <a:srgbClr val="000000"/>
                </a:solidFill>
                <a:latin typeface="League Spartan"/>
                <a:ea typeface="League Spartan"/>
                <a:cs typeface="League Spartan"/>
                <a:sym typeface="League Spartan"/>
              </a:rPr>
              <a: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329675" y="923925"/>
            <a:ext cx="7315200" cy="863600"/>
          </a:xfrm>
          <a:prstGeom prst="rect">
            <a:avLst/>
          </a:prstGeom>
        </p:spPr>
        <p:txBody>
          <a:bodyPr anchor="t" rtlCol="false" tIns="0" lIns="0" bIns="0" rIns="0">
            <a:spAutoFit/>
          </a:bodyPr>
          <a:lstStyle/>
          <a:p>
            <a:pPr algn="ctr">
              <a:lnSpc>
                <a:spcPts val="7000"/>
              </a:lnSpc>
            </a:pPr>
            <a:r>
              <a:rPr lang="en-US" sz="5000">
                <a:solidFill>
                  <a:srgbClr val="163C3F"/>
                </a:solidFill>
                <a:latin typeface="League Spartan"/>
                <a:ea typeface="League Spartan"/>
                <a:cs typeface="League Spartan"/>
                <a:sym typeface="League Spartan"/>
              </a:rPr>
              <a:t>DATA ANALYSIS</a:t>
            </a:r>
          </a:p>
        </p:txBody>
      </p:sp>
      <p:sp>
        <p:nvSpPr>
          <p:cNvPr name="TextBox 7" id="7"/>
          <p:cNvSpPr txBox="true"/>
          <p:nvPr/>
        </p:nvSpPr>
        <p:spPr>
          <a:xfrm rot="0">
            <a:off x="2212817" y="2437271"/>
            <a:ext cx="13975798" cy="2980899"/>
          </a:xfrm>
          <a:prstGeom prst="rect">
            <a:avLst/>
          </a:prstGeom>
        </p:spPr>
        <p:txBody>
          <a:bodyPr anchor="t" rtlCol="false" tIns="0" lIns="0" bIns="0" rIns="0">
            <a:spAutoFit/>
          </a:bodyPr>
          <a:lstStyle/>
          <a:p>
            <a:pPr algn="l">
              <a:lnSpc>
                <a:spcPts val="4759"/>
              </a:lnSpc>
            </a:pPr>
            <a:r>
              <a:rPr lang="en-US" sz="3399">
                <a:solidFill>
                  <a:srgbClr val="163C3F"/>
                </a:solidFill>
                <a:latin typeface="Lato"/>
                <a:ea typeface="Lato"/>
                <a:cs typeface="Lato"/>
                <a:sym typeface="Lato"/>
              </a:rPr>
              <a:t>Why does the orders got dellayed during shipping?</a:t>
            </a:r>
          </a:p>
          <a:p>
            <a:pPr algn="l">
              <a:lnSpc>
                <a:spcPts val="4759"/>
              </a:lnSpc>
            </a:pPr>
            <a:r>
              <a:rPr lang="en-US" sz="3399">
                <a:solidFill>
                  <a:srgbClr val="163C3F"/>
                </a:solidFill>
                <a:latin typeface="Lato"/>
                <a:ea typeface="Lato"/>
                <a:cs typeface="Lato"/>
                <a:sym typeface="Lato"/>
              </a:rPr>
              <a:t>We answered this question by calculating the average shipping time by shipping mode and we found out that standard  shipping class takes the longest time of days, then we go deep to know if the region or the product category also depends on the delays or not? and here what we found. </a:t>
            </a:r>
          </a:p>
        </p:txBody>
      </p:sp>
      <p:sp>
        <p:nvSpPr>
          <p:cNvPr name="TextBox 8" id="8"/>
          <p:cNvSpPr txBox="true"/>
          <p:nvPr/>
        </p:nvSpPr>
        <p:spPr>
          <a:xfrm rot="0">
            <a:off x="1395370" y="6065870"/>
            <a:ext cx="15183810" cy="1180660"/>
          </a:xfrm>
          <a:prstGeom prst="rect">
            <a:avLst/>
          </a:prstGeom>
        </p:spPr>
        <p:txBody>
          <a:bodyPr anchor="t" rtlCol="false" tIns="0" lIns="0" bIns="0" rIns="0">
            <a:spAutoFit/>
          </a:bodyPr>
          <a:lstStyle/>
          <a:p>
            <a:pPr algn="ctr">
              <a:lnSpc>
                <a:spcPts val="4753"/>
              </a:lnSpc>
            </a:pPr>
            <a:r>
              <a:rPr lang="en-US" sz="3395">
                <a:solidFill>
                  <a:srgbClr val="163C3F"/>
                </a:solidFill>
                <a:latin typeface="Lato"/>
                <a:ea typeface="Lato"/>
                <a:cs typeface="Lato"/>
                <a:sym typeface="Lato"/>
              </a:rPr>
              <a:t>We also analysied for the customers to see the top 10 customers by average sales</a:t>
            </a:r>
          </a:p>
          <a:p>
            <a:pPr algn="ctr">
              <a:lnSpc>
                <a:spcPts val="4753"/>
              </a:lnSpc>
              <a:spcBef>
                <a:spcPct val="0"/>
              </a:spcBef>
            </a:pPr>
            <a:r>
              <a:rPr lang="en-US" sz="3395">
                <a:solidFill>
                  <a:srgbClr val="163C3F"/>
                </a:solidFill>
                <a:latin typeface="Lato"/>
                <a:ea typeface="Lato"/>
                <a:cs typeface="Lato"/>
                <a:sym typeface="Lato"/>
              </a:rPr>
              <a:t> and the top 10 customers by purchase count.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35268"/>
            <a:ext cx="15951030" cy="8014647"/>
          </a:xfrm>
          <a:custGeom>
            <a:avLst/>
            <a:gdLst/>
            <a:ahLst/>
            <a:cxnLst/>
            <a:rect r="r" b="b" t="t" l="l"/>
            <a:pathLst>
              <a:path h="8014647" w="15951030">
                <a:moveTo>
                  <a:pt x="0" y="0"/>
                </a:moveTo>
                <a:lnTo>
                  <a:pt x="15951030" y="0"/>
                </a:lnTo>
                <a:lnTo>
                  <a:pt x="15951030" y="8014647"/>
                </a:lnTo>
                <a:lnTo>
                  <a:pt x="0" y="8014647"/>
                </a:lnTo>
                <a:lnTo>
                  <a:pt x="0" y="0"/>
                </a:lnTo>
                <a:close/>
              </a:path>
            </a:pathLst>
          </a:custGeom>
          <a:blipFill>
            <a:blip r:embed="rId2"/>
            <a:stretch>
              <a:fillRect l="0" t="-502" r="0" b="-502"/>
            </a:stretch>
          </a:blipFill>
        </p:spPr>
      </p:sp>
      <p:sp>
        <p:nvSpPr>
          <p:cNvPr name="TextBox 3" id="3"/>
          <p:cNvSpPr txBox="true"/>
          <p:nvPr/>
        </p:nvSpPr>
        <p:spPr>
          <a:xfrm rot="0">
            <a:off x="0" y="601642"/>
            <a:ext cx="16686598" cy="964294"/>
          </a:xfrm>
          <a:prstGeom prst="rect">
            <a:avLst/>
          </a:prstGeom>
        </p:spPr>
        <p:txBody>
          <a:bodyPr anchor="t" rtlCol="false" tIns="0" lIns="0" bIns="0" rIns="0">
            <a:spAutoFit/>
          </a:bodyPr>
          <a:lstStyle/>
          <a:p>
            <a:pPr algn="ctr">
              <a:lnSpc>
                <a:spcPts val="3886"/>
              </a:lnSpc>
              <a:spcBef>
                <a:spcPct val="0"/>
              </a:spcBef>
            </a:pPr>
            <a:r>
              <a:rPr lang="en-US" sz="2776">
                <a:solidFill>
                  <a:srgbClr val="000000"/>
                </a:solidFill>
                <a:latin typeface="Canva Sans"/>
                <a:ea typeface="Canva Sans"/>
                <a:cs typeface="Canva Sans"/>
                <a:sym typeface="Canva Sans"/>
              </a:rPr>
              <a:t> AS WE CAN SEE THAT AVERAGE SHIPPING TIME IN STANDARD CLASS TAKES MORE THAN 5 DAYS AND THE REGION OR CATEGORY DOES NOT DEPEND ON THE SHIPPING TIME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94" t="-5302" r="-5059"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0" y="713808"/>
            <a:ext cx="18288000" cy="8830242"/>
          </a:xfrm>
          <a:custGeom>
            <a:avLst/>
            <a:gdLst/>
            <a:ahLst/>
            <a:cxnLst/>
            <a:rect r="r" b="b" t="t" l="l"/>
            <a:pathLst>
              <a:path h="8830242" w="18288000">
                <a:moveTo>
                  <a:pt x="0" y="0"/>
                </a:moveTo>
                <a:lnTo>
                  <a:pt x="18288000" y="0"/>
                </a:lnTo>
                <a:lnTo>
                  <a:pt x="18288000" y="8830242"/>
                </a:lnTo>
                <a:lnTo>
                  <a:pt x="0" y="8830242"/>
                </a:lnTo>
                <a:lnTo>
                  <a:pt x="0" y="0"/>
                </a:lnTo>
                <a:close/>
              </a:path>
            </a:pathLst>
          </a:custGeom>
          <a:blipFill>
            <a:blip r:embed="rId2"/>
            <a:stretch>
              <a:fillRect l="-165" t="0" r="-165"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839086" y="1320236"/>
            <a:ext cx="10658077" cy="639466"/>
          </a:xfrm>
          <a:prstGeom prst="rect">
            <a:avLst/>
          </a:prstGeom>
        </p:spPr>
        <p:txBody>
          <a:bodyPr anchor="t" rtlCol="false" tIns="0" lIns="0" bIns="0" rIns="0">
            <a:spAutoFit/>
          </a:bodyPr>
          <a:lstStyle/>
          <a:p>
            <a:pPr algn="just">
              <a:lnSpc>
                <a:spcPts val="5179"/>
              </a:lnSpc>
            </a:pPr>
            <a:r>
              <a:rPr lang="en-US" sz="3699">
                <a:solidFill>
                  <a:srgbClr val="163C3F"/>
                </a:solidFill>
                <a:latin typeface="Lato"/>
                <a:ea typeface="Lato"/>
                <a:cs typeface="Lato"/>
                <a:sym typeface="Lato"/>
              </a:rPr>
              <a:t>Why some categories have more sales than others</a:t>
            </a:r>
          </a:p>
        </p:txBody>
      </p:sp>
      <p:sp>
        <p:nvSpPr>
          <p:cNvPr name="TextBox 7" id="7"/>
          <p:cNvSpPr txBox="true"/>
          <p:nvPr/>
        </p:nvSpPr>
        <p:spPr>
          <a:xfrm rot="0">
            <a:off x="2562304" y="2467420"/>
            <a:ext cx="12382500" cy="3082127"/>
          </a:xfrm>
          <a:prstGeom prst="rect">
            <a:avLst/>
          </a:prstGeom>
        </p:spPr>
        <p:txBody>
          <a:bodyPr anchor="t" rtlCol="false" tIns="0" lIns="0" bIns="0" rIns="0">
            <a:spAutoFit/>
          </a:bodyPr>
          <a:lstStyle/>
          <a:p>
            <a:pPr algn="l">
              <a:lnSpc>
                <a:spcPts val="4943"/>
              </a:lnSpc>
            </a:pPr>
            <a:r>
              <a:rPr lang="en-US" sz="3531">
                <a:solidFill>
                  <a:srgbClr val="163C3F"/>
                </a:solidFill>
                <a:latin typeface="Lato"/>
                <a:ea typeface="Lato"/>
                <a:cs typeface="Lato"/>
                <a:sym typeface="Lato"/>
              </a:rPr>
              <a:t>After we did some analysis as follows</a:t>
            </a:r>
          </a:p>
          <a:p>
            <a:pPr algn="l" marL="762432" indent="-381216" lvl="1">
              <a:lnSpc>
                <a:spcPts val="4943"/>
              </a:lnSpc>
              <a:buFont typeface="Arial"/>
              <a:buChar char="•"/>
            </a:pPr>
            <a:r>
              <a:rPr lang="en-US" sz="3531">
                <a:solidFill>
                  <a:srgbClr val="163C3F"/>
                </a:solidFill>
                <a:latin typeface="Lato"/>
                <a:ea typeface="Lato"/>
                <a:cs typeface="Lato"/>
                <a:sym typeface="Lato"/>
              </a:rPr>
              <a:t>Top sales by each category?</a:t>
            </a:r>
          </a:p>
          <a:p>
            <a:pPr algn="l" marL="762432" indent="-381216" lvl="1">
              <a:lnSpc>
                <a:spcPts val="4943"/>
              </a:lnSpc>
              <a:buFont typeface="Arial"/>
              <a:buChar char="•"/>
            </a:pPr>
            <a:r>
              <a:rPr lang="en-US" sz="3531">
                <a:solidFill>
                  <a:srgbClr val="163C3F"/>
                </a:solidFill>
                <a:latin typeface="Lato"/>
                <a:ea typeface="Lato"/>
                <a:cs typeface="Lato"/>
                <a:sym typeface="Lato"/>
              </a:rPr>
              <a:t>Top sales by region</a:t>
            </a:r>
          </a:p>
          <a:p>
            <a:pPr algn="l" marL="762432" indent="-381216" lvl="1">
              <a:lnSpc>
                <a:spcPts val="4943"/>
              </a:lnSpc>
              <a:buFont typeface="Arial"/>
              <a:buChar char="•"/>
            </a:pPr>
            <a:r>
              <a:rPr lang="en-US" sz="3531">
                <a:solidFill>
                  <a:srgbClr val="163C3F"/>
                </a:solidFill>
                <a:latin typeface="Lato"/>
                <a:ea typeface="Lato"/>
                <a:cs typeface="Lato"/>
                <a:sym typeface="Lato"/>
              </a:rPr>
              <a:t>Top sales by sub-category</a:t>
            </a:r>
          </a:p>
          <a:p>
            <a:pPr algn="l" marL="762432" indent="-381216" lvl="1">
              <a:lnSpc>
                <a:spcPts val="4943"/>
              </a:lnSpc>
              <a:buFont typeface="Arial"/>
              <a:buChar char="•"/>
            </a:pPr>
            <a:r>
              <a:rPr lang="en-US" sz="3531">
                <a:solidFill>
                  <a:srgbClr val="163C3F"/>
                </a:solidFill>
                <a:latin typeface="Lato"/>
                <a:ea typeface="Lato"/>
                <a:cs typeface="Lato"/>
                <a:sym typeface="Lato"/>
              </a:rPr>
              <a:t>Top 10 products saled by region</a:t>
            </a:r>
          </a:p>
        </p:txBody>
      </p:sp>
      <p:sp>
        <p:nvSpPr>
          <p:cNvPr name="TextBox 8" id="8"/>
          <p:cNvSpPr txBox="true"/>
          <p:nvPr/>
        </p:nvSpPr>
        <p:spPr>
          <a:xfrm rot="0">
            <a:off x="1028700" y="6058392"/>
            <a:ext cx="16230600" cy="2463800"/>
          </a:xfrm>
          <a:prstGeom prst="rect">
            <a:avLst/>
          </a:prstGeom>
        </p:spPr>
        <p:txBody>
          <a:bodyPr anchor="t" rtlCol="false" tIns="0" lIns="0" bIns="0" rIns="0">
            <a:spAutoFit/>
          </a:bodyPr>
          <a:lstStyle/>
          <a:p>
            <a:pPr algn="ctr">
              <a:lnSpc>
                <a:spcPts val="4900"/>
              </a:lnSpc>
            </a:pPr>
            <a:r>
              <a:rPr lang="en-US" sz="3500">
                <a:solidFill>
                  <a:srgbClr val="163C3F"/>
                </a:solidFill>
                <a:latin typeface="Lato"/>
                <a:ea typeface="Lato"/>
                <a:cs typeface="Lato"/>
                <a:sym typeface="Lato"/>
              </a:rPr>
              <a:t>We found out that technology is the most selling category and specifically phones are the most sold sub categories.</a:t>
            </a:r>
          </a:p>
          <a:p>
            <a:pPr algn="ctr">
              <a:lnSpc>
                <a:spcPts val="4900"/>
              </a:lnSpc>
              <a:spcBef>
                <a:spcPct val="0"/>
              </a:spcBef>
            </a:pPr>
            <a:r>
              <a:rPr lang="en-US" sz="3500">
                <a:solidFill>
                  <a:srgbClr val="163C3F"/>
                </a:solidFill>
                <a:latin typeface="Lato"/>
                <a:ea typeface="Lato"/>
                <a:cs typeface="Lato"/>
                <a:sym typeface="Lato"/>
              </a:rPr>
              <a:t>And the West is the most region that got sellings, while in east the top 10 products saled are their.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0" y="535638"/>
            <a:ext cx="18288000" cy="9258300"/>
          </a:xfrm>
          <a:custGeom>
            <a:avLst/>
            <a:gdLst/>
            <a:ahLst/>
            <a:cxnLst/>
            <a:rect r="r" b="b" t="t" l="l"/>
            <a:pathLst>
              <a:path h="9258300" w="18288000">
                <a:moveTo>
                  <a:pt x="0" y="0"/>
                </a:moveTo>
                <a:lnTo>
                  <a:pt x="18288000" y="0"/>
                </a:lnTo>
                <a:lnTo>
                  <a:pt x="18288000" y="9258300"/>
                </a:lnTo>
                <a:lnTo>
                  <a:pt x="0" y="9258300"/>
                </a:lnTo>
                <a:lnTo>
                  <a:pt x="0" y="0"/>
                </a:lnTo>
                <a:close/>
              </a:path>
            </a:pathLst>
          </a:custGeom>
          <a:blipFill>
            <a:blip r:embed="rId2"/>
            <a:stretch>
              <a:fillRect l="0" t="0" r="0" b="0"/>
            </a:stretch>
          </a:blipFill>
        </p:spPr>
      </p:sp>
      <p:sp>
        <p:nvSpPr>
          <p:cNvPr name="TextBox 3" id="3"/>
          <p:cNvSpPr txBox="true"/>
          <p:nvPr/>
        </p:nvSpPr>
        <p:spPr>
          <a:xfrm rot="0">
            <a:off x="3126859" y="-76200"/>
            <a:ext cx="10654945" cy="679471"/>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Lato"/>
                <a:ea typeface="Lato"/>
                <a:cs typeface="Lato"/>
                <a:sym typeface="Lato"/>
              </a:rPr>
              <a:t>And here are the charts for the previous analysis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DCE3EC"/>
        </a:solidFill>
      </p:bgPr>
    </p:bg>
    <p:spTree>
      <p:nvGrpSpPr>
        <p:cNvPr id="1" name=""/>
        <p:cNvGrpSpPr/>
        <p:nvPr/>
      </p:nvGrpSpPr>
      <p:grpSpPr>
        <a:xfrm>
          <a:off x="0" y="0"/>
          <a:ext cx="0" cy="0"/>
          <a:chOff x="0" y="0"/>
          <a:chExt cx="0" cy="0"/>
        </a:xfrm>
      </p:grpSpPr>
      <p:sp>
        <p:nvSpPr>
          <p:cNvPr name="TextBox 2" id="2"/>
          <p:cNvSpPr txBox="true"/>
          <p:nvPr/>
        </p:nvSpPr>
        <p:spPr>
          <a:xfrm rot="0">
            <a:off x="752567" y="801697"/>
            <a:ext cx="15827564" cy="5045912"/>
          </a:xfrm>
          <a:prstGeom prst="rect">
            <a:avLst/>
          </a:prstGeom>
        </p:spPr>
        <p:txBody>
          <a:bodyPr anchor="t" rtlCol="false" tIns="0" lIns="0" bIns="0" rIns="0">
            <a:spAutoFit/>
          </a:bodyPr>
          <a:lstStyle/>
          <a:p>
            <a:pPr algn="ctr">
              <a:lnSpc>
                <a:spcPts val="6672"/>
              </a:lnSpc>
            </a:pPr>
            <a:r>
              <a:rPr lang="en-US" sz="4766">
                <a:solidFill>
                  <a:srgbClr val="000000"/>
                </a:solidFill>
                <a:latin typeface="Lato"/>
                <a:ea typeface="Lato"/>
                <a:cs typeface="Lato"/>
                <a:sym typeface="Lato"/>
              </a:rPr>
              <a:t>Since we agreed that the standard class shipping mood is the most type that delay.</a:t>
            </a:r>
          </a:p>
          <a:p>
            <a:pPr algn="ctr">
              <a:lnSpc>
                <a:spcPts val="6672"/>
              </a:lnSpc>
            </a:pPr>
            <a:r>
              <a:rPr lang="en-US" sz="4766">
                <a:solidFill>
                  <a:srgbClr val="000000"/>
                </a:solidFill>
                <a:latin typeface="Lato"/>
                <a:ea typeface="Lato"/>
                <a:cs typeface="Lato"/>
                <a:sym typeface="Lato"/>
              </a:rPr>
              <a:t> Time to know how much does people use it ,</a:t>
            </a:r>
          </a:p>
          <a:p>
            <a:pPr algn="ctr">
              <a:lnSpc>
                <a:spcPts val="6672"/>
              </a:lnSpc>
              <a:spcBef>
                <a:spcPct val="0"/>
              </a:spcBef>
            </a:pPr>
            <a:r>
              <a:rPr lang="en-US" sz="4766">
                <a:solidFill>
                  <a:srgbClr val="000000"/>
                </a:solidFill>
                <a:latin typeface="Lato"/>
                <a:ea typeface="Lato"/>
                <a:cs typeface="Lato"/>
                <a:sym typeface="Lato"/>
              </a:rPr>
              <a:t> So we analysed the data to see customer shipping mode prefrence, the average sales by shipping mode and the count of delayed orders by shipping mode.</a:t>
            </a:r>
          </a:p>
        </p:txBody>
      </p:sp>
      <p:sp>
        <p:nvSpPr>
          <p:cNvPr name="TextBox 3" id="3"/>
          <p:cNvSpPr txBox="true"/>
          <p:nvPr/>
        </p:nvSpPr>
        <p:spPr>
          <a:xfrm rot="0">
            <a:off x="752567" y="6029135"/>
            <a:ext cx="16124909" cy="1536094"/>
          </a:xfrm>
          <a:prstGeom prst="rect">
            <a:avLst/>
          </a:prstGeom>
        </p:spPr>
        <p:txBody>
          <a:bodyPr anchor="t" rtlCol="false" tIns="0" lIns="0" bIns="0" rIns="0">
            <a:spAutoFit/>
          </a:bodyPr>
          <a:lstStyle/>
          <a:p>
            <a:pPr algn="ctr">
              <a:lnSpc>
                <a:spcPts val="6153"/>
              </a:lnSpc>
              <a:spcBef>
                <a:spcPct val="0"/>
              </a:spcBef>
            </a:pPr>
            <a:r>
              <a:rPr lang="en-US" sz="4395">
                <a:solidFill>
                  <a:srgbClr val="000000"/>
                </a:solidFill>
                <a:latin typeface="Lato"/>
                <a:ea typeface="Lato"/>
                <a:cs typeface="Lato"/>
                <a:sym typeface="Lato"/>
              </a:rPr>
              <a:t>We found out the standard calss are the most used type due to its low cost compared to other classes.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424824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1730463" y="5928085"/>
            <a:ext cx="4466854" cy="1530612"/>
            <a:chOff x="0" y="0"/>
            <a:chExt cx="1176455" cy="403124"/>
          </a:xfrm>
        </p:grpSpPr>
        <p:sp>
          <p:nvSpPr>
            <p:cNvPr name="Freeform 8" id="8"/>
            <p:cNvSpPr/>
            <p:nvPr/>
          </p:nvSpPr>
          <p:spPr>
            <a:xfrm flipH="false" flipV="false" rot="0">
              <a:off x="0" y="0"/>
              <a:ext cx="1176455" cy="403124"/>
            </a:xfrm>
            <a:custGeom>
              <a:avLst/>
              <a:gdLst/>
              <a:ahLst/>
              <a:cxnLst/>
              <a:rect r="r" b="b" t="t" l="l"/>
              <a:pathLst>
                <a:path h="403124" w="1176455">
                  <a:moveTo>
                    <a:pt x="0" y="0"/>
                  </a:moveTo>
                  <a:lnTo>
                    <a:pt x="1176455" y="0"/>
                  </a:lnTo>
                  <a:lnTo>
                    <a:pt x="1176455" y="403124"/>
                  </a:lnTo>
                  <a:lnTo>
                    <a:pt x="0" y="403124"/>
                  </a:lnTo>
                  <a:close/>
                </a:path>
              </a:pathLst>
            </a:custGeom>
            <a:solidFill>
              <a:srgbClr val="163C3F"/>
            </a:solidFill>
          </p:spPr>
        </p:sp>
        <p:sp>
          <p:nvSpPr>
            <p:cNvPr name="TextBox 9" id="9"/>
            <p:cNvSpPr txBox="true"/>
            <p:nvPr/>
          </p:nvSpPr>
          <p:spPr>
            <a:xfrm>
              <a:off x="0" y="-38100"/>
              <a:ext cx="1176455" cy="44122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6061351" y="2155011"/>
            <a:ext cx="6165298" cy="863642"/>
          </a:xfrm>
          <a:prstGeom prst="rect">
            <a:avLst/>
          </a:prstGeom>
        </p:spPr>
        <p:txBody>
          <a:bodyPr anchor="t" rtlCol="false" tIns="0" lIns="0" bIns="0" rIns="0">
            <a:spAutoFit/>
          </a:bodyPr>
          <a:lstStyle/>
          <a:p>
            <a:pPr algn="ctr">
              <a:lnSpc>
                <a:spcPts val="7000"/>
              </a:lnSpc>
            </a:pPr>
            <a:r>
              <a:rPr lang="en-US" sz="5000">
                <a:solidFill>
                  <a:srgbClr val="163C3F"/>
                </a:solidFill>
                <a:latin typeface="League Spartan"/>
                <a:ea typeface="League Spartan"/>
                <a:cs typeface="League Spartan"/>
                <a:sym typeface="League Spartan"/>
              </a:rPr>
              <a:t>INTRODUCTION</a:t>
            </a:r>
          </a:p>
        </p:txBody>
      </p:sp>
      <p:sp>
        <p:nvSpPr>
          <p:cNvPr name="TextBox 11" id="11"/>
          <p:cNvSpPr txBox="true"/>
          <p:nvPr/>
        </p:nvSpPr>
        <p:spPr>
          <a:xfrm rot="0">
            <a:off x="1609320" y="6315567"/>
            <a:ext cx="4709140" cy="679471"/>
          </a:xfrm>
          <a:prstGeom prst="rect">
            <a:avLst/>
          </a:prstGeom>
        </p:spPr>
        <p:txBody>
          <a:bodyPr anchor="t" rtlCol="false" tIns="0" lIns="0" bIns="0" rIns="0">
            <a:spAutoFit/>
          </a:bodyPr>
          <a:lstStyle/>
          <a:p>
            <a:pPr algn="ctr">
              <a:lnSpc>
                <a:spcPts val="5599"/>
              </a:lnSpc>
            </a:pPr>
            <a:r>
              <a:rPr lang="en-US" sz="3999">
                <a:solidFill>
                  <a:srgbClr val="DCE3EC"/>
                </a:solidFill>
                <a:latin typeface="Lato"/>
                <a:ea typeface="Lato"/>
                <a:cs typeface="Lato"/>
                <a:sym typeface="Lato"/>
              </a:rPr>
              <a:t>Data Cleaning</a:t>
            </a:r>
          </a:p>
        </p:txBody>
      </p:sp>
      <p:grpSp>
        <p:nvGrpSpPr>
          <p:cNvPr name="Group 12" id="12"/>
          <p:cNvGrpSpPr/>
          <p:nvPr/>
        </p:nvGrpSpPr>
        <p:grpSpPr>
          <a:xfrm rot="0">
            <a:off x="6910573" y="5928085"/>
            <a:ext cx="4466854" cy="1530612"/>
            <a:chOff x="0" y="0"/>
            <a:chExt cx="1176455" cy="403124"/>
          </a:xfrm>
        </p:grpSpPr>
        <p:sp>
          <p:nvSpPr>
            <p:cNvPr name="Freeform 13" id="13"/>
            <p:cNvSpPr/>
            <p:nvPr/>
          </p:nvSpPr>
          <p:spPr>
            <a:xfrm flipH="false" flipV="false" rot="0">
              <a:off x="0" y="0"/>
              <a:ext cx="1176455" cy="403124"/>
            </a:xfrm>
            <a:custGeom>
              <a:avLst/>
              <a:gdLst/>
              <a:ahLst/>
              <a:cxnLst/>
              <a:rect r="r" b="b" t="t" l="l"/>
              <a:pathLst>
                <a:path h="403124" w="1176455">
                  <a:moveTo>
                    <a:pt x="0" y="0"/>
                  </a:moveTo>
                  <a:lnTo>
                    <a:pt x="1176455" y="0"/>
                  </a:lnTo>
                  <a:lnTo>
                    <a:pt x="1176455" y="403124"/>
                  </a:lnTo>
                  <a:lnTo>
                    <a:pt x="0" y="403124"/>
                  </a:lnTo>
                  <a:close/>
                </a:path>
              </a:pathLst>
            </a:custGeom>
            <a:solidFill>
              <a:srgbClr val="F3B6C1"/>
            </a:solidFill>
          </p:spPr>
        </p:sp>
        <p:sp>
          <p:nvSpPr>
            <p:cNvPr name="TextBox 14" id="14"/>
            <p:cNvSpPr txBox="true"/>
            <p:nvPr/>
          </p:nvSpPr>
          <p:spPr>
            <a:xfrm>
              <a:off x="0" y="-38100"/>
              <a:ext cx="1176455" cy="441224"/>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6789430" y="6315567"/>
            <a:ext cx="4709140" cy="679471"/>
          </a:xfrm>
          <a:prstGeom prst="rect">
            <a:avLst/>
          </a:prstGeom>
        </p:spPr>
        <p:txBody>
          <a:bodyPr anchor="t" rtlCol="false" tIns="0" lIns="0" bIns="0" rIns="0">
            <a:spAutoFit/>
          </a:bodyPr>
          <a:lstStyle/>
          <a:p>
            <a:pPr algn="ctr">
              <a:lnSpc>
                <a:spcPts val="5599"/>
              </a:lnSpc>
            </a:pPr>
            <a:r>
              <a:rPr lang="en-US" sz="3999">
                <a:solidFill>
                  <a:srgbClr val="163C3F"/>
                </a:solidFill>
                <a:latin typeface="Lato"/>
                <a:ea typeface="Lato"/>
                <a:cs typeface="Lato"/>
                <a:sym typeface="Lato"/>
              </a:rPr>
              <a:t>Data Exploration</a:t>
            </a:r>
          </a:p>
        </p:txBody>
      </p:sp>
      <p:grpSp>
        <p:nvGrpSpPr>
          <p:cNvPr name="Group 16" id="16"/>
          <p:cNvGrpSpPr/>
          <p:nvPr/>
        </p:nvGrpSpPr>
        <p:grpSpPr>
          <a:xfrm rot="0">
            <a:off x="12079595" y="5928085"/>
            <a:ext cx="4466854" cy="1530612"/>
            <a:chOff x="0" y="0"/>
            <a:chExt cx="1176455" cy="403124"/>
          </a:xfrm>
        </p:grpSpPr>
        <p:sp>
          <p:nvSpPr>
            <p:cNvPr name="Freeform 17" id="17"/>
            <p:cNvSpPr/>
            <p:nvPr/>
          </p:nvSpPr>
          <p:spPr>
            <a:xfrm flipH="false" flipV="false" rot="0">
              <a:off x="0" y="0"/>
              <a:ext cx="1176455" cy="403124"/>
            </a:xfrm>
            <a:custGeom>
              <a:avLst/>
              <a:gdLst/>
              <a:ahLst/>
              <a:cxnLst/>
              <a:rect r="r" b="b" t="t" l="l"/>
              <a:pathLst>
                <a:path h="403124" w="1176455">
                  <a:moveTo>
                    <a:pt x="0" y="0"/>
                  </a:moveTo>
                  <a:lnTo>
                    <a:pt x="1176455" y="0"/>
                  </a:lnTo>
                  <a:lnTo>
                    <a:pt x="1176455" y="403124"/>
                  </a:lnTo>
                  <a:lnTo>
                    <a:pt x="0" y="403124"/>
                  </a:lnTo>
                  <a:close/>
                </a:path>
              </a:pathLst>
            </a:custGeom>
            <a:solidFill>
              <a:srgbClr val="163C3F"/>
            </a:solidFill>
          </p:spPr>
        </p:sp>
        <p:sp>
          <p:nvSpPr>
            <p:cNvPr name="TextBox 18" id="18"/>
            <p:cNvSpPr txBox="true"/>
            <p:nvPr/>
          </p:nvSpPr>
          <p:spPr>
            <a:xfrm>
              <a:off x="0" y="-38100"/>
              <a:ext cx="1176455" cy="441224"/>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1095137" y="6067917"/>
            <a:ext cx="6386745" cy="1175761"/>
          </a:xfrm>
          <a:prstGeom prst="rect">
            <a:avLst/>
          </a:prstGeom>
        </p:spPr>
        <p:txBody>
          <a:bodyPr anchor="t" rtlCol="false" tIns="0" lIns="0" bIns="0" rIns="0">
            <a:spAutoFit/>
          </a:bodyPr>
          <a:lstStyle/>
          <a:p>
            <a:pPr algn="ctr">
              <a:lnSpc>
                <a:spcPts val="4747"/>
              </a:lnSpc>
            </a:pPr>
            <a:r>
              <a:rPr lang="en-US" sz="3391">
                <a:solidFill>
                  <a:srgbClr val="DCE3EC"/>
                </a:solidFill>
                <a:latin typeface="Lato"/>
                <a:ea typeface="Lato"/>
                <a:cs typeface="Lato"/>
                <a:sym typeface="Lato"/>
              </a:rPr>
              <a:t>Analysis questions and recomendd solutions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0" y="480060"/>
            <a:ext cx="18288000" cy="9326880"/>
          </a:xfrm>
          <a:custGeom>
            <a:avLst/>
            <a:gdLst/>
            <a:ahLst/>
            <a:cxnLst/>
            <a:rect r="r" b="b" t="t" l="l"/>
            <a:pathLst>
              <a:path h="9326880" w="18288000">
                <a:moveTo>
                  <a:pt x="0" y="0"/>
                </a:moveTo>
                <a:lnTo>
                  <a:pt x="18288000" y="0"/>
                </a:lnTo>
                <a:lnTo>
                  <a:pt x="18288000" y="9326880"/>
                </a:lnTo>
                <a:lnTo>
                  <a:pt x="0" y="9326880"/>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391461" y="950889"/>
            <a:ext cx="17651901" cy="8693561"/>
          </a:xfrm>
          <a:custGeom>
            <a:avLst/>
            <a:gdLst/>
            <a:ahLst/>
            <a:cxnLst/>
            <a:rect r="r" b="b" t="t" l="l"/>
            <a:pathLst>
              <a:path h="8693561" w="17651901">
                <a:moveTo>
                  <a:pt x="0" y="0"/>
                </a:moveTo>
                <a:lnTo>
                  <a:pt x="17651901" y="0"/>
                </a:lnTo>
                <a:lnTo>
                  <a:pt x="17651901" y="8693561"/>
                </a:lnTo>
                <a:lnTo>
                  <a:pt x="0" y="8693561"/>
                </a:lnTo>
                <a:lnTo>
                  <a:pt x="0" y="0"/>
                </a:lnTo>
                <a:close/>
              </a:path>
            </a:pathLst>
          </a:custGeom>
          <a:blipFill>
            <a:blip r:embed="rId2"/>
            <a:stretch>
              <a:fillRect l="0" t="0" r="0" b="0"/>
            </a:stretch>
          </a:blipFill>
        </p:spPr>
      </p:sp>
      <p:sp>
        <p:nvSpPr>
          <p:cNvPr name="TextBox 3" id="3"/>
          <p:cNvSpPr txBox="true"/>
          <p:nvPr/>
        </p:nvSpPr>
        <p:spPr>
          <a:xfrm rot="0">
            <a:off x="1028700" y="156290"/>
            <a:ext cx="15886906" cy="60642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Lato"/>
                <a:ea typeface="Lato"/>
                <a:cs typeface="Lato"/>
                <a:sym typeface="Lato"/>
              </a:rPr>
              <a:t>Then we made charts to see the shipping mode usage for each region and category.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194531" y="2135961"/>
            <a:ext cx="16064769" cy="5113662"/>
          </a:xfrm>
          <a:prstGeom prst="rect">
            <a:avLst/>
          </a:prstGeom>
        </p:spPr>
        <p:txBody>
          <a:bodyPr anchor="t" rtlCol="false" tIns="0" lIns="0" bIns="0" rIns="0">
            <a:spAutoFit/>
          </a:bodyPr>
          <a:lstStyle/>
          <a:p>
            <a:pPr algn="ctr">
              <a:lnSpc>
                <a:spcPts val="5828"/>
              </a:lnSpc>
              <a:spcBef>
                <a:spcPct val="0"/>
              </a:spcBef>
            </a:pPr>
            <a:r>
              <a:rPr lang="en-US" sz="4163">
                <a:solidFill>
                  <a:srgbClr val="000000"/>
                </a:solidFill>
                <a:latin typeface="Lato"/>
                <a:ea typeface="Lato"/>
                <a:cs typeface="Lato"/>
                <a:sym typeface="Lato"/>
              </a:rPr>
              <a:t>we will see in the coming chart the category and sub category trend of </a:t>
            </a:r>
          </a:p>
          <a:p>
            <a:pPr algn="ctr">
              <a:lnSpc>
                <a:spcPts val="5828"/>
              </a:lnSpc>
              <a:spcBef>
                <a:spcPct val="0"/>
              </a:spcBef>
            </a:pPr>
            <a:r>
              <a:rPr lang="en-US" sz="4163">
                <a:solidFill>
                  <a:srgbClr val="000000"/>
                </a:solidFill>
                <a:latin typeface="Lato"/>
                <a:ea typeface="Lato"/>
                <a:cs typeface="Lato"/>
                <a:sym typeface="Lato"/>
              </a:rPr>
              <a:t>sales.</a:t>
            </a:r>
          </a:p>
          <a:p>
            <a:pPr algn="ctr">
              <a:lnSpc>
                <a:spcPts val="5828"/>
              </a:lnSpc>
              <a:spcBef>
                <a:spcPct val="0"/>
              </a:spcBef>
            </a:pPr>
            <a:r>
              <a:rPr lang="en-US" sz="4163">
                <a:solidFill>
                  <a:srgbClr val="000000"/>
                </a:solidFill>
                <a:latin typeface="Lato"/>
                <a:ea typeface="Lato"/>
                <a:cs typeface="Lato"/>
                <a:sym typeface="Lato"/>
              </a:rPr>
              <a:t>which might allow us to know the lowest category of selling</a:t>
            </a:r>
          </a:p>
          <a:p>
            <a:pPr algn="ctr">
              <a:lnSpc>
                <a:spcPts val="5828"/>
              </a:lnSpc>
              <a:spcBef>
                <a:spcPct val="0"/>
              </a:spcBef>
            </a:pPr>
            <a:r>
              <a:rPr lang="en-US" sz="4163">
                <a:solidFill>
                  <a:srgbClr val="000000"/>
                </a:solidFill>
                <a:latin typeface="Lato"/>
                <a:ea typeface="Lato"/>
                <a:cs typeface="Lato"/>
                <a:sym typeface="Lato"/>
              </a:rPr>
              <a:t> and the lowest sub category of selling</a:t>
            </a:r>
          </a:p>
          <a:p>
            <a:pPr algn="ctr">
              <a:lnSpc>
                <a:spcPts val="5828"/>
              </a:lnSpc>
              <a:spcBef>
                <a:spcPct val="0"/>
              </a:spcBef>
            </a:pPr>
            <a:r>
              <a:rPr lang="en-US" sz="4163">
                <a:solidFill>
                  <a:srgbClr val="000000"/>
                </a:solidFill>
                <a:latin typeface="Lato"/>
                <a:ea typeface="Lato"/>
                <a:cs typeface="Lato"/>
                <a:sym typeface="Lato"/>
              </a:rPr>
              <a:t> and indeed the top for both category and sub category,</a:t>
            </a:r>
          </a:p>
          <a:p>
            <a:pPr algn="ctr">
              <a:lnSpc>
                <a:spcPts val="5828"/>
              </a:lnSpc>
              <a:spcBef>
                <a:spcPct val="0"/>
              </a:spcBef>
            </a:pPr>
            <a:r>
              <a:rPr lang="en-US" sz="4163">
                <a:solidFill>
                  <a:srgbClr val="000000"/>
                </a:solidFill>
                <a:latin typeface="Lato"/>
                <a:ea typeface="Lato"/>
                <a:cs typeface="Lato"/>
                <a:sym typeface="Lato"/>
              </a:rPr>
              <a:t>And for that charts we made some recommendations</a:t>
            </a:r>
          </a:p>
          <a:p>
            <a:pPr algn="ctr">
              <a:lnSpc>
                <a:spcPts val="5828"/>
              </a:lnSpc>
              <a:spcBef>
                <a:spcPct val="0"/>
              </a:spcBef>
            </a:pPr>
            <a:r>
              <a:rPr lang="en-US" sz="4163">
                <a:solidFill>
                  <a:srgbClr val="000000"/>
                </a:solidFill>
                <a:latin typeface="Lato"/>
                <a:ea typeface="Lato"/>
                <a:cs typeface="Lato"/>
                <a:sym typeface="Lato"/>
              </a:rPr>
              <a:t> based on the data we had and that will be discussed later</a:t>
            </a:r>
          </a:p>
        </p:txBody>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80770" y="261751"/>
            <a:ext cx="17308798" cy="8805851"/>
          </a:xfrm>
          <a:custGeom>
            <a:avLst/>
            <a:gdLst/>
            <a:ahLst/>
            <a:cxnLst/>
            <a:rect r="r" b="b" t="t" l="l"/>
            <a:pathLst>
              <a:path h="8805851" w="17308798">
                <a:moveTo>
                  <a:pt x="0" y="0"/>
                </a:moveTo>
                <a:lnTo>
                  <a:pt x="17308798" y="0"/>
                </a:lnTo>
                <a:lnTo>
                  <a:pt x="17308798" y="8805851"/>
                </a:lnTo>
                <a:lnTo>
                  <a:pt x="0" y="8805851"/>
                </a:lnTo>
                <a:lnTo>
                  <a:pt x="0" y="0"/>
                </a:lnTo>
                <a:close/>
              </a:path>
            </a:pathLst>
          </a:custGeom>
          <a:blipFill>
            <a:blip r:embed="rId8"/>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2485042"/>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144865" y="1358086"/>
            <a:ext cx="10111704" cy="863600"/>
          </a:xfrm>
          <a:prstGeom prst="rect">
            <a:avLst/>
          </a:prstGeom>
        </p:spPr>
        <p:txBody>
          <a:bodyPr anchor="t" rtlCol="false" tIns="0" lIns="0" bIns="0" rIns="0">
            <a:spAutoFit/>
          </a:bodyPr>
          <a:lstStyle/>
          <a:p>
            <a:pPr algn="ctr">
              <a:lnSpc>
                <a:spcPts val="7000"/>
              </a:lnSpc>
            </a:pPr>
            <a:r>
              <a:rPr lang="en-US" sz="5000">
                <a:solidFill>
                  <a:srgbClr val="163C3F"/>
                </a:solidFill>
                <a:latin typeface="League Spartan"/>
                <a:ea typeface="League Spartan"/>
                <a:cs typeface="League Spartan"/>
                <a:sym typeface="League Spartan"/>
              </a:rPr>
              <a:t>RECOMMENDATIONS</a:t>
            </a:r>
          </a:p>
        </p:txBody>
      </p:sp>
      <p:sp>
        <p:nvSpPr>
          <p:cNvPr name="TextBox 8" id="8"/>
          <p:cNvSpPr txBox="true"/>
          <p:nvPr/>
        </p:nvSpPr>
        <p:spPr>
          <a:xfrm rot="0">
            <a:off x="2212817" y="3439121"/>
            <a:ext cx="14778254" cy="4781250"/>
          </a:xfrm>
          <a:prstGeom prst="rect">
            <a:avLst/>
          </a:prstGeom>
        </p:spPr>
        <p:txBody>
          <a:bodyPr anchor="t" rtlCol="false" tIns="0" lIns="0" bIns="0" rIns="0">
            <a:spAutoFit/>
          </a:bodyPr>
          <a:lstStyle/>
          <a:p>
            <a:pPr algn="just">
              <a:lnSpc>
                <a:spcPts val="4759"/>
              </a:lnSpc>
            </a:pPr>
            <a:r>
              <a:rPr lang="en-US" sz="3399">
                <a:solidFill>
                  <a:srgbClr val="163C3F"/>
                </a:solidFill>
                <a:latin typeface="Lato"/>
                <a:ea typeface="Lato"/>
                <a:cs typeface="Lato"/>
                <a:sym typeface="Lato"/>
              </a:rPr>
              <a:t>Since we spotted the problem that shipping delays comes from people choosing standard class over any other class so we can recommend doing stores in the cities with most selling ratio or any other city that would be easy to make a store in and that store could help mainatin the selling process and the shipping delays since many of people might choose the store collect over the standard shipping mode we might as well do a survey to people to see their satisfaction about the shipping as they might choose the standard mode when the know their might be a delay and the do not have a problem with that.</a:t>
            </a:r>
          </a:p>
        </p:txBody>
      </p:sp>
      <p:sp>
        <p:nvSpPr>
          <p:cNvPr name="TextBox 9" id="9"/>
          <p:cNvSpPr txBox="true"/>
          <p:nvPr/>
        </p:nvSpPr>
        <p:spPr>
          <a:xfrm rot="0">
            <a:off x="2212817" y="2701366"/>
            <a:ext cx="4324236" cy="580390"/>
          </a:xfrm>
          <a:prstGeom prst="rect">
            <a:avLst/>
          </a:prstGeom>
        </p:spPr>
        <p:txBody>
          <a:bodyPr anchor="t" rtlCol="false" tIns="0" lIns="0" bIns="0" rIns="0">
            <a:spAutoFit/>
          </a:bodyPr>
          <a:lstStyle/>
          <a:p>
            <a:pPr algn="l">
              <a:lnSpc>
                <a:spcPts val="4759"/>
              </a:lnSpc>
            </a:pPr>
            <a:r>
              <a:rPr lang="en-US" sz="3399" b="true">
                <a:solidFill>
                  <a:srgbClr val="163C3F"/>
                </a:solidFill>
                <a:latin typeface="Lato Bold"/>
                <a:ea typeface="Lato Bold"/>
                <a:cs typeface="Lato Bold"/>
                <a:sym typeface="Lato Bold"/>
              </a:rPr>
              <a:t>Recommendation 1</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TextBox 2" id="2"/>
          <p:cNvSpPr txBox="true"/>
          <p:nvPr/>
        </p:nvSpPr>
        <p:spPr>
          <a:xfrm rot="0">
            <a:off x="6776061" y="1898132"/>
            <a:ext cx="4324236" cy="580432"/>
          </a:xfrm>
          <a:prstGeom prst="rect">
            <a:avLst/>
          </a:prstGeom>
        </p:spPr>
        <p:txBody>
          <a:bodyPr anchor="t" rtlCol="false" tIns="0" lIns="0" bIns="0" rIns="0">
            <a:spAutoFit/>
          </a:bodyPr>
          <a:lstStyle/>
          <a:p>
            <a:pPr algn="l">
              <a:lnSpc>
                <a:spcPts val="4759"/>
              </a:lnSpc>
            </a:pPr>
            <a:r>
              <a:rPr lang="en-US" sz="3399" b="true">
                <a:solidFill>
                  <a:srgbClr val="163C3F"/>
                </a:solidFill>
                <a:latin typeface="Lato Bold"/>
                <a:ea typeface="Lato Bold"/>
                <a:cs typeface="Lato Bold"/>
                <a:sym typeface="Lato Bold"/>
              </a:rPr>
              <a:t>Recommendation 2</a:t>
            </a:r>
          </a:p>
        </p:txBody>
      </p:sp>
      <p:sp>
        <p:nvSpPr>
          <p:cNvPr name="Freeform 3" id="3"/>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223138" y="2721803"/>
            <a:ext cx="15888769" cy="5766350"/>
          </a:xfrm>
          <a:prstGeom prst="rect">
            <a:avLst/>
          </a:prstGeom>
        </p:spPr>
        <p:txBody>
          <a:bodyPr anchor="t" rtlCol="false" tIns="0" lIns="0" bIns="0" rIns="0">
            <a:spAutoFit/>
          </a:bodyPr>
          <a:lstStyle/>
          <a:p>
            <a:pPr algn="ctr">
              <a:lnSpc>
                <a:spcPts val="4988"/>
              </a:lnSpc>
            </a:pPr>
            <a:r>
              <a:rPr lang="en-US" sz="3563">
                <a:solidFill>
                  <a:srgbClr val="163C3F"/>
                </a:solidFill>
                <a:latin typeface="Lato"/>
                <a:ea typeface="Lato"/>
                <a:cs typeface="Lato"/>
                <a:sym typeface="Lato"/>
              </a:rPr>
              <a:t>We also noticied from the previous chart that there are some sub categories or products that are low in selling</a:t>
            </a:r>
          </a:p>
          <a:p>
            <a:pPr algn="ctr">
              <a:lnSpc>
                <a:spcPts val="5128"/>
              </a:lnSpc>
              <a:spcBef>
                <a:spcPct val="0"/>
              </a:spcBef>
            </a:pPr>
            <a:r>
              <a:rPr lang="en-US" sz="3663">
                <a:solidFill>
                  <a:srgbClr val="163C3F"/>
                </a:solidFill>
                <a:latin typeface="Lato"/>
                <a:ea typeface="Lato"/>
                <a:cs typeface="Lato"/>
                <a:sym typeface="Lato"/>
              </a:rPr>
              <a:t>So, first of all we gotta ask why are this products low in sellings to answer this we can directly ask the customers to know if they are even interested in buying that kind of stuff from that store or they think they prefer it more to buy it on site if people did not have the problem of buying such stuff from the online store then we recommend doing much more marketing on these sub categories, or if is not then we can just stop the loss of making the least in selling as long as they are not profitable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2852388" y="2567505"/>
            <a:ext cx="12583225" cy="4987533"/>
          </a:xfrm>
          <a:custGeom>
            <a:avLst/>
            <a:gdLst/>
            <a:ahLst/>
            <a:cxnLst/>
            <a:rect r="r" b="b" t="t" l="l"/>
            <a:pathLst>
              <a:path h="4987533" w="12583225">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577296" y="2310330"/>
            <a:ext cx="15133407" cy="2249256"/>
          </a:xfrm>
          <a:prstGeom prst="rect">
            <a:avLst/>
          </a:prstGeom>
        </p:spPr>
        <p:txBody>
          <a:bodyPr anchor="t" rtlCol="false" tIns="0" lIns="0" bIns="0" rIns="0">
            <a:spAutoFit/>
          </a:bodyPr>
          <a:lstStyle/>
          <a:p>
            <a:pPr algn="ctr">
              <a:lnSpc>
                <a:spcPts val="18300"/>
              </a:lnSpc>
            </a:pPr>
            <a:r>
              <a:rPr lang="en-US" sz="13071">
                <a:solidFill>
                  <a:srgbClr val="163C3F"/>
                </a:solidFill>
                <a:latin typeface="League Spartan"/>
                <a:ea typeface="League Spartan"/>
                <a:cs typeface="League Spartan"/>
                <a:sym typeface="League Spartan"/>
              </a:rPr>
              <a:t>THANK YOU</a:t>
            </a:r>
          </a:p>
        </p:txBody>
      </p:sp>
      <p:sp>
        <p:nvSpPr>
          <p:cNvPr name="Freeform 8" id="8"/>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5329675" y="4559586"/>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5810070" y="5319937"/>
            <a:ext cx="6354410" cy="3412789"/>
          </a:xfrm>
          <a:prstGeom prst="rect">
            <a:avLst/>
          </a:prstGeom>
        </p:spPr>
        <p:txBody>
          <a:bodyPr anchor="t" rtlCol="false" tIns="0" lIns="0" bIns="0" rIns="0">
            <a:spAutoFit/>
          </a:bodyPr>
          <a:lstStyle/>
          <a:p>
            <a:pPr algn="ctr">
              <a:lnSpc>
                <a:spcPts val="4568"/>
              </a:lnSpc>
            </a:pPr>
            <a:r>
              <a:rPr lang="en-US" sz="3263">
                <a:solidFill>
                  <a:srgbClr val="000000"/>
                </a:solidFill>
                <a:latin typeface="Lato"/>
                <a:ea typeface="Lato"/>
                <a:cs typeface="Lato"/>
                <a:sym typeface="Lato"/>
              </a:rPr>
              <a:t>BY  </a:t>
            </a:r>
          </a:p>
          <a:p>
            <a:pPr algn="l" marL="704532" indent="-352266" lvl="1">
              <a:lnSpc>
                <a:spcPts val="4568"/>
              </a:lnSpc>
              <a:buFont typeface="Arial"/>
              <a:buChar char="•"/>
            </a:pPr>
            <a:r>
              <a:rPr lang="en-US" sz="3263">
                <a:solidFill>
                  <a:srgbClr val="000000"/>
                </a:solidFill>
                <a:latin typeface="Lato"/>
                <a:ea typeface="Lato"/>
                <a:cs typeface="Lato"/>
                <a:sym typeface="Lato"/>
              </a:rPr>
              <a:t>Mohamed Nabih </a:t>
            </a:r>
          </a:p>
          <a:p>
            <a:pPr algn="l" marL="704532" indent="-352266" lvl="1">
              <a:lnSpc>
                <a:spcPts val="4568"/>
              </a:lnSpc>
              <a:buFont typeface="Arial"/>
              <a:buChar char="•"/>
            </a:pPr>
            <a:r>
              <a:rPr lang="en-US" sz="3263">
                <a:solidFill>
                  <a:srgbClr val="000000"/>
                </a:solidFill>
                <a:latin typeface="Lato"/>
                <a:ea typeface="Lato"/>
                <a:cs typeface="Lato"/>
                <a:sym typeface="Lato"/>
              </a:rPr>
              <a:t> Adnan Omar </a:t>
            </a:r>
          </a:p>
          <a:p>
            <a:pPr algn="l" marL="704532" indent="-352266" lvl="1">
              <a:lnSpc>
                <a:spcPts val="4568"/>
              </a:lnSpc>
              <a:buFont typeface="Arial"/>
              <a:buChar char="•"/>
            </a:pPr>
            <a:r>
              <a:rPr lang="en-US" sz="3263">
                <a:solidFill>
                  <a:srgbClr val="000000"/>
                </a:solidFill>
                <a:latin typeface="Lato"/>
                <a:ea typeface="Lato"/>
                <a:cs typeface="Lato"/>
                <a:sym typeface="Lato"/>
              </a:rPr>
              <a:t> Fares Hamada </a:t>
            </a:r>
          </a:p>
          <a:p>
            <a:pPr algn="l" marL="704532" indent="-352266" lvl="1">
              <a:lnSpc>
                <a:spcPts val="4568"/>
              </a:lnSpc>
              <a:buFont typeface="Arial"/>
              <a:buChar char="•"/>
            </a:pPr>
            <a:r>
              <a:rPr lang="en-US" sz="3263">
                <a:solidFill>
                  <a:srgbClr val="000000"/>
                </a:solidFill>
                <a:latin typeface="Lato"/>
                <a:ea typeface="Lato"/>
                <a:cs typeface="Lato"/>
                <a:sym typeface="Lato"/>
              </a:rPr>
              <a:t> Arwa Abaza </a:t>
            </a:r>
          </a:p>
          <a:p>
            <a:pPr algn="l" marL="704532" indent="-352266" lvl="1">
              <a:lnSpc>
                <a:spcPts val="4568"/>
              </a:lnSpc>
              <a:buFont typeface="Arial"/>
              <a:buChar char="•"/>
            </a:pPr>
            <a:r>
              <a:rPr lang="en-US" sz="3263">
                <a:solidFill>
                  <a:srgbClr val="000000"/>
                </a:solidFill>
                <a:latin typeface="Lato"/>
                <a:ea typeface="Lato"/>
                <a:cs typeface="Lato"/>
                <a:sym typeface="Lato"/>
              </a:rPr>
              <a:t> Fatma Tamer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3425917"/>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061351" y="2155011"/>
            <a:ext cx="6165298" cy="863642"/>
          </a:xfrm>
          <a:prstGeom prst="rect">
            <a:avLst/>
          </a:prstGeom>
        </p:spPr>
        <p:txBody>
          <a:bodyPr anchor="t" rtlCol="false" tIns="0" lIns="0" bIns="0" rIns="0">
            <a:spAutoFit/>
          </a:bodyPr>
          <a:lstStyle/>
          <a:p>
            <a:pPr algn="ctr">
              <a:lnSpc>
                <a:spcPts val="7000"/>
              </a:lnSpc>
            </a:pPr>
            <a:r>
              <a:rPr lang="en-US" sz="5000">
                <a:solidFill>
                  <a:srgbClr val="163C3F"/>
                </a:solidFill>
                <a:latin typeface="League Spartan"/>
                <a:ea typeface="League Spartan"/>
                <a:cs typeface="League Spartan"/>
                <a:sym typeface="League Spartan"/>
              </a:rPr>
              <a:t>DATA CLEANING</a:t>
            </a:r>
          </a:p>
        </p:txBody>
      </p:sp>
      <p:sp>
        <p:nvSpPr>
          <p:cNvPr name="TextBox 8" id="8"/>
          <p:cNvSpPr txBox="true"/>
          <p:nvPr/>
        </p:nvSpPr>
        <p:spPr>
          <a:xfrm rot="0">
            <a:off x="2156101" y="4310872"/>
            <a:ext cx="13975798" cy="3581016"/>
          </a:xfrm>
          <a:prstGeom prst="rect">
            <a:avLst/>
          </a:prstGeom>
        </p:spPr>
        <p:txBody>
          <a:bodyPr anchor="t" rtlCol="false" tIns="0" lIns="0" bIns="0" rIns="0">
            <a:spAutoFit/>
          </a:bodyPr>
          <a:lstStyle/>
          <a:p>
            <a:pPr algn="l">
              <a:lnSpc>
                <a:spcPts val="4759"/>
              </a:lnSpc>
            </a:pPr>
            <a:r>
              <a:rPr lang="en-US" sz="3399">
                <a:solidFill>
                  <a:srgbClr val="163C3F"/>
                </a:solidFill>
                <a:latin typeface="Lato"/>
                <a:ea typeface="Lato"/>
                <a:cs typeface="Lato"/>
                <a:sym typeface="Lato"/>
              </a:rPr>
              <a:t>First we started by understanding the data and knowing what each cloumn means, The we started cleaning the data.</a:t>
            </a:r>
          </a:p>
          <a:p>
            <a:pPr algn="l">
              <a:lnSpc>
                <a:spcPts val="4759"/>
              </a:lnSpc>
            </a:pPr>
            <a:r>
              <a:rPr lang="en-US" sz="3399">
                <a:solidFill>
                  <a:srgbClr val="163C3F"/>
                </a:solidFill>
                <a:latin typeface="Lato"/>
                <a:ea typeface="Lato"/>
                <a:cs typeface="Lato"/>
                <a:sym typeface="Lato"/>
              </a:rPr>
              <a:t>First we checked on null values in all columns and we found only 11 null values so we removed them as they will not affect on the data, then we removed the dublicated rows and we splitted the order date column by months and years to get more useful insights.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6400" y="1954747"/>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782264" y="176663"/>
            <a:ext cx="6308117" cy="1778084"/>
          </a:xfrm>
          <a:prstGeom prst="rect">
            <a:avLst/>
          </a:prstGeom>
        </p:spPr>
        <p:txBody>
          <a:bodyPr anchor="t" rtlCol="false" tIns="0" lIns="0" bIns="0" rIns="0">
            <a:spAutoFit/>
          </a:bodyPr>
          <a:lstStyle/>
          <a:p>
            <a:pPr algn="ctr">
              <a:lnSpc>
                <a:spcPts val="7162"/>
              </a:lnSpc>
            </a:pPr>
            <a:r>
              <a:rPr lang="en-US" sz="5115">
                <a:solidFill>
                  <a:srgbClr val="163C3F"/>
                </a:solidFill>
                <a:latin typeface="League Spartan"/>
                <a:ea typeface="League Spartan"/>
                <a:cs typeface="League Spartan"/>
                <a:sym typeface="League Spartan"/>
              </a:rPr>
              <a:t>DATA EXPLORATION</a:t>
            </a:r>
          </a:p>
        </p:txBody>
      </p:sp>
      <p:sp>
        <p:nvSpPr>
          <p:cNvPr name="TextBox 6" id="6"/>
          <p:cNvSpPr txBox="true"/>
          <p:nvPr/>
        </p:nvSpPr>
        <p:spPr>
          <a:xfrm rot="0">
            <a:off x="2460467" y="3396135"/>
            <a:ext cx="13671432" cy="2646898"/>
          </a:xfrm>
          <a:prstGeom prst="rect">
            <a:avLst/>
          </a:prstGeom>
        </p:spPr>
        <p:txBody>
          <a:bodyPr anchor="t" rtlCol="false" tIns="0" lIns="0" bIns="0" rIns="0">
            <a:spAutoFit/>
          </a:bodyPr>
          <a:lstStyle/>
          <a:p>
            <a:pPr algn="just">
              <a:lnSpc>
                <a:spcPts val="5308"/>
              </a:lnSpc>
            </a:pPr>
            <a:r>
              <a:rPr lang="en-US" sz="3791" b="true">
                <a:solidFill>
                  <a:srgbClr val="163C3F"/>
                </a:solidFill>
                <a:latin typeface="Lato Bold"/>
                <a:ea typeface="Lato Bold"/>
                <a:cs typeface="Lato Bold"/>
                <a:sym typeface="Lato Bold"/>
              </a:rPr>
              <a:t>First we analysed the data by the selling products </a:t>
            </a:r>
          </a:p>
          <a:p>
            <a:pPr algn="just" marL="818570" indent="-409285" lvl="1">
              <a:lnSpc>
                <a:spcPts val="5308"/>
              </a:lnSpc>
              <a:buFont typeface="Arial"/>
              <a:buChar char="•"/>
            </a:pPr>
            <a:r>
              <a:rPr lang="en-US" sz="3791">
                <a:solidFill>
                  <a:srgbClr val="163C3F"/>
                </a:solidFill>
                <a:latin typeface="Lato"/>
                <a:ea typeface="Lato"/>
                <a:cs typeface="Lato"/>
                <a:sym typeface="Lato"/>
              </a:rPr>
              <a:t>Top 10 Most sold products</a:t>
            </a:r>
          </a:p>
          <a:p>
            <a:pPr algn="just" marL="818570" indent="-409285" lvl="1">
              <a:lnSpc>
                <a:spcPts val="5308"/>
              </a:lnSpc>
              <a:buFont typeface="Arial"/>
              <a:buChar char="•"/>
            </a:pPr>
            <a:r>
              <a:rPr lang="en-US" sz="3791">
                <a:solidFill>
                  <a:srgbClr val="163C3F"/>
                </a:solidFill>
                <a:latin typeface="Lato"/>
                <a:ea typeface="Lato"/>
                <a:cs typeface="Lato"/>
                <a:sym typeface="Lato"/>
              </a:rPr>
              <a:t>Top 10 highest revenue from the products.</a:t>
            </a:r>
          </a:p>
          <a:p>
            <a:pPr algn="just" marL="818570" indent="-409285" lvl="1">
              <a:lnSpc>
                <a:spcPts val="5308"/>
              </a:lnSpc>
              <a:buFont typeface="Arial"/>
              <a:buChar char="•"/>
            </a:pPr>
            <a:r>
              <a:rPr lang="en-US" sz="3791">
                <a:solidFill>
                  <a:srgbClr val="163C3F"/>
                </a:solidFill>
                <a:latin typeface="Lato"/>
                <a:ea typeface="Lato"/>
                <a:cs typeface="Lato"/>
                <a:sym typeface="Lato"/>
              </a:rPr>
              <a:t>Top selling products by category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53598" y="164653"/>
            <a:ext cx="18234402" cy="8912064"/>
          </a:xfrm>
          <a:custGeom>
            <a:avLst/>
            <a:gdLst/>
            <a:ahLst/>
            <a:cxnLst/>
            <a:rect r="r" b="b" t="t" l="l"/>
            <a:pathLst>
              <a:path h="8912064" w="18234402">
                <a:moveTo>
                  <a:pt x="0" y="0"/>
                </a:moveTo>
                <a:lnTo>
                  <a:pt x="18234402" y="0"/>
                </a:lnTo>
                <a:lnTo>
                  <a:pt x="18234402" y="8912064"/>
                </a:lnTo>
                <a:lnTo>
                  <a:pt x="0" y="8912064"/>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88175" y="-432879"/>
            <a:ext cx="18288000" cy="9304020"/>
          </a:xfrm>
          <a:custGeom>
            <a:avLst/>
            <a:gdLst/>
            <a:ahLst/>
            <a:cxnLst/>
            <a:rect r="r" b="b" t="t" l="l"/>
            <a:pathLst>
              <a:path h="9304020" w="18288000">
                <a:moveTo>
                  <a:pt x="0" y="0"/>
                </a:moveTo>
                <a:lnTo>
                  <a:pt x="18288000" y="0"/>
                </a:lnTo>
                <a:lnTo>
                  <a:pt x="18288000" y="9304020"/>
                </a:lnTo>
                <a:lnTo>
                  <a:pt x="0" y="930402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8900678"/>
          </a:xfrm>
          <a:custGeom>
            <a:avLst/>
            <a:gdLst/>
            <a:ahLst/>
            <a:cxnLst/>
            <a:rect r="r" b="b" t="t" l="l"/>
            <a:pathLst>
              <a:path h="8900678" w="18288000">
                <a:moveTo>
                  <a:pt x="0" y="0"/>
                </a:moveTo>
                <a:lnTo>
                  <a:pt x="18288000" y="0"/>
                </a:lnTo>
                <a:lnTo>
                  <a:pt x="18288000" y="8900678"/>
                </a:lnTo>
                <a:lnTo>
                  <a:pt x="0" y="8900678"/>
                </a:lnTo>
                <a:lnTo>
                  <a:pt x="0" y="0"/>
                </a:lnTo>
                <a:close/>
              </a:path>
            </a:pathLst>
          </a:custGeom>
          <a:blipFill>
            <a:blip r:embed="rId2"/>
            <a:stretch>
              <a:fillRect l="0" t="-1238" r="0" b="-123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3425917"/>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791720" y="2193111"/>
            <a:ext cx="8704560" cy="1057232"/>
          </a:xfrm>
          <a:prstGeom prst="rect">
            <a:avLst/>
          </a:prstGeom>
        </p:spPr>
        <p:txBody>
          <a:bodyPr anchor="t" rtlCol="false" tIns="0" lIns="0" bIns="0" rIns="0">
            <a:spAutoFit/>
          </a:bodyPr>
          <a:lstStyle/>
          <a:p>
            <a:pPr algn="ctr">
              <a:lnSpc>
                <a:spcPts val="4200"/>
              </a:lnSpc>
            </a:pPr>
            <a:r>
              <a:rPr lang="en-US" sz="3000">
                <a:solidFill>
                  <a:srgbClr val="163C3F"/>
                </a:solidFill>
                <a:latin typeface="League Spartan"/>
                <a:ea typeface="League Spartan"/>
                <a:cs typeface="League Spartan"/>
                <a:sym typeface="League Spartan"/>
              </a:rPr>
              <a:t>THEN SOME ANALYSIS FOR THE SHIPPING AND TIME PERFORMANCE</a:t>
            </a:r>
          </a:p>
        </p:txBody>
      </p:sp>
      <p:sp>
        <p:nvSpPr>
          <p:cNvPr name="TextBox 8" id="8"/>
          <p:cNvSpPr txBox="true"/>
          <p:nvPr/>
        </p:nvSpPr>
        <p:spPr>
          <a:xfrm rot="0">
            <a:off x="2592666" y="4310872"/>
            <a:ext cx="13102667" cy="17806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163C3F"/>
                </a:solidFill>
                <a:latin typeface="Lato"/>
                <a:ea typeface="Lato"/>
                <a:cs typeface="Lato"/>
                <a:sym typeface="Lato"/>
              </a:rPr>
              <a:t>Most used shipping method </a:t>
            </a:r>
          </a:p>
          <a:p>
            <a:pPr algn="just" marL="734059" indent="-367030" lvl="1">
              <a:lnSpc>
                <a:spcPts val="4759"/>
              </a:lnSpc>
              <a:buFont typeface="Arial"/>
              <a:buChar char="•"/>
            </a:pPr>
            <a:r>
              <a:rPr lang="en-US" sz="3399">
                <a:solidFill>
                  <a:srgbClr val="163C3F"/>
                </a:solidFill>
                <a:latin typeface="Lato"/>
                <a:ea typeface="Lato"/>
                <a:cs typeface="Lato"/>
                <a:sym typeface="Lato"/>
              </a:rPr>
              <a:t>Average shipping time by year</a:t>
            </a:r>
          </a:p>
          <a:p>
            <a:pPr algn="just" marL="734059" indent="-367030" lvl="1">
              <a:lnSpc>
                <a:spcPts val="4759"/>
              </a:lnSpc>
              <a:buFont typeface="Arial"/>
              <a:buChar char="•"/>
            </a:pPr>
            <a:r>
              <a:rPr lang="en-US" sz="3399">
                <a:solidFill>
                  <a:srgbClr val="163C3F"/>
                </a:solidFill>
                <a:latin typeface="Lato"/>
                <a:ea typeface="Lato"/>
                <a:cs typeface="Lato"/>
                <a:sym typeface="Lato"/>
              </a:rPr>
              <a:t>Monthly sales trends over the year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01465" y="1726199"/>
            <a:ext cx="15129910" cy="7640604"/>
          </a:xfrm>
          <a:custGeom>
            <a:avLst/>
            <a:gdLst/>
            <a:ahLst/>
            <a:cxnLst/>
            <a:rect r="r" b="b" t="t" l="l"/>
            <a:pathLst>
              <a:path h="7640604" w="15129910">
                <a:moveTo>
                  <a:pt x="0" y="0"/>
                </a:moveTo>
                <a:lnTo>
                  <a:pt x="15129910" y="0"/>
                </a:lnTo>
                <a:lnTo>
                  <a:pt x="15129910" y="7640604"/>
                </a:lnTo>
                <a:lnTo>
                  <a:pt x="0" y="7640604"/>
                </a:lnTo>
                <a:lnTo>
                  <a:pt x="0" y="0"/>
                </a:lnTo>
                <a:close/>
              </a:path>
            </a:pathLst>
          </a:custGeom>
          <a:blipFill>
            <a:blip r:embed="rId8"/>
            <a:stretch>
              <a:fillRect l="0" t="0" r="0" b="0"/>
            </a:stretch>
          </a:blipFill>
        </p:spPr>
      </p:sp>
      <p:sp>
        <p:nvSpPr>
          <p:cNvPr name="TextBox 7" id="7"/>
          <p:cNvSpPr txBox="true"/>
          <p:nvPr/>
        </p:nvSpPr>
        <p:spPr>
          <a:xfrm rot="0">
            <a:off x="4144865" y="645526"/>
            <a:ext cx="9589228" cy="611764"/>
          </a:xfrm>
          <a:prstGeom prst="rect">
            <a:avLst/>
          </a:prstGeom>
        </p:spPr>
        <p:txBody>
          <a:bodyPr anchor="t" rtlCol="false" tIns="0" lIns="0" bIns="0" rIns="0">
            <a:spAutoFit/>
          </a:bodyPr>
          <a:lstStyle/>
          <a:p>
            <a:pPr algn="ctr">
              <a:lnSpc>
                <a:spcPts val="4949"/>
              </a:lnSpc>
              <a:spcBef>
                <a:spcPct val="0"/>
              </a:spcBef>
            </a:pPr>
            <a:r>
              <a:rPr lang="en-US" sz="3535">
                <a:solidFill>
                  <a:srgbClr val="000000"/>
                </a:solidFill>
                <a:latin typeface="Lato"/>
                <a:ea typeface="Lato"/>
                <a:cs typeface="Lato"/>
                <a:sym typeface="Lato"/>
              </a:rPr>
              <a:t>Simple chart for each the perevious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DAGTQwVyr5E</dc:identifier>
  <dcterms:modified xsi:type="dcterms:W3CDTF">2011-08-01T06:04:30Z</dcterms:modified>
  <cp:revision>1</cp:revision>
  <dc:title>Superstore Project Presentation</dc:title>
</cp:coreProperties>
</file>