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Bobby Jones" charset="1" panose="00000000000000000000"/>
      <p:regular r:id="rId24"/>
    </p:embeddedFont>
    <p:embeddedFont>
      <p:font typeface="KG Primary Penmanship" charset="1" panose="0200050600000002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E3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9611" y="1352550"/>
            <a:ext cx="11046841" cy="2717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0"/>
              </a:lnSpc>
            </a:pPr>
            <a:r>
              <a:rPr lang="en-US" sz="200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data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103634" y="10183366"/>
            <a:ext cx="4269996" cy="2419864"/>
            <a:chOff x="0" y="0"/>
            <a:chExt cx="1664741" cy="9434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4741" cy="943431"/>
            </a:xfrm>
            <a:custGeom>
              <a:avLst/>
              <a:gdLst/>
              <a:ahLst/>
              <a:cxnLst/>
              <a:rect r="r" b="b" t="t" l="l"/>
              <a:pathLst>
                <a:path h="943431" w="1664741">
                  <a:moveTo>
                    <a:pt x="0" y="0"/>
                  </a:moveTo>
                  <a:lnTo>
                    <a:pt x="1664741" y="0"/>
                  </a:lnTo>
                  <a:lnTo>
                    <a:pt x="1664741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BAE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664741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2513222" y="9244186"/>
            <a:ext cx="4949696" cy="2419864"/>
            <a:chOff x="0" y="0"/>
            <a:chExt cx="1929735" cy="9434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29735" cy="943431"/>
            </a:xfrm>
            <a:custGeom>
              <a:avLst/>
              <a:gdLst/>
              <a:ahLst/>
              <a:cxnLst/>
              <a:rect r="r" b="b" t="t" l="l"/>
              <a:pathLst>
                <a:path h="943431" w="1929735">
                  <a:moveTo>
                    <a:pt x="0" y="0"/>
                  </a:moveTo>
                  <a:lnTo>
                    <a:pt x="1929735" y="0"/>
                  </a:lnTo>
                  <a:lnTo>
                    <a:pt x="1929735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99D9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29735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4992815" y="8375011"/>
            <a:ext cx="5489386" cy="2419864"/>
            <a:chOff x="0" y="0"/>
            <a:chExt cx="2140144" cy="9434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40144" cy="943431"/>
            </a:xfrm>
            <a:custGeom>
              <a:avLst/>
              <a:gdLst/>
              <a:ahLst/>
              <a:cxnLst/>
              <a:rect r="r" b="b" t="t" l="l"/>
              <a:pathLst>
                <a:path h="943431" w="2140144">
                  <a:moveTo>
                    <a:pt x="0" y="0"/>
                  </a:moveTo>
                  <a:lnTo>
                    <a:pt x="2140144" y="0"/>
                  </a:lnTo>
                  <a:lnTo>
                    <a:pt x="2140144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8FD7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140144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7113103" y="7146531"/>
            <a:ext cx="6747686" cy="2419864"/>
            <a:chOff x="0" y="0"/>
            <a:chExt cx="2630717" cy="9434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30717" cy="943431"/>
            </a:xfrm>
            <a:custGeom>
              <a:avLst/>
              <a:gdLst/>
              <a:ahLst/>
              <a:cxnLst/>
              <a:rect r="r" b="b" t="t" l="l"/>
              <a:pathLst>
                <a:path h="943431" w="2630717">
                  <a:moveTo>
                    <a:pt x="0" y="0"/>
                  </a:moveTo>
                  <a:lnTo>
                    <a:pt x="2630717" y="0"/>
                  </a:lnTo>
                  <a:lnTo>
                    <a:pt x="2630717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630717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8945658" y="5630319"/>
            <a:ext cx="8581451" cy="2419864"/>
            <a:chOff x="0" y="0"/>
            <a:chExt cx="3345646" cy="9434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45646" cy="943431"/>
            </a:xfrm>
            <a:custGeom>
              <a:avLst/>
              <a:gdLst/>
              <a:ahLst/>
              <a:cxnLst/>
              <a:rect r="r" b="b" t="t" l="l"/>
              <a:pathLst>
                <a:path h="943431" w="3345646">
                  <a:moveTo>
                    <a:pt x="0" y="0"/>
                  </a:moveTo>
                  <a:lnTo>
                    <a:pt x="3345646" y="0"/>
                  </a:lnTo>
                  <a:lnTo>
                    <a:pt x="3345646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30A6C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345646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1186826" y="4681310"/>
            <a:ext cx="9725084" cy="2419864"/>
            <a:chOff x="0" y="0"/>
            <a:chExt cx="3791514" cy="9434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91514" cy="943431"/>
            </a:xfrm>
            <a:custGeom>
              <a:avLst/>
              <a:gdLst/>
              <a:ahLst/>
              <a:cxnLst/>
              <a:rect r="r" b="b" t="t" l="l"/>
              <a:pathLst>
                <a:path h="943431" w="3791514">
                  <a:moveTo>
                    <a:pt x="0" y="0"/>
                  </a:moveTo>
                  <a:lnTo>
                    <a:pt x="3791514" y="0"/>
                  </a:lnTo>
                  <a:lnTo>
                    <a:pt x="3791514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3791514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3944396"/>
            <a:ext cx="1099775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Collecting and Displaying Data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338394" y="3341207"/>
            <a:ext cx="12244168" cy="6260737"/>
          </a:xfrm>
          <a:custGeom>
            <a:avLst/>
            <a:gdLst/>
            <a:ahLst/>
            <a:cxnLst/>
            <a:rect r="r" b="b" t="t" l="l"/>
            <a:pathLst>
              <a:path h="6260737" w="12244168">
                <a:moveTo>
                  <a:pt x="0" y="0"/>
                </a:moveTo>
                <a:lnTo>
                  <a:pt x="12244168" y="0"/>
                </a:lnTo>
                <a:lnTo>
                  <a:pt x="12244168" y="6260738"/>
                </a:lnTo>
                <a:lnTo>
                  <a:pt x="0" y="6260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6230600" cy="748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Which airlines operate in the most airports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3514" y="1668143"/>
            <a:ext cx="9485412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Steps:</a:t>
            </a:r>
          </a:p>
          <a:p>
            <a:pPr algn="ctr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Calculate the number of airports in each airline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261030" y="3328935"/>
            <a:ext cx="12225634" cy="6316578"/>
          </a:xfrm>
          <a:custGeom>
            <a:avLst/>
            <a:gdLst/>
            <a:ahLst/>
            <a:cxnLst/>
            <a:rect r="r" b="b" t="t" l="l"/>
            <a:pathLst>
              <a:path h="6316578" w="12225634">
                <a:moveTo>
                  <a:pt x="0" y="0"/>
                </a:moveTo>
                <a:lnTo>
                  <a:pt x="12225634" y="0"/>
                </a:lnTo>
                <a:lnTo>
                  <a:pt x="12225634" y="6316578"/>
                </a:lnTo>
                <a:lnTo>
                  <a:pt x="0" y="6316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6230600" cy="151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Airline on-time performance within a window of 10 minutes delay to 10 minutes early departure.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3514" y="1863990"/>
            <a:ext cx="11928425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Steps:</a:t>
            </a:r>
          </a:p>
          <a:p>
            <a:pPr algn="ctr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calculated field to compute if less or greater than 10</a:t>
            </a: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3514" y="3639582"/>
            <a:ext cx="4433215" cy="592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a calculated field to compute presentage with sum prev calculated fild and diveded by count number arrival delay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57400" y="-12093812"/>
          <a:ext cx="16230600" cy="5828170"/>
        </p:xfrm>
        <a:graphic>
          <a:graphicData uri="http://schemas.openxmlformats.org/drawingml/2006/table">
            <a:tbl>
              <a:tblPr/>
              <a:tblGrid>
                <a:gridCol w="2599541"/>
                <a:gridCol w="11194757"/>
                <a:gridCol w="2436302"/>
              </a:tblGrid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EA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BA1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2794825" y="2118964"/>
            <a:ext cx="12698350" cy="7139336"/>
          </a:xfrm>
          <a:custGeom>
            <a:avLst/>
            <a:gdLst/>
            <a:ahLst/>
            <a:cxnLst/>
            <a:rect r="r" b="b" t="t" l="l"/>
            <a:pathLst>
              <a:path h="7139336" w="12698350">
                <a:moveTo>
                  <a:pt x="0" y="0"/>
                </a:moveTo>
                <a:lnTo>
                  <a:pt x="12698350" y="0"/>
                </a:lnTo>
                <a:lnTo>
                  <a:pt x="12698350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85825"/>
            <a:ext cx="16230600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DashBoard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5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2416466"/>
            <a:ext cx="17268213" cy="7416610"/>
            <a:chOff x="0" y="0"/>
            <a:chExt cx="60764371" cy="26097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25953209"/>
            </a:xfrm>
            <a:custGeom>
              <a:avLst/>
              <a:gdLst/>
              <a:ahLst/>
              <a:cxnLst/>
              <a:rect r="r" b="b" t="t" l="l"/>
              <a:pathLst>
                <a:path h="25953209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25953209"/>
                  </a:lnTo>
                  <a:lnTo>
                    <a:pt x="0" y="25953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26097988"/>
            </a:xfrm>
            <a:custGeom>
              <a:avLst/>
              <a:gdLst/>
              <a:ahLst/>
              <a:cxnLst/>
              <a:rect r="r" b="b" t="t" l="l"/>
              <a:pathLst>
                <a:path h="26097988" w="60764372">
                  <a:moveTo>
                    <a:pt x="60619593" y="25953208"/>
                  </a:moveTo>
                  <a:lnTo>
                    <a:pt x="60764372" y="25953208"/>
                  </a:lnTo>
                  <a:lnTo>
                    <a:pt x="60764372" y="26097988"/>
                  </a:lnTo>
                  <a:lnTo>
                    <a:pt x="60619593" y="26097988"/>
                  </a:lnTo>
                  <a:lnTo>
                    <a:pt x="60619593" y="259532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953208"/>
                  </a:lnTo>
                  <a:lnTo>
                    <a:pt x="0" y="25953208"/>
                  </a:lnTo>
                  <a:lnTo>
                    <a:pt x="0" y="144780"/>
                  </a:lnTo>
                  <a:close/>
                  <a:moveTo>
                    <a:pt x="0" y="25953208"/>
                  </a:moveTo>
                  <a:lnTo>
                    <a:pt x="144780" y="25953208"/>
                  </a:lnTo>
                  <a:lnTo>
                    <a:pt x="144780" y="26097988"/>
                  </a:lnTo>
                  <a:lnTo>
                    <a:pt x="0" y="26097988"/>
                  </a:lnTo>
                  <a:lnTo>
                    <a:pt x="0" y="25953208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25953208"/>
                  </a:lnTo>
                  <a:lnTo>
                    <a:pt x="60619593" y="25953208"/>
                  </a:lnTo>
                  <a:lnTo>
                    <a:pt x="60619593" y="144780"/>
                  </a:lnTo>
                  <a:close/>
                  <a:moveTo>
                    <a:pt x="144780" y="25953208"/>
                  </a:moveTo>
                  <a:lnTo>
                    <a:pt x="60619593" y="25953208"/>
                  </a:lnTo>
                  <a:lnTo>
                    <a:pt x="60619593" y="26097988"/>
                  </a:lnTo>
                  <a:lnTo>
                    <a:pt x="144780" y="26097988"/>
                  </a:lnTo>
                  <a:lnTo>
                    <a:pt x="144780" y="25953208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953062"/>
            <a:ext cx="945318" cy="9453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8C52FF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5406369"/>
            <a:ext cx="945318" cy="9453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8C52FF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2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308059" y="5475168"/>
            <a:ext cx="15201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What is the average taxi time (TAXI_OUT and TAXI_IN) for each airport?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08059" y="4021861"/>
            <a:ext cx="15201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most airports that open flights?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9894" y="654751"/>
            <a:ext cx="17268213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answer the following questions: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633042"/>
            <a:ext cx="16749406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Use the data collected to help you answer the following and to analyze airport performance: 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314693" y="3290496"/>
            <a:ext cx="12237234" cy="6262899"/>
          </a:xfrm>
          <a:custGeom>
            <a:avLst/>
            <a:gdLst/>
            <a:ahLst/>
            <a:cxnLst/>
            <a:rect r="r" b="b" t="t" l="l"/>
            <a:pathLst>
              <a:path h="6262899" w="12237234">
                <a:moveTo>
                  <a:pt x="0" y="0"/>
                </a:moveTo>
                <a:lnTo>
                  <a:pt x="12237234" y="0"/>
                </a:lnTo>
                <a:lnTo>
                  <a:pt x="12237234" y="6262899"/>
                </a:lnTo>
                <a:lnTo>
                  <a:pt x="0" y="6262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6230600" cy="748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The most airports that open flights?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3514" y="1668143"/>
            <a:ext cx="8522791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Steps:</a:t>
            </a:r>
          </a:p>
          <a:p>
            <a:pPr algn="ctr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a new column that all contains one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3514" y="3204771"/>
            <a:ext cx="4261396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Calculate the number of ones per trip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351387" y="3256120"/>
            <a:ext cx="12223308" cy="6331652"/>
          </a:xfrm>
          <a:custGeom>
            <a:avLst/>
            <a:gdLst/>
            <a:ahLst/>
            <a:cxnLst/>
            <a:rect r="r" b="b" t="t" l="l"/>
            <a:pathLst>
              <a:path h="6331652" w="12223308">
                <a:moveTo>
                  <a:pt x="0" y="0"/>
                </a:moveTo>
                <a:lnTo>
                  <a:pt x="12223308" y="0"/>
                </a:lnTo>
                <a:lnTo>
                  <a:pt x="12223308" y="6331652"/>
                </a:lnTo>
                <a:lnTo>
                  <a:pt x="0" y="6331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6749406" cy="748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What is the average taxi time (TAXI_OUT and TAXI_IN) for each airport?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3912" y="1693464"/>
            <a:ext cx="1565372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Steps: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parameter to choose taxi in or taxi 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3912" y="3227398"/>
            <a:ext cx="4283812" cy="592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a calculated field when you click on it choose avg. to taxi in or taxi out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parameter to choose top n 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Show relationship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57400" y="-12093812"/>
          <a:ext cx="16230600" cy="5828170"/>
        </p:xfrm>
        <a:graphic>
          <a:graphicData uri="http://schemas.openxmlformats.org/drawingml/2006/table">
            <a:tbl>
              <a:tblPr/>
              <a:tblGrid>
                <a:gridCol w="2599541"/>
                <a:gridCol w="11194757"/>
                <a:gridCol w="2436302"/>
              </a:tblGrid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EA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BA1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2794825" y="2089150"/>
            <a:ext cx="12698350" cy="7139336"/>
          </a:xfrm>
          <a:custGeom>
            <a:avLst/>
            <a:gdLst/>
            <a:ahLst/>
            <a:cxnLst/>
            <a:rect r="r" b="b" t="t" l="l"/>
            <a:pathLst>
              <a:path h="7139336" w="12698350">
                <a:moveTo>
                  <a:pt x="0" y="0"/>
                </a:moveTo>
                <a:lnTo>
                  <a:pt x="12698350" y="0"/>
                </a:lnTo>
                <a:lnTo>
                  <a:pt x="12698350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85825"/>
            <a:ext cx="16230600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DashBoard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C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2416466"/>
            <a:ext cx="17268213" cy="7416610"/>
            <a:chOff x="0" y="0"/>
            <a:chExt cx="60764371" cy="26097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25953209"/>
            </a:xfrm>
            <a:custGeom>
              <a:avLst/>
              <a:gdLst/>
              <a:ahLst/>
              <a:cxnLst/>
              <a:rect r="r" b="b" t="t" l="l"/>
              <a:pathLst>
                <a:path h="25953209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25953209"/>
                  </a:lnTo>
                  <a:lnTo>
                    <a:pt x="0" y="25953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26097988"/>
            </a:xfrm>
            <a:custGeom>
              <a:avLst/>
              <a:gdLst/>
              <a:ahLst/>
              <a:cxnLst/>
              <a:rect r="r" b="b" t="t" l="l"/>
              <a:pathLst>
                <a:path h="26097988" w="60764372">
                  <a:moveTo>
                    <a:pt x="60619593" y="25953208"/>
                  </a:moveTo>
                  <a:lnTo>
                    <a:pt x="60764372" y="25953208"/>
                  </a:lnTo>
                  <a:lnTo>
                    <a:pt x="60764372" y="26097988"/>
                  </a:lnTo>
                  <a:lnTo>
                    <a:pt x="60619593" y="26097988"/>
                  </a:lnTo>
                  <a:lnTo>
                    <a:pt x="60619593" y="259532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953208"/>
                  </a:lnTo>
                  <a:lnTo>
                    <a:pt x="0" y="25953208"/>
                  </a:lnTo>
                  <a:lnTo>
                    <a:pt x="0" y="144780"/>
                  </a:lnTo>
                  <a:close/>
                  <a:moveTo>
                    <a:pt x="0" y="25953208"/>
                  </a:moveTo>
                  <a:lnTo>
                    <a:pt x="144780" y="25953208"/>
                  </a:lnTo>
                  <a:lnTo>
                    <a:pt x="144780" y="26097988"/>
                  </a:lnTo>
                  <a:lnTo>
                    <a:pt x="0" y="26097988"/>
                  </a:lnTo>
                  <a:lnTo>
                    <a:pt x="0" y="25953208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25953208"/>
                  </a:lnTo>
                  <a:lnTo>
                    <a:pt x="60619593" y="25953208"/>
                  </a:lnTo>
                  <a:lnTo>
                    <a:pt x="60619593" y="144780"/>
                  </a:lnTo>
                  <a:close/>
                  <a:moveTo>
                    <a:pt x="144780" y="25953208"/>
                  </a:moveTo>
                  <a:lnTo>
                    <a:pt x="60619593" y="25953208"/>
                  </a:lnTo>
                  <a:lnTo>
                    <a:pt x="60619593" y="26097988"/>
                  </a:lnTo>
                  <a:lnTo>
                    <a:pt x="144780" y="26097988"/>
                  </a:lnTo>
                  <a:lnTo>
                    <a:pt x="144780" y="25953208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671399" y="3973261"/>
            <a:ext cx="10945203" cy="5088039"/>
          </a:xfrm>
          <a:custGeom>
            <a:avLst/>
            <a:gdLst/>
            <a:ahLst/>
            <a:cxnLst/>
            <a:rect r="r" b="b" t="t" l="l"/>
            <a:pathLst>
              <a:path h="5088039" w="10945203">
                <a:moveTo>
                  <a:pt x="0" y="0"/>
                </a:moveTo>
                <a:lnTo>
                  <a:pt x="10945202" y="0"/>
                </a:lnTo>
                <a:lnTo>
                  <a:pt x="10945202" y="5088039"/>
                </a:lnTo>
                <a:lnTo>
                  <a:pt x="0" y="5088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86" r="0" b="-68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9894" y="654751"/>
            <a:ext cx="17268213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answer the following questions: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33042"/>
            <a:ext cx="162306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Use the data collected to help you answer the following: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DC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57400" y="-12093812"/>
          <a:ext cx="16230600" cy="5828170"/>
        </p:xfrm>
        <a:graphic>
          <a:graphicData uri="http://schemas.openxmlformats.org/drawingml/2006/table">
            <a:tbl>
              <a:tblPr/>
              <a:tblGrid>
                <a:gridCol w="2599541"/>
                <a:gridCol w="11194757"/>
                <a:gridCol w="2436302"/>
              </a:tblGrid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EA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BA1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3023071" y="2370818"/>
            <a:ext cx="12241858" cy="6318379"/>
          </a:xfrm>
          <a:custGeom>
            <a:avLst/>
            <a:gdLst/>
            <a:ahLst/>
            <a:cxnLst/>
            <a:rect r="r" b="b" t="t" l="l"/>
            <a:pathLst>
              <a:path h="6318379" w="12241858">
                <a:moveTo>
                  <a:pt x="0" y="0"/>
                </a:moveTo>
                <a:lnTo>
                  <a:pt x="12241858" y="0"/>
                </a:lnTo>
                <a:lnTo>
                  <a:pt x="12241858" y="6318378"/>
                </a:lnTo>
                <a:lnTo>
                  <a:pt x="0" y="6318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33450"/>
            <a:ext cx="16749406" cy="748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Which are the most flying aircraft in the air?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2416466"/>
            <a:ext cx="17268213" cy="7416610"/>
            <a:chOff x="0" y="0"/>
            <a:chExt cx="60764371" cy="26097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25953209"/>
            </a:xfrm>
            <a:custGeom>
              <a:avLst/>
              <a:gdLst/>
              <a:ahLst/>
              <a:cxnLst/>
              <a:rect r="r" b="b" t="t" l="l"/>
              <a:pathLst>
                <a:path h="25953209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25953209"/>
                  </a:lnTo>
                  <a:lnTo>
                    <a:pt x="0" y="25953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26097988"/>
            </a:xfrm>
            <a:custGeom>
              <a:avLst/>
              <a:gdLst/>
              <a:ahLst/>
              <a:cxnLst/>
              <a:rect r="r" b="b" t="t" l="l"/>
              <a:pathLst>
                <a:path h="26097988" w="60764372">
                  <a:moveTo>
                    <a:pt x="60619593" y="25953208"/>
                  </a:moveTo>
                  <a:lnTo>
                    <a:pt x="60764372" y="25953208"/>
                  </a:lnTo>
                  <a:lnTo>
                    <a:pt x="60764372" y="26097988"/>
                  </a:lnTo>
                  <a:lnTo>
                    <a:pt x="60619593" y="26097988"/>
                  </a:lnTo>
                  <a:lnTo>
                    <a:pt x="60619593" y="259532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953208"/>
                  </a:lnTo>
                  <a:lnTo>
                    <a:pt x="0" y="25953208"/>
                  </a:lnTo>
                  <a:lnTo>
                    <a:pt x="0" y="144780"/>
                  </a:lnTo>
                  <a:close/>
                  <a:moveTo>
                    <a:pt x="0" y="25953208"/>
                  </a:moveTo>
                  <a:lnTo>
                    <a:pt x="144780" y="25953208"/>
                  </a:lnTo>
                  <a:lnTo>
                    <a:pt x="144780" y="26097988"/>
                  </a:lnTo>
                  <a:lnTo>
                    <a:pt x="0" y="26097988"/>
                  </a:lnTo>
                  <a:lnTo>
                    <a:pt x="0" y="25953208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25953208"/>
                  </a:lnTo>
                  <a:lnTo>
                    <a:pt x="60619593" y="25953208"/>
                  </a:lnTo>
                  <a:lnTo>
                    <a:pt x="60619593" y="144780"/>
                  </a:lnTo>
                  <a:close/>
                  <a:moveTo>
                    <a:pt x="144780" y="25953208"/>
                  </a:moveTo>
                  <a:lnTo>
                    <a:pt x="60619593" y="25953208"/>
                  </a:lnTo>
                  <a:lnTo>
                    <a:pt x="60619593" y="26097988"/>
                  </a:lnTo>
                  <a:lnTo>
                    <a:pt x="144780" y="26097988"/>
                  </a:lnTo>
                  <a:lnTo>
                    <a:pt x="144780" y="25953208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953062"/>
            <a:ext cx="945318" cy="9453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8C52FF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1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308059" y="8381781"/>
            <a:ext cx="15201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Are delays more closely associated with a specific type of delay (air system, etc.)?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5406369"/>
            <a:ext cx="945318" cy="94531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8C52FF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859675"/>
            <a:ext cx="945318" cy="94531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8C52FF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8312982"/>
            <a:ext cx="945318" cy="94531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8C52FF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4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308059" y="6928474"/>
            <a:ext cx="15201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Which airlines have the highest delay rates?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08059" y="5475168"/>
            <a:ext cx="15201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Which cities or states experience the most delays?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08059" y="4021861"/>
            <a:ext cx="15201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Which airports experience the most delays in departures or arrivals?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09894" y="885825"/>
            <a:ext cx="17268213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answer the following questions: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2633042"/>
            <a:ext cx="162306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Use the data collected to help you answer the following and to analyze flight delays: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339130" y="4965112"/>
            <a:ext cx="9070913" cy="4648803"/>
          </a:xfrm>
          <a:custGeom>
            <a:avLst/>
            <a:gdLst/>
            <a:ahLst/>
            <a:cxnLst/>
            <a:rect r="r" b="b" t="t" l="l"/>
            <a:pathLst>
              <a:path h="4648803" w="9070913">
                <a:moveTo>
                  <a:pt x="0" y="0"/>
                </a:moveTo>
                <a:lnTo>
                  <a:pt x="9070914" y="0"/>
                </a:lnTo>
                <a:lnTo>
                  <a:pt x="9070914" y="4648803"/>
                </a:lnTo>
                <a:lnTo>
                  <a:pt x="0" y="4648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" t="0" r="-7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6230600" cy="151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Which airports experience the most delays in departures or arrivals?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4259" y="2357753"/>
            <a:ext cx="15518457" cy="369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Steps: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parameter to choose arrival or departure delay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a calculated field when you click on it choose to arrive or departure delay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parameter to choose top n 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Show relationship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389903" y="3300174"/>
            <a:ext cx="12209816" cy="6269297"/>
          </a:xfrm>
          <a:custGeom>
            <a:avLst/>
            <a:gdLst/>
            <a:ahLst/>
            <a:cxnLst/>
            <a:rect r="r" b="b" t="t" l="l"/>
            <a:pathLst>
              <a:path h="6269297" w="12209816">
                <a:moveTo>
                  <a:pt x="0" y="0"/>
                </a:moveTo>
                <a:lnTo>
                  <a:pt x="12209816" y="0"/>
                </a:lnTo>
                <a:lnTo>
                  <a:pt x="12209816" y="6269297"/>
                </a:lnTo>
                <a:lnTo>
                  <a:pt x="0" y="6269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6230600" cy="748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Which cities or states experience the most delays?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4528" y="1595753"/>
            <a:ext cx="1599217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Steps: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country and state hierarchies and set latitude and longitude to make a map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308430" y="3329905"/>
            <a:ext cx="12234918" cy="6256492"/>
          </a:xfrm>
          <a:custGeom>
            <a:avLst/>
            <a:gdLst/>
            <a:ahLst/>
            <a:cxnLst/>
            <a:rect r="r" b="b" t="t" l="l"/>
            <a:pathLst>
              <a:path h="6256492" w="12234918">
                <a:moveTo>
                  <a:pt x="0" y="0"/>
                </a:moveTo>
                <a:lnTo>
                  <a:pt x="12234918" y="0"/>
                </a:lnTo>
                <a:lnTo>
                  <a:pt x="12234918" y="6256493"/>
                </a:lnTo>
                <a:lnTo>
                  <a:pt x="0" y="6256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6230600" cy="748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Which airlines have the highest delay rates?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4528" y="1595753"/>
            <a:ext cx="14654536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Steps: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Relationship</a:t>
            </a: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 between Airline and Arrival delay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325820" y="3268817"/>
            <a:ext cx="12244168" cy="6367394"/>
          </a:xfrm>
          <a:custGeom>
            <a:avLst/>
            <a:gdLst/>
            <a:ahLst/>
            <a:cxnLst/>
            <a:rect r="r" b="b" t="t" l="l"/>
            <a:pathLst>
              <a:path h="6367394" w="12244168">
                <a:moveTo>
                  <a:pt x="0" y="0"/>
                </a:moveTo>
                <a:lnTo>
                  <a:pt x="12244167" y="0"/>
                </a:lnTo>
                <a:lnTo>
                  <a:pt x="12244167" y="6367394"/>
                </a:lnTo>
                <a:lnTo>
                  <a:pt x="0" y="6367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6230600" cy="151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Are delays more closely associated with a specific type of delay (air system, etc.)?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4528" y="1595753"/>
            <a:ext cx="4408353" cy="5922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Steps: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Create one column  contains the reasons for the delay in order to show the reasons for the delay in this day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57400" y="-12093812"/>
          <a:ext cx="16230600" cy="5828170"/>
        </p:xfrm>
        <a:graphic>
          <a:graphicData uri="http://schemas.openxmlformats.org/drawingml/2006/table">
            <a:tbl>
              <a:tblPr/>
              <a:tblGrid>
                <a:gridCol w="2599541"/>
                <a:gridCol w="11194757"/>
                <a:gridCol w="2436302"/>
              </a:tblGrid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EA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BA1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3032676" y="2118964"/>
            <a:ext cx="12638887" cy="7139336"/>
          </a:xfrm>
          <a:custGeom>
            <a:avLst/>
            <a:gdLst/>
            <a:ahLst/>
            <a:cxnLst/>
            <a:rect r="r" b="b" t="t" l="l"/>
            <a:pathLst>
              <a:path h="7139336" w="12638887">
                <a:moveTo>
                  <a:pt x="0" y="0"/>
                </a:moveTo>
                <a:lnTo>
                  <a:pt x="12638887" y="0"/>
                </a:lnTo>
                <a:lnTo>
                  <a:pt x="12638887" y="7139336"/>
                </a:lnTo>
                <a:lnTo>
                  <a:pt x="0" y="7139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7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85825"/>
            <a:ext cx="16230600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DashBoard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2416466"/>
            <a:ext cx="17268213" cy="7416610"/>
            <a:chOff x="0" y="0"/>
            <a:chExt cx="60764371" cy="26097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25953209"/>
            </a:xfrm>
            <a:custGeom>
              <a:avLst/>
              <a:gdLst/>
              <a:ahLst/>
              <a:cxnLst/>
              <a:rect r="r" b="b" t="t" l="l"/>
              <a:pathLst>
                <a:path h="25953209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25953209"/>
                  </a:lnTo>
                  <a:lnTo>
                    <a:pt x="0" y="25953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26097988"/>
            </a:xfrm>
            <a:custGeom>
              <a:avLst/>
              <a:gdLst/>
              <a:ahLst/>
              <a:cxnLst/>
              <a:rect r="r" b="b" t="t" l="l"/>
              <a:pathLst>
                <a:path h="26097988" w="60764372">
                  <a:moveTo>
                    <a:pt x="60619593" y="25953208"/>
                  </a:moveTo>
                  <a:lnTo>
                    <a:pt x="60764372" y="25953208"/>
                  </a:lnTo>
                  <a:lnTo>
                    <a:pt x="60764372" y="26097988"/>
                  </a:lnTo>
                  <a:lnTo>
                    <a:pt x="60619593" y="26097988"/>
                  </a:lnTo>
                  <a:lnTo>
                    <a:pt x="60619593" y="2595320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953208"/>
                  </a:lnTo>
                  <a:lnTo>
                    <a:pt x="0" y="25953208"/>
                  </a:lnTo>
                  <a:lnTo>
                    <a:pt x="0" y="144780"/>
                  </a:lnTo>
                  <a:close/>
                  <a:moveTo>
                    <a:pt x="0" y="25953208"/>
                  </a:moveTo>
                  <a:lnTo>
                    <a:pt x="144780" y="25953208"/>
                  </a:lnTo>
                  <a:lnTo>
                    <a:pt x="144780" y="26097988"/>
                  </a:lnTo>
                  <a:lnTo>
                    <a:pt x="0" y="26097988"/>
                  </a:lnTo>
                  <a:lnTo>
                    <a:pt x="0" y="25953208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25953208"/>
                  </a:lnTo>
                  <a:lnTo>
                    <a:pt x="60619593" y="25953208"/>
                  </a:lnTo>
                  <a:lnTo>
                    <a:pt x="60619593" y="144780"/>
                  </a:lnTo>
                  <a:close/>
                  <a:moveTo>
                    <a:pt x="144780" y="25953208"/>
                  </a:moveTo>
                  <a:lnTo>
                    <a:pt x="60619593" y="25953208"/>
                  </a:lnTo>
                  <a:lnTo>
                    <a:pt x="60619593" y="26097988"/>
                  </a:lnTo>
                  <a:lnTo>
                    <a:pt x="144780" y="26097988"/>
                  </a:lnTo>
                  <a:lnTo>
                    <a:pt x="144780" y="25953208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953062"/>
            <a:ext cx="945318" cy="9453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8C52FF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5406369"/>
            <a:ext cx="945318" cy="9453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8C52FF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859675"/>
            <a:ext cx="945318" cy="94531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8C52FF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3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98534" y="6928474"/>
            <a:ext cx="15201900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Airline on-time performance within a window of 10 minutes delay to 10 minutes early departure.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08059" y="5475168"/>
            <a:ext cx="15201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Which airlines operate in the most airports 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08059" y="4021861"/>
            <a:ext cx="15201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What is the relationship between airlines and flight cancellation rates?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9894" y="654751"/>
            <a:ext cx="17268213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answer the following questions: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633042"/>
            <a:ext cx="162306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Use the data collected to help you answer the following and to analyze airports: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453924"/>
            <a:ext cx="17268213" cy="9379152"/>
            <a:chOff x="0" y="0"/>
            <a:chExt cx="60764371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0764372">
                  <a:moveTo>
                    <a:pt x="60619593" y="32859114"/>
                  </a:moveTo>
                  <a:lnTo>
                    <a:pt x="60764372" y="32859114"/>
                  </a:lnTo>
                  <a:lnTo>
                    <a:pt x="60764372" y="33003892"/>
                  </a:lnTo>
                  <a:lnTo>
                    <a:pt x="60619593" y="33003892"/>
                  </a:lnTo>
                  <a:lnTo>
                    <a:pt x="60619593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2859114"/>
                  </a:lnTo>
                  <a:lnTo>
                    <a:pt x="60619593" y="32859114"/>
                  </a:lnTo>
                  <a:lnTo>
                    <a:pt x="60619593" y="144780"/>
                  </a:lnTo>
                  <a:close/>
                  <a:moveTo>
                    <a:pt x="144780" y="32859114"/>
                  </a:moveTo>
                  <a:lnTo>
                    <a:pt x="60619593" y="32859114"/>
                  </a:lnTo>
                  <a:lnTo>
                    <a:pt x="60619593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665526" y="3526857"/>
            <a:ext cx="9854609" cy="5968565"/>
          </a:xfrm>
          <a:custGeom>
            <a:avLst/>
            <a:gdLst/>
            <a:ahLst/>
            <a:cxnLst/>
            <a:rect r="r" b="b" t="t" l="l"/>
            <a:pathLst>
              <a:path h="5968565" w="9854609">
                <a:moveTo>
                  <a:pt x="0" y="0"/>
                </a:moveTo>
                <a:lnTo>
                  <a:pt x="9854609" y="0"/>
                </a:lnTo>
                <a:lnTo>
                  <a:pt x="9854609" y="5968565"/>
                </a:lnTo>
                <a:lnTo>
                  <a:pt x="0" y="5968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33450"/>
            <a:ext cx="16230600" cy="151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8C52FF"/>
                </a:solidFill>
                <a:latin typeface="Bobby Jones"/>
                <a:ea typeface="Bobby Jones"/>
                <a:cs typeface="Bobby Jones"/>
                <a:sym typeface="Bobby Jones"/>
              </a:rPr>
              <a:t>What is the relationship between airlines and flight cancellation rates?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3514" y="1668143"/>
            <a:ext cx="10268843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Steps:</a:t>
            </a:r>
          </a:p>
          <a:p>
            <a:pPr algn="ctr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8C52FF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Calculate the number of flights cancelled per airline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DAGO_4Y73NQ</dc:identifier>
  <dcterms:modified xsi:type="dcterms:W3CDTF">2011-08-01T06:04:30Z</dcterms:modified>
  <cp:revision>1</cp:revision>
  <dc:title>Use the data collected to help you answer the following:</dc:title>
</cp:coreProperties>
</file>