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4"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b679b60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b679b60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679b603c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679b603c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679b603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679b603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679b603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679b603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https://www.w3schools.com/html/" TargetMode="External"/><Relationship Id="rId22" Type="http://schemas.openxmlformats.org/officeDocument/2006/relationships/hyperlink" Target="https://www.w3schools.com/html/" TargetMode="External"/><Relationship Id="rId21" Type="http://schemas.openxmlformats.org/officeDocument/2006/relationships/hyperlink" Target="https://developer.mozilla.org/fr/docs/Learn/Getting_started_with_the_web/HTML_basics" TargetMode="External"/><Relationship Id="rId24" Type="http://schemas.openxmlformats.org/officeDocument/2006/relationships/hyperlink" Target="https://www.w3schools.com/html/" TargetMode="External"/><Relationship Id="rId23" Type="http://schemas.openxmlformats.org/officeDocument/2006/relationships/hyperlink" Target="https://developer.mozilla.org/fr/docs/Learn/Getting_started_with_the_web/HTML_basics"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w3schools.com/whatis/" TargetMode="External"/><Relationship Id="rId4" Type="http://schemas.openxmlformats.org/officeDocument/2006/relationships/hyperlink" Target="https://www.w3schools.com/whatis/" TargetMode="External"/><Relationship Id="rId9" Type="http://schemas.openxmlformats.org/officeDocument/2006/relationships/hyperlink" Target="https://en.wikipedia.org/wiki/Web_development" TargetMode="External"/><Relationship Id="rId26" Type="http://schemas.openxmlformats.org/officeDocument/2006/relationships/hyperlink" Target="https://developer.mozilla.org/fr/docs/learn/html/introduction_to_html/getting_started" TargetMode="External"/><Relationship Id="rId25" Type="http://schemas.openxmlformats.org/officeDocument/2006/relationships/hyperlink" Target="https://developer.mozilla.org/fr/docs/Learn/Getting_started_with_the_web/HTML_basics" TargetMode="External"/><Relationship Id="rId28" Type="http://schemas.openxmlformats.org/officeDocument/2006/relationships/hyperlink" Target="https://developer.mozilla.org/fr/docs/Learn/Getting_started_with_the_web/HTML_basics" TargetMode="External"/><Relationship Id="rId27" Type="http://schemas.openxmlformats.org/officeDocument/2006/relationships/hyperlink" Target="https://www.w3schools.com/html/" TargetMode="External"/><Relationship Id="rId5" Type="http://schemas.openxmlformats.org/officeDocument/2006/relationships/hyperlink" Target="https://developer.mozilla.org/fr/docs/Learn" TargetMode="External"/><Relationship Id="rId6" Type="http://schemas.openxmlformats.org/officeDocument/2006/relationships/hyperlink" Target="https://developer.mozilla.org/fr/docs/Learn" TargetMode="External"/><Relationship Id="rId29" Type="http://schemas.openxmlformats.org/officeDocument/2006/relationships/hyperlink" Target="https://developer.mozilla.org/fr/docs/learn/html/introduction_to_html/getting_started" TargetMode="External"/><Relationship Id="rId7" Type="http://schemas.openxmlformats.org/officeDocument/2006/relationships/hyperlink" Target="https://en.wikipedia.org/wiki/Web_development" TargetMode="External"/><Relationship Id="rId8" Type="http://schemas.openxmlformats.org/officeDocument/2006/relationships/hyperlink" Target="https://www.w3schools.com/whatis/" TargetMode="External"/><Relationship Id="rId31" Type="http://schemas.openxmlformats.org/officeDocument/2006/relationships/hyperlink" Target="https://www.w3schools.com/html/" TargetMode="External"/><Relationship Id="rId30" Type="http://schemas.openxmlformats.org/officeDocument/2006/relationships/hyperlink" Target="https://www.w3schools.com/html/" TargetMode="External"/><Relationship Id="rId11" Type="http://schemas.openxmlformats.org/officeDocument/2006/relationships/hyperlink" Target="https://developer.mozilla.org/fr/docs/Learn" TargetMode="External"/><Relationship Id="rId33" Type="http://schemas.openxmlformats.org/officeDocument/2006/relationships/hyperlink" Target="https://developer.mozilla.org/fr/docs/Learn/Getting_started_with_the_web/HTML_basics" TargetMode="External"/><Relationship Id="rId10" Type="http://schemas.openxmlformats.org/officeDocument/2006/relationships/hyperlink" Target="https://www.w3schools.com/whatis/" TargetMode="External"/><Relationship Id="rId32" Type="http://schemas.openxmlformats.org/officeDocument/2006/relationships/hyperlink" Target="https://www.w3schools.com/html/" TargetMode="External"/><Relationship Id="rId13" Type="http://schemas.openxmlformats.org/officeDocument/2006/relationships/hyperlink" Target="https://www.w3schools.com/whatis/" TargetMode="External"/><Relationship Id="rId35" Type="http://schemas.openxmlformats.org/officeDocument/2006/relationships/hyperlink" Target="https://www.w3schools.com/html/" TargetMode="External"/><Relationship Id="rId12" Type="http://schemas.openxmlformats.org/officeDocument/2006/relationships/hyperlink" Target="https://www.w3schools.com/whatis/" TargetMode="External"/><Relationship Id="rId34" Type="http://schemas.openxmlformats.org/officeDocument/2006/relationships/hyperlink" Target="https://developer.mozilla.org/fr/docs/Learn/Getting_started_with_the_web/HTML_basics" TargetMode="External"/><Relationship Id="rId15" Type="http://schemas.openxmlformats.org/officeDocument/2006/relationships/hyperlink" Target="https://developer.mozilla.org/fr/docs/Learn" TargetMode="External"/><Relationship Id="rId37" Type="http://schemas.openxmlformats.org/officeDocument/2006/relationships/hyperlink" Target="https://developer.mozilla.org/fr/docs/learn/html/introduction_to_html/getting_started" TargetMode="External"/><Relationship Id="rId14" Type="http://schemas.openxmlformats.org/officeDocument/2006/relationships/hyperlink" Target="https://en.wikipedia.org/wiki/Web_development" TargetMode="External"/><Relationship Id="rId36" Type="http://schemas.openxmlformats.org/officeDocument/2006/relationships/hyperlink" Target="https://developer.mozilla.org/fr/docs/learn/html/introduction_to_html/getting_started" TargetMode="External"/><Relationship Id="rId17" Type="http://schemas.openxmlformats.org/officeDocument/2006/relationships/hyperlink" Target="https://www.w3schools.com/html/" TargetMode="External"/><Relationship Id="rId16" Type="http://schemas.openxmlformats.org/officeDocument/2006/relationships/hyperlink" Target="https://www.w3schools.com/html/" TargetMode="External"/><Relationship Id="rId19" Type="http://schemas.openxmlformats.org/officeDocument/2006/relationships/hyperlink" Target="https://developer.mozilla.org/fr/docs/Learn/Getting_started_with_the_web/HTML_basics" TargetMode="External"/><Relationship Id="rId18" Type="http://schemas.openxmlformats.org/officeDocument/2006/relationships/hyperlink" Target="https://www.w3schools.com/html/" TargetMode="External"/></Relationships>
</file>

<file path=ppt/slides/_rels/slide2.xml.rels><?xml version="1.0" encoding="UTF-8" standalone="yes"?><Relationships xmlns="http://schemas.openxmlformats.org/package/2006/relationships"><Relationship Id="rId20" Type="http://schemas.openxmlformats.org/officeDocument/2006/relationships/hyperlink" Target="https://www.w3schools.com/Css/" TargetMode="External"/><Relationship Id="rId22" Type="http://schemas.openxmlformats.org/officeDocument/2006/relationships/hyperlink" Target="https://www.w3schools.com/Css/" TargetMode="External"/><Relationship Id="rId21" Type="http://schemas.openxmlformats.org/officeDocument/2006/relationships/hyperlink" Target="https://www.w3schools.com/Css/" TargetMode="External"/><Relationship Id="rId24" Type="http://schemas.openxmlformats.org/officeDocument/2006/relationships/hyperlink" Target="https://developer.mozilla.org/fr/docs/Learn/Getting_started_with_the_web/CSS_basics" TargetMode="External"/><Relationship Id="rId23" Type="http://schemas.openxmlformats.org/officeDocument/2006/relationships/hyperlink" Target="https://developer.mozilla.org/fr/docs/Learn/Getting_started_with_the_web/CSS_basics"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schools.com/Css/" TargetMode="External"/><Relationship Id="rId4" Type="http://schemas.openxmlformats.org/officeDocument/2006/relationships/hyperlink" Target="https://www.w3schools.com/Css/" TargetMode="External"/><Relationship Id="rId9" Type="http://schemas.openxmlformats.org/officeDocument/2006/relationships/hyperlink" Target="https://www.w3schools.com/Css/" TargetMode="External"/><Relationship Id="rId26" Type="http://schemas.openxmlformats.org/officeDocument/2006/relationships/hyperlink" Target="https://www.w3schools.com/html/html_css.asp" TargetMode="External"/><Relationship Id="rId25" Type="http://schemas.openxmlformats.org/officeDocument/2006/relationships/hyperlink" Target="https://www.w3schools.com/Css/" TargetMode="External"/><Relationship Id="rId27" Type="http://schemas.openxmlformats.org/officeDocument/2006/relationships/hyperlink" Target="https://www.w3schools.com/html/html_css.asp" TargetMode="External"/><Relationship Id="rId5" Type="http://schemas.openxmlformats.org/officeDocument/2006/relationships/hyperlink" Target="https://www.w3schools.com/Css/" TargetMode="External"/><Relationship Id="rId6" Type="http://schemas.openxmlformats.org/officeDocument/2006/relationships/hyperlink" Target="https://developer.mozilla.org/fr/docs/Learn/Getting_started_with_the_web/CSS_basics" TargetMode="External"/><Relationship Id="rId7" Type="http://schemas.openxmlformats.org/officeDocument/2006/relationships/hyperlink" Target="https://www.w3schools.com/Css/" TargetMode="External"/><Relationship Id="rId8" Type="http://schemas.openxmlformats.org/officeDocument/2006/relationships/hyperlink" Target="https://developer.mozilla.org/fr/docs/Learn/Getting_started_with_the_web/CSS_basics" TargetMode="External"/><Relationship Id="rId11" Type="http://schemas.openxmlformats.org/officeDocument/2006/relationships/hyperlink" Target="https://www.w3schools.com/html/html_css.asp" TargetMode="External"/><Relationship Id="rId10" Type="http://schemas.openxmlformats.org/officeDocument/2006/relationships/hyperlink" Target="https://developer.mozilla.org/fr/docs/Learn/Getting_started_with_the_web/CSS_basics" TargetMode="External"/><Relationship Id="rId13" Type="http://schemas.openxmlformats.org/officeDocument/2006/relationships/hyperlink" Target="https://developer.mozilla.org/fr/docs/Learn/Getting_started_with_the_web/CSS_basics" TargetMode="External"/><Relationship Id="rId12" Type="http://schemas.openxmlformats.org/officeDocument/2006/relationships/hyperlink" Target="https://www.w3schools.com/Css/" TargetMode="External"/><Relationship Id="rId15" Type="http://schemas.openxmlformats.org/officeDocument/2006/relationships/hyperlink" Target="https://www.w3schools.com/Css/" TargetMode="External"/><Relationship Id="rId14" Type="http://schemas.openxmlformats.org/officeDocument/2006/relationships/hyperlink" Target="https://www.w3schools.com/html/html_css.asp" TargetMode="External"/><Relationship Id="rId17" Type="http://schemas.openxmlformats.org/officeDocument/2006/relationships/hyperlink" Target="https://www.w3schools.com/Css/" TargetMode="External"/><Relationship Id="rId16" Type="http://schemas.openxmlformats.org/officeDocument/2006/relationships/hyperlink" Target="https://developer.mozilla.org/fr/docs/Learn/Getting_started_with_the_web/CSS_basics" TargetMode="External"/><Relationship Id="rId19" Type="http://schemas.openxmlformats.org/officeDocument/2006/relationships/hyperlink" Target="https://www.w3schools.com/html/html_css.asp" TargetMode="External"/><Relationship Id="rId18" Type="http://schemas.openxmlformats.org/officeDocument/2006/relationships/hyperlink" Target="https://developer.mozilla.org/fr/docs/Learn/Getting_started_with_the_web/CSS_basics" TargetMode="External"/></Relationships>
</file>

<file path=ppt/slides/_rels/slide3.xml.rels><?xml version="1.0" encoding="UTF-8" standalone="yes"?><Relationships xmlns="http://schemas.openxmlformats.org/package/2006/relationships"><Relationship Id="rId20" Type="http://schemas.openxmlformats.org/officeDocument/2006/relationships/hyperlink" Target="https://www.enable-javascript.com/fr/" TargetMode="External"/><Relationship Id="rId22" Type="http://schemas.openxmlformats.org/officeDocument/2006/relationships/hyperlink" Target="https://www.javascript.com/" TargetMode="External"/><Relationship Id="rId21" Type="http://schemas.openxmlformats.org/officeDocument/2006/relationships/hyperlink" Target="https://www.javascript.com/" TargetMode="External"/><Relationship Id="rId24" Type="http://schemas.openxmlformats.org/officeDocument/2006/relationships/hyperlink" Target="https://developer.mozilla.org/fr/docs/Learn/JavaScript/First_steps/What_is_JavaScript" TargetMode="External"/><Relationship Id="rId23" Type="http://schemas.openxmlformats.org/officeDocument/2006/relationships/hyperlink" Target="https://developer.mozilla.org/fr/docs/Learn/JavaScript/First_steps/What_is_JavaScript"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javascript.com/" TargetMode="External"/><Relationship Id="rId4" Type="http://schemas.openxmlformats.org/officeDocument/2006/relationships/hyperlink" Target="https://www.javascript.com/" TargetMode="External"/><Relationship Id="rId9" Type="http://schemas.openxmlformats.org/officeDocument/2006/relationships/hyperlink" Target="https://www.enable-javascript.com/fr/" TargetMode="External"/><Relationship Id="rId26" Type="http://schemas.openxmlformats.org/officeDocument/2006/relationships/hyperlink" Target="https://www.enable-javascript.com/fr/" TargetMode="External"/><Relationship Id="rId25" Type="http://schemas.openxmlformats.org/officeDocument/2006/relationships/hyperlink" Target="https://www.javascript.com/" TargetMode="External"/><Relationship Id="rId27" Type="http://schemas.openxmlformats.org/officeDocument/2006/relationships/hyperlink" Target="https://www.enable-javascript.com/fr/" TargetMode="External"/><Relationship Id="rId5" Type="http://schemas.openxmlformats.org/officeDocument/2006/relationships/hyperlink" Target="https://developer.mozilla.org/fr/docs/Learn/JavaScript/First_steps/What_is_JavaScript" TargetMode="External"/><Relationship Id="rId6" Type="http://schemas.openxmlformats.org/officeDocument/2006/relationships/hyperlink" Target="https://www.javascript.com/" TargetMode="External"/><Relationship Id="rId7" Type="http://schemas.openxmlformats.org/officeDocument/2006/relationships/hyperlink" Target="https://www.javascript.com/" TargetMode="External"/><Relationship Id="rId8" Type="http://schemas.openxmlformats.org/officeDocument/2006/relationships/hyperlink" Target="https://developer.mozilla.org/fr/docs/Learn/JavaScript/First_steps/What_is_JavaScript" TargetMode="External"/><Relationship Id="rId11" Type="http://schemas.openxmlformats.org/officeDocument/2006/relationships/hyperlink" Target="https://www.javascript.com/" TargetMode="External"/><Relationship Id="rId10" Type="http://schemas.openxmlformats.org/officeDocument/2006/relationships/hyperlink" Target="https://www.javascript.com/" TargetMode="External"/><Relationship Id="rId13" Type="http://schemas.openxmlformats.org/officeDocument/2006/relationships/hyperlink" Target="https://www.enable-javascript.com/fr/" TargetMode="External"/><Relationship Id="rId12" Type="http://schemas.openxmlformats.org/officeDocument/2006/relationships/hyperlink" Target="https://developer.mozilla.org/fr/docs/Learn/JavaScript/First_steps/What_is_JavaScript" TargetMode="External"/><Relationship Id="rId15" Type="http://schemas.openxmlformats.org/officeDocument/2006/relationships/hyperlink" Target="https://www.javascript.com/" TargetMode="External"/><Relationship Id="rId14" Type="http://schemas.openxmlformats.org/officeDocument/2006/relationships/hyperlink" Target="https://www.javascript.com/" TargetMode="External"/><Relationship Id="rId17" Type="http://schemas.openxmlformats.org/officeDocument/2006/relationships/hyperlink" Target="https://www.enable-javascript.com/fr/" TargetMode="External"/><Relationship Id="rId16" Type="http://schemas.openxmlformats.org/officeDocument/2006/relationships/hyperlink" Target="https://developer.mozilla.org/fr/docs/Learn/JavaScript/First_steps/What_is_JavaScript" TargetMode="External"/><Relationship Id="rId19" Type="http://schemas.openxmlformats.org/officeDocument/2006/relationships/hyperlink" Target="https://developer.mozilla.org/fr/docs/Learn/JavaScript/First_steps/What_is_JavaScript" TargetMode="External"/><Relationship Id="rId18" Type="http://schemas.openxmlformats.org/officeDocument/2006/relationships/hyperlink" Target="https://www.javascript.com/" TargetMode="External"/></Relationships>
</file>

<file path=ppt/slides/_rels/slide4.xml.rels><?xml version="1.0" encoding="UTF-8" standalone="yes"?><Relationships xmlns="http://schemas.openxmlformats.org/package/2006/relationships"><Relationship Id="rId20" Type="http://schemas.openxmlformats.org/officeDocument/2006/relationships/hyperlink" Target="https://nodejs.org/en/download" TargetMode="External"/><Relationship Id="rId22" Type="http://schemas.openxmlformats.org/officeDocument/2006/relationships/hyperlink" Target="https://nodejs.org/en/download" TargetMode="External"/><Relationship Id="rId21" Type="http://schemas.openxmlformats.org/officeDocument/2006/relationships/hyperlink" Target="https://nodejs.org/en/download"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nodejs.org/" TargetMode="External"/><Relationship Id="rId4" Type="http://schemas.openxmlformats.org/officeDocument/2006/relationships/hyperlink" Target="https://nodejs.org/en/download" TargetMode="External"/><Relationship Id="rId9" Type="http://schemas.openxmlformats.org/officeDocument/2006/relationships/hyperlink" Target="https://react.dev/" TargetMode="External"/><Relationship Id="rId5" Type="http://schemas.openxmlformats.org/officeDocument/2006/relationships/hyperlink" Target="https://nodejs.org/" TargetMode="External"/><Relationship Id="rId6" Type="http://schemas.openxmlformats.org/officeDocument/2006/relationships/hyperlink" Target="https://nodejs.org/en/download" TargetMode="External"/><Relationship Id="rId7" Type="http://schemas.openxmlformats.org/officeDocument/2006/relationships/hyperlink" Target="https://www.w3schools.com/nodejs/nodejs_intro.asp" TargetMode="External"/><Relationship Id="rId8" Type="http://schemas.openxmlformats.org/officeDocument/2006/relationships/hyperlink" Target="https://nodejs.org/" TargetMode="External"/><Relationship Id="rId11" Type="http://schemas.openxmlformats.org/officeDocument/2006/relationships/hyperlink" Target="https://nodejs.org/" TargetMode="External"/><Relationship Id="rId10" Type="http://schemas.openxmlformats.org/officeDocument/2006/relationships/hyperlink" Target="https://fr.reactjs.org/" TargetMode="External"/><Relationship Id="rId13" Type="http://schemas.openxmlformats.org/officeDocument/2006/relationships/hyperlink" Target="https://fr.reactjs.org/" TargetMode="External"/><Relationship Id="rId12" Type="http://schemas.openxmlformats.org/officeDocument/2006/relationships/hyperlink" Target="https://react.dev/" TargetMode="External"/><Relationship Id="rId15" Type="http://schemas.openxmlformats.org/officeDocument/2006/relationships/hyperlink" Target="https://nodejs.org/" TargetMode="External"/><Relationship Id="rId14" Type="http://schemas.openxmlformats.org/officeDocument/2006/relationships/hyperlink" Target="https://legacy.reactjs.org/docs/getting-started.html" TargetMode="External"/><Relationship Id="rId17" Type="http://schemas.openxmlformats.org/officeDocument/2006/relationships/hyperlink" Target="https://nodejs.org/" TargetMode="External"/><Relationship Id="rId16" Type="http://schemas.openxmlformats.org/officeDocument/2006/relationships/hyperlink" Target="https://nodejs.org/" TargetMode="External"/><Relationship Id="rId19" Type="http://schemas.openxmlformats.org/officeDocument/2006/relationships/hyperlink" Target="https://nodejs.org/en/download" TargetMode="External"/><Relationship Id="rId18" Type="http://schemas.openxmlformats.org/officeDocument/2006/relationships/hyperlink" Target="https://nodej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3075"/>
            <a:ext cx="8520600" cy="1400400"/>
          </a:xfrm>
          <a:prstGeom prst="rect">
            <a:avLst/>
          </a:prstGeom>
        </p:spPr>
        <p:txBody>
          <a:bodyPr anchorCtr="0" anchor="b" bIns="91425" lIns="91425" spcFirstLastPara="1" rIns="91425" wrap="square" tIns="91425">
            <a:spAutoFit/>
          </a:bodyPr>
          <a:lstStyle/>
          <a:p>
            <a:pPr indent="-327025" lvl="0" marL="457200" rtl="0" algn="ctr">
              <a:lnSpc>
                <a:spcPct val="115000"/>
              </a:lnSpc>
              <a:spcBef>
                <a:spcPts val="1100"/>
              </a:spcBef>
              <a:spcAft>
                <a:spcPts val="0"/>
              </a:spcAft>
              <a:buClr>
                <a:srgbClr val="FF0000"/>
              </a:buClr>
              <a:buSzPts val="1550"/>
              <a:buFont typeface="Roboto"/>
              <a:buChar char="●"/>
            </a:pPr>
            <a:r>
              <a:rPr lang="fr" sz="1550">
                <a:solidFill>
                  <a:srgbClr val="FF0000"/>
                </a:solidFill>
                <a:highlight>
                  <a:srgbClr val="FFFFFF"/>
                </a:highlight>
                <a:latin typeface="Roboto"/>
                <a:ea typeface="Roboto"/>
                <a:cs typeface="Roboto"/>
                <a:sym typeface="Roboto"/>
              </a:rPr>
              <a:t>What is web development, and why is it essential in the context of the internet?</a:t>
            </a:r>
            <a:endParaRPr sz="1550">
              <a:solidFill>
                <a:srgbClr val="FF0000"/>
              </a:solidFill>
              <a:highlight>
                <a:srgbClr val="FFFFFF"/>
              </a:highlight>
              <a:latin typeface="Roboto"/>
              <a:ea typeface="Roboto"/>
              <a:cs typeface="Roboto"/>
              <a:sym typeface="Roboto"/>
            </a:endParaRPr>
          </a:p>
          <a:p>
            <a:pPr indent="0" lvl="0" marL="0" rtl="0" algn="ctr">
              <a:spcBef>
                <a:spcPts val="1100"/>
              </a:spcBef>
              <a:spcAft>
                <a:spcPts val="0"/>
              </a:spcAft>
              <a:buNone/>
            </a:pPr>
            <a:r>
              <a:t/>
            </a:r>
            <a:endParaRPr/>
          </a:p>
        </p:txBody>
      </p:sp>
      <p:sp>
        <p:nvSpPr>
          <p:cNvPr id="55" name="Google Shape;55;p13"/>
          <p:cNvSpPr txBox="1"/>
          <p:nvPr>
            <p:ph idx="1" type="subTitle"/>
          </p:nvPr>
        </p:nvSpPr>
        <p:spPr>
          <a:xfrm>
            <a:off x="398925" y="751350"/>
            <a:ext cx="7719000" cy="25557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fr" sz="1050" u="sng">
                <a:solidFill>
                  <a:srgbClr val="0000FF"/>
                </a:solidFill>
                <a:highlight>
                  <a:schemeClr val="lt1"/>
                </a:highlight>
                <a:latin typeface="Microsoft Yahei"/>
                <a:ea typeface="Microsoft Yahei"/>
                <a:cs typeface="Microsoft Yahei"/>
                <a:sym typeface="Microsoft Yahei"/>
                <a:hlinkClick r:id="rId3">
                  <a:extLst>
                    <a:ext uri="{A12FA001-AC4F-418D-AE19-62706E023703}">
                      <ahyp:hlinkClr val="tx"/>
                    </a:ext>
                  </a:extLst>
                </a:hlinkClick>
              </a:rPr>
              <a:t>Web development is the work involved in developing a website for the Internet or an intranet1</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4">
                  <a:extLst>
                    <a:ext uri="{A12FA001-AC4F-418D-AE19-62706E023703}">
                      <ahyp:hlinkClr val="tx"/>
                    </a:ext>
                  </a:extLst>
                </a:hlinkClick>
              </a:rPr>
              <a:t>Web development can range from creating simple static pages of plain text to complex web applications, electronic businesses, and social network services1</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a:solidFill>
                  <a:srgbClr val="0000FF"/>
                </a:solidFill>
                <a:highlight>
                  <a:schemeClr val="lt1"/>
                </a:highlight>
                <a:latin typeface="Microsoft Yahei"/>
                <a:ea typeface="Microsoft Yahei"/>
                <a:cs typeface="Microsoft Yahei"/>
                <a:sym typeface="Microsoft Yahei"/>
              </a:rPr>
              <a:t>Web development is essential in the context of the internet because it enables people to access, share, and interact with information, services, and entertainment online. </a:t>
            </a:r>
            <a:r>
              <a:rPr lang="fr" sz="1050" u="sng">
                <a:solidFill>
                  <a:srgbClr val="0000FF"/>
                </a:solidFill>
                <a:highlight>
                  <a:schemeClr val="lt1"/>
                </a:highlight>
                <a:latin typeface="Microsoft Yahei"/>
                <a:ea typeface="Microsoft Yahei"/>
                <a:cs typeface="Microsoft Yahei"/>
                <a:sym typeface="Microsoft Yahei"/>
                <a:hlinkClick r:id="rId5">
                  <a:extLst>
                    <a:ext uri="{A12FA001-AC4F-418D-AE19-62706E023703}">
                      <ahyp:hlinkClr val="tx"/>
                    </a:ext>
                  </a:extLst>
                </a:hlinkClick>
              </a:rPr>
              <a:t>Web development also allows businesses, organizations, and individuals to showcase their products, projects, and portfolios to a global audience2</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u="sng">
                <a:solidFill>
                  <a:srgbClr val="0000FF"/>
                </a:solidFill>
                <a:highlight>
                  <a:schemeClr val="lt1"/>
                </a:highlight>
                <a:latin typeface="Microsoft Yahei"/>
                <a:ea typeface="Microsoft Yahei"/>
                <a:cs typeface="Microsoft Yahei"/>
                <a:sym typeface="Microsoft Yahei"/>
                <a:hlinkClick r:id="rId6">
                  <a:extLst>
                    <a:ext uri="{A12FA001-AC4F-418D-AE19-62706E023703}">
                      <ahyp:hlinkClr val="tx"/>
                    </a:ext>
                  </a:extLst>
                </a:hlinkClick>
              </a:rPr>
              <a:t>If you are interested in learning web development, you can start with the basics of HTML, CSS, and JavaScript, which are the core technologies for creating web pages and web applications2</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7">
                  <a:extLst>
                    <a:ext uri="{A12FA001-AC4F-418D-AE19-62706E023703}">
                      <ahyp:hlinkClr val="tx"/>
                    </a:ext>
                  </a:extLst>
                </a:hlinkClick>
              </a:rPr>
              <a:t>You can also explore the subjects of front-end and back-end development, and the popular languages and frameworks for web development3</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u="sng">
                <a:solidFill>
                  <a:srgbClr val="0000FF"/>
                </a:solidFill>
                <a:highlight>
                  <a:schemeClr val="lt1"/>
                </a:highlight>
                <a:latin typeface="Microsoft Yahei"/>
                <a:ea typeface="Microsoft Yahei"/>
                <a:cs typeface="Microsoft Yahei"/>
                <a:sym typeface="Microsoft Yahei"/>
                <a:hlinkClick r:id="rId8">
                  <a:extLst>
                    <a:ext uri="{A12FA001-AC4F-418D-AE19-62706E023703}">
                      <ahyp:hlinkClr val="tx"/>
                    </a:ext>
                  </a:extLst>
                </a:hlinkClick>
              </a:rPr>
              <a:t>1</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9">
                  <a:extLst>
                    <a:ext uri="{A12FA001-AC4F-418D-AE19-62706E023703}">
                      <ahyp:hlinkClr val="tx"/>
                    </a:ext>
                  </a:extLst>
                </a:hlinkClick>
              </a:rPr>
              <a:t>Web development - Wikipedia</a:t>
            </a:r>
            <a:r>
              <a:rPr lang="fr" sz="1050" u="sng">
                <a:solidFill>
                  <a:srgbClr val="0000FF"/>
                </a:solidFill>
                <a:highlight>
                  <a:schemeClr val="lt1"/>
                </a:highlight>
                <a:latin typeface="Microsoft Yahei"/>
                <a:ea typeface="Microsoft Yahei"/>
                <a:cs typeface="Microsoft Yahei"/>
                <a:sym typeface="Microsoft Yahei"/>
                <a:hlinkClick r:id="rId10">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11">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12">
                  <a:extLst>
                    <a:ext uri="{A12FA001-AC4F-418D-AE19-62706E023703}">
                      <ahyp:hlinkClr val="tx"/>
                    </a:ext>
                  </a:extLst>
                </a:hlinkClick>
              </a:rPr>
              <a:t>Web Development - W3Schools</a:t>
            </a:r>
            <a:r>
              <a:rPr lang="fr" sz="1050" u="sng">
                <a:solidFill>
                  <a:srgbClr val="0000FF"/>
                </a:solidFill>
                <a:highlight>
                  <a:schemeClr val="lt1"/>
                </a:highlight>
                <a:latin typeface="Microsoft Yahei"/>
                <a:ea typeface="Microsoft Yahei"/>
                <a:cs typeface="Microsoft Yahei"/>
                <a:sym typeface="Microsoft Yahei"/>
                <a:hlinkClick r:id="rId13">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14">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15">
                  <a:extLst>
                    <a:ext uri="{A12FA001-AC4F-418D-AE19-62706E023703}">
                      <ahyp:hlinkClr val="tx"/>
                    </a:ext>
                  </a:extLst>
                </a:hlinkClick>
              </a:rPr>
              <a:t>Apprendre le développement web | MDN - MDN Web Docs</a:t>
            </a:r>
            <a:endParaRPr sz="1050">
              <a:solidFill>
                <a:srgbClr val="0000FF"/>
              </a:solidFill>
              <a:highlight>
                <a:schemeClr val="lt1"/>
              </a:highlight>
              <a:latin typeface="Microsoft Yahei"/>
              <a:ea typeface="Microsoft Yahei"/>
              <a:cs typeface="Microsoft Yahei"/>
              <a:sym typeface="Microsoft Yahei"/>
            </a:endParaRPr>
          </a:p>
          <a:p>
            <a:pPr indent="0" lvl="0" marL="0" rtl="0" algn="ctr">
              <a:spcBef>
                <a:spcPts val="0"/>
              </a:spcBef>
              <a:spcAft>
                <a:spcPts val="0"/>
              </a:spcAft>
              <a:buNone/>
            </a:pPr>
            <a:r>
              <a:t/>
            </a:r>
            <a:endParaRPr>
              <a:solidFill>
                <a:srgbClr val="0000FF"/>
              </a:solidFill>
              <a:highlight>
                <a:schemeClr val="lt1"/>
              </a:highlight>
            </a:endParaRPr>
          </a:p>
        </p:txBody>
      </p:sp>
      <p:sp>
        <p:nvSpPr>
          <p:cNvPr id="56" name="Google Shape;56;p13"/>
          <p:cNvSpPr txBox="1"/>
          <p:nvPr>
            <p:ph type="ctrTitle"/>
          </p:nvPr>
        </p:nvSpPr>
        <p:spPr>
          <a:xfrm>
            <a:off x="-237600" y="3743100"/>
            <a:ext cx="8520600" cy="1710300"/>
          </a:xfrm>
          <a:prstGeom prst="rect">
            <a:avLst/>
          </a:prstGeom>
        </p:spPr>
        <p:txBody>
          <a:bodyPr anchorCtr="0" anchor="b" bIns="91425" lIns="91425" spcFirstLastPara="1" rIns="91425" wrap="square" tIns="91425">
            <a:normAutofit/>
          </a:bodyPr>
          <a:lstStyle/>
          <a:p>
            <a:pPr indent="-295275" lvl="0" marL="457200" rtl="0" algn="l">
              <a:lnSpc>
                <a:spcPct val="115000"/>
              </a:lnSpc>
              <a:spcBef>
                <a:spcPts val="1100"/>
              </a:spcBef>
              <a:spcAft>
                <a:spcPts val="0"/>
              </a:spcAft>
              <a:buClr>
                <a:srgbClr val="333333"/>
              </a:buClr>
              <a:buSzPts val="1050"/>
              <a:buFont typeface="Roboto"/>
              <a:buChar char="●"/>
            </a:pPr>
            <a:r>
              <a:t/>
            </a:r>
            <a:endParaRPr sz="1050">
              <a:solidFill>
                <a:srgbClr val="333333"/>
              </a:solidFill>
              <a:highlight>
                <a:srgbClr val="FFFFFF"/>
              </a:highlight>
              <a:latin typeface="Roboto"/>
              <a:ea typeface="Roboto"/>
              <a:cs typeface="Roboto"/>
              <a:sym typeface="Roboto"/>
            </a:endParaRPr>
          </a:p>
          <a:p>
            <a:pPr indent="0" lvl="0" marL="0" rtl="0" algn="ctr">
              <a:spcBef>
                <a:spcPts val="1100"/>
              </a:spcBef>
              <a:spcAft>
                <a:spcPts val="0"/>
              </a:spcAft>
              <a:buNone/>
            </a:pPr>
            <a:r>
              <a:t/>
            </a:r>
            <a:endParaRPr/>
          </a:p>
        </p:txBody>
      </p:sp>
      <p:sp>
        <p:nvSpPr>
          <p:cNvPr id="57" name="Google Shape;57;p13"/>
          <p:cNvSpPr txBox="1"/>
          <p:nvPr>
            <p:ph idx="1" type="subTitle"/>
          </p:nvPr>
        </p:nvSpPr>
        <p:spPr>
          <a:xfrm>
            <a:off x="311700" y="3063925"/>
            <a:ext cx="8085600" cy="792600"/>
          </a:xfrm>
          <a:prstGeom prst="rect">
            <a:avLst/>
          </a:prstGeom>
        </p:spPr>
        <p:txBody>
          <a:bodyPr anchorCtr="0" anchor="t" bIns="91425" lIns="91425" spcFirstLastPara="1" rIns="91425" wrap="square" tIns="91425">
            <a:noAutofit/>
          </a:bodyPr>
          <a:lstStyle/>
          <a:p>
            <a:pPr indent="-302974" lvl="0" marL="457200" rtl="0" algn="l">
              <a:lnSpc>
                <a:spcPct val="95000"/>
              </a:lnSpc>
              <a:spcBef>
                <a:spcPts val="1100"/>
              </a:spcBef>
              <a:spcAft>
                <a:spcPts val="0"/>
              </a:spcAft>
              <a:buClr>
                <a:schemeClr val="lt1"/>
              </a:buClr>
              <a:buSzPts val="1171"/>
              <a:buFont typeface="Roboto"/>
              <a:buChar char="●"/>
            </a:pPr>
            <a:r>
              <a:rPr lang="fr" sz="1171">
                <a:solidFill>
                  <a:schemeClr val="lt1"/>
                </a:solidFill>
                <a:highlight>
                  <a:srgbClr val="FF0000"/>
                </a:highlight>
                <a:latin typeface="Roboto"/>
                <a:ea typeface="Roboto"/>
                <a:cs typeface="Roboto"/>
                <a:sym typeface="Roboto"/>
              </a:rPr>
              <a:t>Have you heard of HTML? If yes, what does HTML stand for, and what is its primary purpose in web development?</a:t>
            </a:r>
            <a:endParaRPr sz="1171">
              <a:solidFill>
                <a:schemeClr val="lt1"/>
              </a:solidFill>
              <a:highlight>
                <a:srgbClr val="FF0000"/>
              </a:highlight>
              <a:latin typeface="Roboto"/>
              <a:ea typeface="Roboto"/>
              <a:cs typeface="Roboto"/>
              <a:sym typeface="Roboto"/>
            </a:endParaRPr>
          </a:p>
          <a:p>
            <a:pPr indent="0" lvl="0" marL="0" rtl="0" algn="ctr">
              <a:lnSpc>
                <a:spcPct val="80000"/>
              </a:lnSpc>
              <a:spcBef>
                <a:spcPts val="1100"/>
              </a:spcBef>
              <a:spcAft>
                <a:spcPts val="0"/>
              </a:spcAft>
              <a:buSzPts val="1018"/>
              <a:buNone/>
            </a:pPr>
            <a:r>
              <a:t/>
            </a:r>
            <a:endParaRPr sz="2590">
              <a:solidFill>
                <a:schemeClr val="lt1"/>
              </a:solidFill>
            </a:endParaRPr>
          </a:p>
        </p:txBody>
      </p:sp>
      <p:sp>
        <p:nvSpPr>
          <p:cNvPr id="58" name="Google Shape;58;p13"/>
          <p:cNvSpPr txBox="1"/>
          <p:nvPr/>
        </p:nvSpPr>
        <p:spPr>
          <a:xfrm>
            <a:off x="696900" y="3856525"/>
            <a:ext cx="7315200" cy="41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sz="1050">
                <a:solidFill>
                  <a:srgbClr val="0000FF"/>
                </a:solidFill>
                <a:highlight>
                  <a:schemeClr val="lt1"/>
                </a:highlight>
                <a:latin typeface="Microsoft Yahei"/>
                <a:ea typeface="Microsoft Yahei"/>
                <a:cs typeface="Microsoft Yahei"/>
                <a:sym typeface="Microsoft Yahei"/>
              </a:rPr>
              <a:t>Yes, I have heard of HTML. </a:t>
            </a:r>
            <a:r>
              <a:rPr lang="fr" sz="1050" u="sng">
                <a:solidFill>
                  <a:srgbClr val="0000FF"/>
                </a:solidFill>
                <a:highlight>
                  <a:schemeClr val="lt1"/>
                </a:highlight>
                <a:latin typeface="Microsoft Yahei"/>
                <a:ea typeface="Microsoft Yahei"/>
                <a:cs typeface="Microsoft Yahei"/>
                <a:sym typeface="Microsoft Yahei"/>
                <a:hlinkClick r:id="rId16">
                  <a:extLst>
                    <a:ext uri="{A12FA001-AC4F-418D-AE19-62706E023703}">
                      <ahyp:hlinkClr val="tx"/>
                    </a:ext>
                  </a:extLst>
                </a:hlinkClick>
              </a:rPr>
              <a:t>HTML stands for </a:t>
            </a:r>
            <a:r>
              <a:rPr b="1" lang="fr" sz="1050" u="sng">
                <a:solidFill>
                  <a:srgbClr val="0000FF"/>
                </a:solidFill>
                <a:highlight>
                  <a:schemeClr val="lt1"/>
                </a:highlight>
                <a:latin typeface="Microsoft Yahei"/>
                <a:ea typeface="Microsoft Yahei"/>
                <a:cs typeface="Microsoft Yahei"/>
                <a:sym typeface="Microsoft Yahei"/>
                <a:hlinkClick r:id="rId17">
                  <a:extLst>
                    <a:ext uri="{A12FA001-AC4F-418D-AE19-62706E023703}">
                      <ahyp:hlinkClr val="tx"/>
                    </a:ext>
                  </a:extLst>
                </a:hlinkClick>
              </a:rPr>
              <a:t>HyperText Markup Language</a:t>
            </a:r>
            <a:r>
              <a:rPr lang="fr" sz="1050" u="sng">
                <a:solidFill>
                  <a:srgbClr val="0000FF"/>
                </a:solidFill>
                <a:highlight>
                  <a:schemeClr val="lt1"/>
                </a:highlight>
                <a:latin typeface="Microsoft Yahei"/>
                <a:ea typeface="Microsoft Yahei"/>
                <a:cs typeface="Microsoft Yahei"/>
                <a:sym typeface="Microsoft Yahei"/>
                <a:hlinkClick r:id="rId18">
                  <a:extLst>
                    <a:ext uri="{A12FA001-AC4F-418D-AE19-62706E023703}">
                      <ahyp:hlinkClr val="tx"/>
                    </a:ext>
                  </a:extLst>
                </a:hlinkClick>
              </a:rPr>
              <a:t>1</a:t>
            </a:r>
            <a:r>
              <a:rPr lang="fr" sz="1050" u="sng">
                <a:solidFill>
                  <a:srgbClr val="0000FF"/>
                </a:solidFill>
                <a:highlight>
                  <a:schemeClr val="lt1"/>
                </a:highlight>
                <a:latin typeface="Microsoft Yahei"/>
                <a:ea typeface="Microsoft Yahei"/>
                <a:cs typeface="Microsoft Yahei"/>
                <a:sym typeface="Microsoft Yahei"/>
                <a:hlinkClick r:id="rId19">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20">
                  <a:extLst>
                    <a:ext uri="{A12FA001-AC4F-418D-AE19-62706E023703}">
                      <ahyp:hlinkClr val="tx"/>
                    </a:ext>
                  </a:extLst>
                </a:hlinkClick>
              </a:rPr>
              <a:t>It is the language used to structure a web page and its content1</a:t>
            </a:r>
            <a:r>
              <a:rPr lang="fr" sz="1050" u="sng">
                <a:solidFill>
                  <a:srgbClr val="0000FF"/>
                </a:solidFill>
                <a:highlight>
                  <a:schemeClr val="lt1"/>
                </a:highlight>
                <a:latin typeface="Microsoft Yahei"/>
                <a:ea typeface="Microsoft Yahei"/>
                <a:cs typeface="Microsoft Yahei"/>
                <a:sym typeface="Microsoft Yahei"/>
                <a:hlinkClick r:id="rId21">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22">
                  <a:extLst>
                    <a:ext uri="{A12FA001-AC4F-418D-AE19-62706E023703}">
                      <ahyp:hlinkClr val="tx"/>
                    </a:ext>
                  </a:extLst>
                </a:hlinkClick>
              </a:rPr>
              <a:t>For example, you can use HTML to create paragraphs, lists, images, tables, and more1</a:t>
            </a:r>
            <a:r>
              <a:rPr lang="fr" sz="1050" u="sng">
                <a:solidFill>
                  <a:srgbClr val="0000FF"/>
                </a:solidFill>
                <a:highlight>
                  <a:schemeClr val="lt1"/>
                </a:highlight>
                <a:latin typeface="Microsoft Yahei"/>
                <a:ea typeface="Microsoft Yahei"/>
                <a:cs typeface="Microsoft Yahei"/>
                <a:sym typeface="Microsoft Yahei"/>
                <a:hlinkClick r:id="rId23">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a:solidFill>
                  <a:srgbClr val="0000FF"/>
                </a:solidFill>
                <a:highlight>
                  <a:schemeClr val="lt1"/>
                </a:highlight>
                <a:latin typeface="Microsoft Yahei"/>
                <a:ea typeface="Microsoft Yahei"/>
                <a:cs typeface="Microsoft Yahei"/>
                <a:sym typeface="Microsoft Yahei"/>
              </a:rPr>
              <a:t>HTML is the primary language for web development because it defines the content and layout of a web page. Without HTML, a web page would be just plain text. </a:t>
            </a:r>
            <a:r>
              <a:rPr lang="fr" sz="1050" u="sng">
                <a:solidFill>
                  <a:srgbClr val="0000FF"/>
                </a:solidFill>
                <a:highlight>
                  <a:schemeClr val="lt1"/>
                </a:highlight>
                <a:latin typeface="Microsoft Yahei"/>
                <a:ea typeface="Microsoft Yahei"/>
                <a:cs typeface="Microsoft Yahei"/>
                <a:sym typeface="Microsoft Yahei"/>
                <a:hlinkClick r:id="rId24">
                  <a:extLst>
                    <a:ext uri="{A12FA001-AC4F-418D-AE19-62706E023703}">
                      <ahyp:hlinkClr val="tx"/>
                    </a:ext>
                  </a:extLst>
                </a:hlinkClick>
              </a:rPr>
              <a:t>HTML also allows you to add links, styles, scripts, and other features to make your web page more interactive and attractive1</a:t>
            </a:r>
            <a:r>
              <a:rPr lang="fr" sz="1050" u="sng">
                <a:solidFill>
                  <a:srgbClr val="0000FF"/>
                </a:solidFill>
                <a:highlight>
                  <a:schemeClr val="lt1"/>
                </a:highlight>
                <a:latin typeface="Microsoft Yahei"/>
                <a:ea typeface="Microsoft Yahei"/>
                <a:cs typeface="Microsoft Yahei"/>
                <a:sym typeface="Microsoft Yahei"/>
                <a:hlinkClick r:id="rId25">
                  <a:extLst>
                    <a:ext uri="{A12FA001-AC4F-418D-AE19-62706E023703}">
                      <ahyp:hlinkClr val="tx"/>
                    </a:ext>
                  </a:extLst>
                </a:hlinkClick>
              </a:rPr>
              <a:t>2</a:t>
            </a:r>
            <a:r>
              <a:rPr lang="fr" sz="1050" u="sng">
                <a:solidFill>
                  <a:srgbClr val="0000FF"/>
                </a:solidFill>
                <a:highlight>
                  <a:schemeClr val="lt1"/>
                </a:highlight>
                <a:latin typeface="Microsoft Yahei"/>
                <a:ea typeface="Microsoft Yahei"/>
                <a:cs typeface="Microsoft Yahei"/>
                <a:sym typeface="Microsoft Yahei"/>
                <a:hlinkClick r:id="rId26">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a:solidFill>
                  <a:srgbClr val="0000FF"/>
                </a:solidFill>
                <a:highlight>
                  <a:schemeClr val="lt1"/>
                </a:highlight>
                <a:latin typeface="Microsoft Yahei"/>
                <a:ea typeface="Microsoft Yahei"/>
                <a:cs typeface="Microsoft Yahei"/>
                <a:sym typeface="Microsoft Yahei"/>
              </a:rPr>
              <a:t>If you want to learn more about HTML, you can check out these resources:</a:t>
            </a:r>
            <a:endParaRPr sz="1050">
              <a:solidFill>
                <a:srgbClr val="0000FF"/>
              </a:solidFill>
              <a:highlight>
                <a:schemeClr val="lt1"/>
              </a:highlight>
              <a:latin typeface="Microsoft Yahei"/>
              <a:ea typeface="Microsoft Yahei"/>
              <a:cs typeface="Microsoft Yahei"/>
              <a:sym typeface="Microsoft Yahei"/>
            </a:endParaRPr>
          </a:p>
          <a:p>
            <a:pPr indent="-295275" lvl="0" marL="457200" rtl="0" algn="l">
              <a:lnSpc>
                <a:spcPct val="115000"/>
              </a:lnSpc>
              <a:spcBef>
                <a:spcPts val="900"/>
              </a:spcBef>
              <a:spcAft>
                <a:spcPts val="0"/>
              </a:spcAft>
              <a:buClr>
                <a:srgbClr val="0000FF"/>
              </a:buClr>
              <a:buSzPts val="105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27">
                  <a:extLst>
                    <a:ext uri="{A12FA001-AC4F-418D-AE19-62706E023703}">
                      <ahyp:hlinkClr val="tx"/>
                    </a:ext>
                  </a:extLst>
                </a:hlinkClick>
              </a:rPr>
              <a:t>HTML Tutorial - W3Schools</a:t>
            </a:r>
            <a:r>
              <a:rPr lang="fr" sz="1050">
                <a:solidFill>
                  <a:srgbClr val="0000FF"/>
                </a:solidFill>
                <a:highlight>
                  <a:schemeClr val="lt1"/>
                </a:highlight>
                <a:latin typeface="Microsoft Yahei"/>
                <a:ea typeface="Microsoft Yahei"/>
                <a:cs typeface="Microsoft Yahei"/>
                <a:sym typeface="Microsoft Yahei"/>
              </a:rPr>
              <a:t>: This tutorial teaches you the basics of HTML syntax, elements, attributes, and more. You can also edit and test your HTML code with interactive examples and exercises.</a:t>
            </a:r>
            <a:endParaRPr sz="1050">
              <a:solidFill>
                <a:srgbClr val="0000FF"/>
              </a:solidFill>
              <a:highlight>
                <a:schemeClr val="lt1"/>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rgbClr val="0000FF"/>
              </a:buClr>
              <a:buSzPts val="105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28">
                  <a:extLst>
                    <a:ext uri="{A12FA001-AC4F-418D-AE19-62706E023703}">
                      <ahyp:hlinkClr val="tx"/>
                    </a:ext>
                  </a:extLst>
                </a:hlinkClick>
              </a:rPr>
              <a:t>Notions de base en HTML - Apprendre le développement web | MDN</a:t>
            </a:r>
            <a:r>
              <a:rPr lang="fr" sz="1050">
                <a:solidFill>
                  <a:srgbClr val="0000FF"/>
                </a:solidFill>
                <a:highlight>
                  <a:schemeClr val="lt1"/>
                </a:highlight>
                <a:latin typeface="Microsoft Yahei"/>
                <a:ea typeface="Microsoft Yahei"/>
                <a:cs typeface="Microsoft Yahei"/>
                <a:sym typeface="Microsoft Yahei"/>
              </a:rPr>
              <a:t>: This article explains the fundamentals of HTML, such as elements, attributes, and other important terms. It also shows you how to use HTML to structure your web page content.</a:t>
            </a:r>
            <a:endParaRPr sz="1050">
              <a:solidFill>
                <a:srgbClr val="0000FF"/>
              </a:solidFill>
              <a:highlight>
                <a:schemeClr val="lt1"/>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rgbClr val="0000FF"/>
              </a:buClr>
              <a:buSzPts val="105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29">
                  <a:extLst>
                    <a:ext uri="{A12FA001-AC4F-418D-AE19-62706E023703}">
                      <ahyp:hlinkClr val="tx"/>
                    </a:ext>
                  </a:extLst>
                </a:hlinkClick>
              </a:rPr>
              <a:t>Commencer avec le HTML - Apprendre le développement web | MDN</a:t>
            </a:r>
            <a:r>
              <a:rPr lang="fr" sz="1050">
                <a:solidFill>
                  <a:srgbClr val="0000FF"/>
                </a:solidFill>
                <a:highlight>
                  <a:schemeClr val="lt1"/>
                </a:highlight>
                <a:latin typeface="Microsoft Yahei"/>
                <a:ea typeface="Microsoft Yahei"/>
                <a:cs typeface="Microsoft Yahei"/>
                <a:sym typeface="Microsoft Yahei"/>
              </a:rPr>
              <a:t>: This article guides you through the process of creating your first HTML document, using a text editor and a web browser.</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a:solidFill>
                  <a:srgbClr val="0000FF"/>
                </a:solidFill>
                <a:highlight>
                  <a:schemeClr val="lt1"/>
                </a:highlight>
                <a:latin typeface="Microsoft Yahei"/>
                <a:ea typeface="Microsoft Yahei"/>
                <a:cs typeface="Microsoft Yahei"/>
                <a:sym typeface="Microsoft Yahei"/>
              </a:rPr>
              <a:t>I hope this helps you understand what HTML is and why it is essential for web development. 😊</a:t>
            </a:r>
            <a:endParaRPr sz="1050">
              <a:solidFill>
                <a:srgbClr val="0000FF"/>
              </a:solidFill>
              <a:highlight>
                <a:schemeClr val="lt1"/>
              </a:highlight>
              <a:latin typeface="Microsoft Yahei"/>
              <a:ea typeface="Microsoft Yahei"/>
              <a:cs typeface="Microsoft Yahei"/>
              <a:sym typeface="Microsoft Yahei"/>
            </a:endParaRPr>
          </a:p>
          <a:p>
            <a:pPr indent="0" lvl="0" marL="0" rtl="0" algn="l">
              <a:lnSpc>
                <a:spcPct val="115000"/>
              </a:lnSpc>
              <a:spcBef>
                <a:spcPts val="900"/>
              </a:spcBef>
              <a:spcAft>
                <a:spcPts val="0"/>
              </a:spcAft>
              <a:buClr>
                <a:schemeClr val="dk1"/>
              </a:buClr>
              <a:buSzPts val="1100"/>
              <a:buFont typeface="Arial"/>
              <a:buNone/>
            </a:pPr>
            <a:r>
              <a:rPr lang="fr" sz="1050" u="sng">
                <a:solidFill>
                  <a:srgbClr val="0000FF"/>
                </a:solidFill>
                <a:highlight>
                  <a:schemeClr val="lt1"/>
                </a:highlight>
                <a:latin typeface="Microsoft Yahei"/>
                <a:ea typeface="Microsoft Yahei"/>
                <a:cs typeface="Microsoft Yahei"/>
                <a:sym typeface="Microsoft Yahei"/>
                <a:hlinkClick r:id="rId30">
                  <a:extLst>
                    <a:ext uri="{A12FA001-AC4F-418D-AE19-62706E023703}">
                      <ahyp:hlinkClr val="tx"/>
                    </a:ext>
                  </a:extLst>
                </a:hlinkClick>
              </a:rPr>
              <a:t>1</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31">
                  <a:extLst>
                    <a:ext uri="{A12FA001-AC4F-418D-AE19-62706E023703}">
                      <ahyp:hlinkClr val="tx"/>
                    </a:ext>
                  </a:extLst>
                </a:hlinkClick>
              </a:rPr>
              <a:t>HTML Tutorial - W3Schools</a:t>
            </a:r>
            <a:r>
              <a:rPr lang="fr" sz="1050" u="sng">
                <a:solidFill>
                  <a:srgbClr val="0000FF"/>
                </a:solidFill>
                <a:highlight>
                  <a:schemeClr val="lt1"/>
                </a:highlight>
                <a:latin typeface="Microsoft Yahei"/>
                <a:ea typeface="Microsoft Yahei"/>
                <a:cs typeface="Microsoft Yahei"/>
                <a:sym typeface="Microsoft Yahei"/>
                <a:hlinkClick r:id="rId32">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33">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34">
                  <a:extLst>
                    <a:ext uri="{A12FA001-AC4F-418D-AE19-62706E023703}">
                      <ahyp:hlinkClr val="tx"/>
                    </a:ext>
                  </a:extLst>
                </a:hlinkClick>
              </a:rPr>
              <a:t>Notions de base en HTML - Apprendre le développement web | MDN</a:t>
            </a:r>
            <a:r>
              <a:rPr lang="fr" sz="1050" u="sng">
                <a:solidFill>
                  <a:srgbClr val="0000FF"/>
                </a:solidFill>
                <a:highlight>
                  <a:schemeClr val="lt1"/>
                </a:highlight>
                <a:latin typeface="Microsoft Yahei"/>
                <a:ea typeface="Microsoft Yahei"/>
                <a:cs typeface="Microsoft Yahei"/>
                <a:sym typeface="Microsoft Yahei"/>
                <a:hlinkClick r:id="rId35">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36">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37">
                  <a:extLst>
                    <a:ext uri="{A12FA001-AC4F-418D-AE19-62706E023703}">
                      <ahyp:hlinkClr val="tx"/>
                    </a:ext>
                  </a:extLst>
                </a:hlinkClick>
              </a:rPr>
              <a:t>Commencer avec le HTML - Apprendre le développement web | MDN</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0"/>
              </a:spcBef>
              <a:spcAft>
                <a:spcPts val="0"/>
              </a:spcAft>
              <a:buNone/>
            </a:pPr>
            <a:r>
              <a:t/>
            </a:r>
            <a:endParaRPr sz="1800">
              <a:solidFill>
                <a:srgbClr val="0000FF"/>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14007" lvl="0" marL="457200" rtl="0" algn="l">
              <a:lnSpc>
                <a:spcPct val="115000"/>
              </a:lnSpc>
              <a:spcBef>
                <a:spcPts val="1100"/>
              </a:spcBef>
              <a:spcAft>
                <a:spcPts val="0"/>
              </a:spcAft>
              <a:buClr>
                <a:schemeClr val="accent5"/>
              </a:buClr>
              <a:buSzPts val="1345"/>
              <a:buFont typeface="Roboto"/>
              <a:buChar char="●"/>
            </a:pPr>
            <a:r>
              <a:rPr i="1" lang="fr" sz="1345">
                <a:solidFill>
                  <a:schemeClr val="accent5"/>
                </a:solidFill>
                <a:highlight>
                  <a:srgbClr val="FFFFFF"/>
                </a:highlight>
                <a:latin typeface="Roboto"/>
                <a:ea typeface="Roboto"/>
                <a:cs typeface="Roboto"/>
                <a:sym typeface="Roboto"/>
              </a:rPr>
              <a:t>Are you familiar with CSS? If yes, briefly explain what CSS is used for in web development.</a:t>
            </a:r>
            <a:endParaRPr i="1" sz="1345">
              <a:solidFill>
                <a:schemeClr val="accent5"/>
              </a:solidFill>
              <a:highlight>
                <a:srgbClr val="FFFFFF"/>
              </a:highlight>
              <a:latin typeface="Roboto"/>
              <a:ea typeface="Roboto"/>
              <a:cs typeface="Roboto"/>
              <a:sym typeface="Roboto"/>
            </a:endParaRPr>
          </a:p>
          <a:p>
            <a:pPr indent="0" lvl="0" marL="0" rtl="0" algn="l">
              <a:spcBef>
                <a:spcPts val="1100"/>
              </a:spcBef>
              <a:spcAft>
                <a:spcPts val="0"/>
              </a:spcAft>
              <a:buSzPts val="990"/>
              <a:buNone/>
            </a:pPr>
            <a:r>
              <a:t/>
            </a:r>
            <a:endParaRPr sz="2520"/>
          </a:p>
        </p:txBody>
      </p:sp>
      <p:sp>
        <p:nvSpPr>
          <p:cNvPr id="64" name="Google Shape;64;p14"/>
          <p:cNvSpPr txBox="1"/>
          <p:nvPr>
            <p:ph idx="1" type="body"/>
          </p:nvPr>
        </p:nvSpPr>
        <p:spPr>
          <a:xfrm>
            <a:off x="311700" y="1152475"/>
            <a:ext cx="8520600" cy="2992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104761"/>
              <a:buFont typeface="Arial"/>
              <a:buNone/>
            </a:pPr>
            <a:r>
              <a:rPr lang="fr" sz="1050">
                <a:solidFill>
                  <a:srgbClr val="0000FF"/>
                </a:solidFill>
                <a:highlight>
                  <a:schemeClr val="lt1"/>
                </a:highlight>
                <a:latin typeface="Microsoft Yahei"/>
                <a:ea typeface="Microsoft Yahei"/>
                <a:cs typeface="Microsoft Yahei"/>
                <a:sym typeface="Microsoft Yahei"/>
              </a:rPr>
              <a:t>Yes, I am familiar with CSS. </a:t>
            </a:r>
            <a:r>
              <a:rPr lang="fr" sz="1050" u="sng">
                <a:solidFill>
                  <a:srgbClr val="0000FF"/>
                </a:solidFill>
                <a:highlight>
                  <a:schemeClr val="lt1"/>
                </a:highlight>
                <a:latin typeface="Microsoft Yahei"/>
                <a:ea typeface="Microsoft Yahei"/>
                <a:cs typeface="Microsoft Yahei"/>
                <a:sym typeface="Microsoft Yahei"/>
                <a:hlinkClick r:id="rId3">
                  <a:extLst>
                    <a:ext uri="{A12FA001-AC4F-418D-AE19-62706E023703}">
                      <ahyp:hlinkClr val="tx"/>
                    </a:ext>
                  </a:extLst>
                </a:hlinkClick>
              </a:rPr>
              <a:t>CSS stands for </a:t>
            </a:r>
            <a:r>
              <a:rPr b="1" lang="fr" sz="1050" u="sng">
                <a:solidFill>
                  <a:srgbClr val="0000FF"/>
                </a:solidFill>
                <a:highlight>
                  <a:schemeClr val="lt1"/>
                </a:highlight>
                <a:latin typeface="Microsoft Yahei"/>
                <a:ea typeface="Microsoft Yahei"/>
                <a:cs typeface="Microsoft Yahei"/>
                <a:sym typeface="Microsoft Yahei"/>
                <a:hlinkClick r:id="rId4">
                  <a:extLst>
                    <a:ext uri="{A12FA001-AC4F-418D-AE19-62706E023703}">
                      <ahyp:hlinkClr val="tx"/>
                    </a:ext>
                  </a:extLst>
                </a:hlinkClick>
              </a:rPr>
              <a:t>Cascading Style Sheets</a:t>
            </a:r>
            <a:r>
              <a:rPr lang="fr" sz="1050" u="sng">
                <a:solidFill>
                  <a:srgbClr val="0000FF"/>
                </a:solidFill>
                <a:highlight>
                  <a:schemeClr val="lt1"/>
                </a:highlight>
                <a:latin typeface="Microsoft Yahei"/>
                <a:ea typeface="Microsoft Yahei"/>
                <a:cs typeface="Microsoft Yahei"/>
                <a:sym typeface="Microsoft Yahei"/>
                <a:hlinkClick r:id="rId5">
                  <a:extLst>
                    <a:ext uri="{A12FA001-AC4F-418D-AE19-62706E023703}">
                      <ahyp:hlinkClr val="tx"/>
                    </a:ext>
                  </a:extLst>
                </a:hlinkClick>
              </a:rPr>
              <a:t>1</a:t>
            </a:r>
            <a:r>
              <a:rPr lang="fr" sz="1050" u="sng">
                <a:solidFill>
                  <a:srgbClr val="0000FF"/>
                </a:solidFill>
                <a:highlight>
                  <a:schemeClr val="lt1"/>
                </a:highlight>
                <a:latin typeface="Microsoft Yahei"/>
                <a:ea typeface="Microsoft Yahei"/>
                <a:cs typeface="Microsoft Yahei"/>
                <a:sym typeface="Microsoft Yahei"/>
                <a:hlinkClick r:id="rId6">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7">
                  <a:extLst>
                    <a:ext uri="{A12FA001-AC4F-418D-AE19-62706E023703}">
                      <ahyp:hlinkClr val="tx"/>
                    </a:ext>
                  </a:extLst>
                </a:hlinkClick>
              </a:rPr>
              <a:t>It is the language used to style and format the appearance of HTML elements on a web page1</a:t>
            </a:r>
            <a:r>
              <a:rPr lang="fr" sz="1050" u="sng">
                <a:solidFill>
                  <a:srgbClr val="0000FF"/>
                </a:solidFill>
                <a:highlight>
                  <a:schemeClr val="lt1"/>
                </a:highlight>
                <a:latin typeface="Microsoft Yahei"/>
                <a:ea typeface="Microsoft Yahei"/>
                <a:cs typeface="Microsoft Yahei"/>
                <a:sym typeface="Microsoft Yahei"/>
                <a:hlinkClick r:id="rId8">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9">
                  <a:extLst>
                    <a:ext uri="{A12FA001-AC4F-418D-AE19-62706E023703}">
                      <ahyp:hlinkClr val="tx"/>
                    </a:ext>
                  </a:extLst>
                </a:hlinkClick>
              </a:rPr>
              <a:t>For example, you can use CSS to change the color, font, size, layout, and animation of HTML elements1</a:t>
            </a:r>
            <a:r>
              <a:rPr lang="fr" sz="1050" u="sng">
                <a:solidFill>
                  <a:srgbClr val="0000FF"/>
                </a:solidFill>
                <a:highlight>
                  <a:schemeClr val="lt1"/>
                </a:highlight>
                <a:latin typeface="Microsoft Yahei"/>
                <a:ea typeface="Microsoft Yahei"/>
                <a:cs typeface="Microsoft Yahei"/>
                <a:sym typeface="Microsoft Yahei"/>
                <a:hlinkClick r:id="rId10">
                  <a:extLst>
                    <a:ext uri="{A12FA001-AC4F-418D-AE19-62706E023703}">
                      <ahyp:hlinkClr val="tx"/>
                    </a:ext>
                  </a:extLst>
                </a:hlinkClick>
              </a:rPr>
              <a:t>2</a:t>
            </a:r>
            <a:r>
              <a:rPr lang="fr" sz="1050" u="sng">
                <a:solidFill>
                  <a:srgbClr val="0000FF"/>
                </a:solidFill>
                <a:highlight>
                  <a:schemeClr val="lt1"/>
                </a:highlight>
                <a:latin typeface="Microsoft Yahei"/>
                <a:ea typeface="Microsoft Yahei"/>
                <a:cs typeface="Microsoft Yahei"/>
                <a:sym typeface="Microsoft Yahei"/>
                <a:hlinkClick r:id="rId11">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u="sng">
                <a:solidFill>
                  <a:srgbClr val="0000FF"/>
                </a:solidFill>
                <a:highlight>
                  <a:schemeClr val="lt1"/>
                </a:highlight>
                <a:latin typeface="Microsoft Yahei"/>
                <a:ea typeface="Microsoft Yahei"/>
                <a:cs typeface="Microsoft Yahei"/>
                <a:sym typeface="Microsoft Yahei"/>
                <a:hlinkClick r:id="rId12">
                  <a:extLst>
                    <a:ext uri="{A12FA001-AC4F-418D-AE19-62706E023703}">
                      <ahyp:hlinkClr val="tx"/>
                    </a:ext>
                  </a:extLst>
                </a:hlinkClick>
              </a:rPr>
              <a:t>CSS is used for web development because it allows you to create attractive and responsive web pages that can adapt to different devices and screen sizes1</a:t>
            </a:r>
            <a:r>
              <a:rPr lang="fr" sz="1050" u="sng">
                <a:solidFill>
                  <a:srgbClr val="0000FF"/>
                </a:solidFill>
                <a:highlight>
                  <a:schemeClr val="lt1"/>
                </a:highlight>
                <a:latin typeface="Microsoft Yahei"/>
                <a:ea typeface="Microsoft Yahei"/>
                <a:cs typeface="Microsoft Yahei"/>
                <a:sym typeface="Microsoft Yahei"/>
                <a:hlinkClick r:id="rId13">
                  <a:extLst>
                    <a:ext uri="{A12FA001-AC4F-418D-AE19-62706E023703}">
                      <ahyp:hlinkClr val="tx"/>
                    </a:ext>
                  </a:extLst>
                </a:hlinkClick>
              </a:rPr>
              <a:t>2</a:t>
            </a:r>
            <a:r>
              <a:rPr lang="fr" sz="1050" u="sng">
                <a:solidFill>
                  <a:srgbClr val="0000FF"/>
                </a:solidFill>
                <a:highlight>
                  <a:schemeClr val="lt1"/>
                </a:highlight>
                <a:latin typeface="Microsoft Yahei"/>
                <a:ea typeface="Microsoft Yahei"/>
                <a:cs typeface="Microsoft Yahei"/>
                <a:sym typeface="Microsoft Yahei"/>
                <a:hlinkClick r:id="rId14">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 </a:t>
            </a:r>
            <a:r>
              <a:rPr lang="fr" sz="1050" u="sng">
                <a:solidFill>
                  <a:srgbClr val="0000FF"/>
                </a:solidFill>
                <a:highlight>
                  <a:schemeClr val="lt1"/>
                </a:highlight>
                <a:latin typeface="Microsoft Yahei"/>
                <a:ea typeface="Microsoft Yahei"/>
                <a:cs typeface="Microsoft Yahei"/>
                <a:sym typeface="Microsoft Yahei"/>
                <a:hlinkClick r:id="rId15">
                  <a:extLst>
                    <a:ext uri="{A12FA001-AC4F-418D-AE19-62706E023703}">
                      <ahyp:hlinkClr val="tx"/>
                    </a:ext>
                  </a:extLst>
                </a:hlinkClick>
              </a:rPr>
              <a:t>CSS also helps you to maintain and update the style of your web pages more easily by separating the presentation from the content1</a:t>
            </a:r>
            <a:r>
              <a:rPr lang="fr" sz="1050" u="sng">
                <a:solidFill>
                  <a:srgbClr val="0000FF"/>
                </a:solidFill>
                <a:highlight>
                  <a:schemeClr val="lt1"/>
                </a:highlight>
                <a:latin typeface="Microsoft Yahei"/>
                <a:ea typeface="Microsoft Yahei"/>
                <a:cs typeface="Microsoft Yahei"/>
                <a:sym typeface="Microsoft Yahei"/>
                <a:hlinkClick r:id="rId16">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a:solidFill>
                  <a:srgbClr val="0000FF"/>
                </a:solidFill>
                <a:highlight>
                  <a:schemeClr val="lt1"/>
                </a:highlight>
                <a:latin typeface="Microsoft Yahei"/>
                <a:ea typeface="Microsoft Yahei"/>
                <a:cs typeface="Microsoft Yahei"/>
                <a:sym typeface="Microsoft Yahei"/>
              </a:rPr>
              <a:t>If you want to learn more about CSS, you can check out these resources:</a:t>
            </a:r>
            <a:endParaRPr sz="1050">
              <a:solidFill>
                <a:srgbClr val="0000FF"/>
              </a:solidFill>
              <a:highlight>
                <a:schemeClr val="lt1"/>
              </a:highlight>
              <a:latin typeface="Microsoft Yahei"/>
              <a:ea typeface="Microsoft Yahei"/>
              <a:cs typeface="Microsoft Yahei"/>
              <a:sym typeface="Microsoft Yahei"/>
            </a:endParaRPr>
          </a:p>
          <a:p>
            <a:pPr indent="-290274" lvl="0" marL="457200" rtl="0" algn="l">
              <a:spcBef>
                <a:spcPts val="900"/>
              </a:spcBef>
              <a:spcAft>
                <a:spcPts val="0"/>
              </a:spcAft>
              <a:buClr>
                <a:srgbClr val="0000FF"/>
              </a:buClr>
              <a:buSzPct val="10000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17">
                  <a:extLst>
                    <a:ext uri="{A12FA001-AC4F-418D-AE19-62706E023703}">
                      <ahyp:hlinkClr val="tx"/>
                    </a:ext>
                  </a:extLst>
                </a:hlinkClick>
              </a:rPr>
              <a:t>CSS Tutorial - W3Schools</a:t>
            </a:r>
            <a:r>
              <a:rPr lang="fr" sz="1050">
                <a:solidFill>
                  <a:srgbClr val="0000FF"/>
                </a:solidFill>
                <a:highlight>
                  <a:schemeClr val="lt1"/>
                </a:highlight>
                <a:latin typeface="Microsoft Yahei"/>
                <a:ea typeface="Microsoft Yahei"/>
                <a:cs typeface="Microsoft Yahei"/>
                <a:sym typeface="Microsoft Yahei"/>
              </a:rPr>
              <a:t>: This tutorial teaches you the basics of CSS syntax, properties, selectors, and more. You can also edit and test your CSS code with interactive examples and exercises.</a:t>
            </a:r>
            <a:endParaRPr sz="1050">
              <a:solidFill>
                <a:srgbClr val="0000FF"/>
              </a:solidFill>
              <a:highlight>
                <a:schemeClr val="lt1"/>
              </a:highlight>
              <a:latin typeface="Microsoft Yahei"/>
              <a:ea typeface="Microsoft Yahei"/>
              <a:cs typeface="Microsoft Yahei"/>
              <a:sym typeface="Microsoft Yahei"/>
            </a:endParaRPr>
          </a:p>
          <a:p>
            <a:pPr indent="-290274" lvl="0" marL="457200" rtl="0" algn="l">
              <a:spcBef>
                <a:spcPts val="0"/>
              </a:spcBef>
              <a:spcAft>
                <a:spcPts val="0"/>
              </a:spcAft>
              <a:buClr>
                <a:srgbClr val="0000FF"/>
              </a:buClr>
              <a:buSzPct val="10000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18">
                  <a:extLst>
                    <a:ext uri="{A12FA001-AC4F-418D-AE19-62706E023703}">
                      <ahyp:hlinkClr val="tx"/>
                    </a:ext>
                  </a:extLst>
                </a:hlinkClick>
              </a:rPr>
              <a:t>Les bases des CSS - Apprendre le développement web | MDN</a:t>
            </a:r>
            <a:r>
              <a:rPr lang="fr" sz="1050">
                <a:solidFill>
                  <a:srgbClr val="0000FF"/>
                </a:solidFill>
                <a:highlight>
                  <a:schemeClr val="lt1"/>
                </a:highlight>
                <a:latin typeface="Microsoft Yahei"/>
                <a:ea typeface="Microsoft Yahei"/>
                <a:cs typeface="Microsoft Yahei"/>
                <a:sym typeface="Microsoft Yahei"/>
              </a:rPr>
              <a:t>: This article explains the fundamentals of CSS, such as how CSS works, how to link CSS to HTML, and how to use CSS to style HTML elements.</a:t>
            </a:r>
            <a:endParaRPr sz="1050">
              <a:solidFill>
                <a:srgbClr val="0000FF"/>
              </a:solidFill>
              <a:highlight>
                <a:schemeClr val="lt1"/>
              </a:highlight>
              <a:latin typeface="Microsoft Yahei"/>
              <a:ea typeface="Microsoft Yahei"/>
              <a:cs typeface="Microsoft Yahei"/>
              <a:sym typeface="Microsoft Yahei"/>
            </a:endParaRPr>
          </a:p>
          <a:p>
            <a:pPr indent="-290274" lvl="0" marL="457200" rtl="0" algn="l">
              <a:spcBef>
                <a:spcPts val="0"/>
              </a:spcBef>
              <a:spcAft>
                <a:spcPts val="0"/>
              </a:spcAft>
              <a:buClr>
                <a:srgbClr val="0000FF"/>
              </a:buClr>
              <a:buSzPct val="10000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19">
                  <a:extLst>
                    <a:ext uri="{A12FA001-AC4F-418D-AE19-62706E023703}">
                      <ahyp:hlinkClr val="tx"/>
                    </a:ext>
                  </a:extLst>
                </a:hlinkClick>
              </a:rPr>
              <a:t>HTML Styles CSS - W3Schools</a:t>
            </a:r>
            <a:r>
              <a:rPr lang="fr" sz="1050">
                <a:solidFill>
                  <a:srgbClr val="0000FF"/>
                </a:solidFill>
                <a:highlight>
                  <a:schemeClr val="lt1"/>
                </a:highlight>
                <a:latin typeface="Microsoft Yahei"/>
                <a:ea typeface="Microsoft Yahei"/>
                <a:cs typeface="Microsoft Yahei"/>
                <a:sym typeface="Microsoft Yahei"/>
              </a:rPr>
              <a:t>: This article shows you how to add CSS to HTML documents in different ways, such as inline, internal, and external.</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a:solidFill>
                  <a:srgbClr val="0000FF"/>
                </a:solidFill>
                <a:highlight>
                  <a:schemeClr val="lt1"/>
                </a:highlight>
                <a:latin typeface="Microsoft Yahei"/>
                <a:ea typeface="Microsoft Yahei"/>
                <a:cs typeface="Microsoft Yahei"/>
                <a:sym typeface="Microsoft Yahei"/>
              </a:rPr>
              <a:t>I hope this helps you understand what CSS is and why it is used for web development. 😊</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u="sng">
                <a:solidFill>
                  <a:srgbClr val="0000FF"/>
                </a:solidFill>
                <a:highlight>
                  <a:schemeClr val="lt1"/>
                </a:highlight>
                <a:latin typeface="Microsoft Yahei"/>
                <a:ea typeface="Microsoft Yahei"/>
                <a:cs typeface="Microsoft Yahei"/>
                <a:sym typeface="Microsoft Yahei"/>
                <a:hlinkClick r:id="rId20">
                  <a:extLst>
                    <a:ext uri="{A12FA001-AC4F-418D-AE19-62706E023703}">
                      <ahyp:hlinkClr val="tx"/>
                    </a:ext>
                  </a:extLst>
                </a:hlinkClick>
              </a:rPr>
              <a:t>1</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21">
                  <a:extLst>
                    <a:ext uri="{A12FA001-AC4F-418D-AE19-62706E023703}">
                      <ahyp:hlinkClr val="tx"/>
                    </a:ext>
                  </a:extLst>
                </a:hlinkClick>
              </a:rPr>
              <a:t>CSS Tutorial - W3Schools</a:t>
            </a:r>
            <a:r>
              <a:rPr lang="fr" sz="1050" u="sng">
                <a:solidFill>
                  <a:srgbClr val="0000FF"/>
                </a:solidFill>
                <a:highlight>
                  <a:schemeClr val="lt1"/>
                </a:highlight>
                <a:latin typeface="Microsoft Yahei"/>
                <a:ea typeface="Microsoft Yahei"/>
                <a:cs typeface="Microsoft Yahei"/>
                <a:sym typeface="Microsoft Yahei"/>
                <a:hlinkClick r:id="rId22">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23">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24">
                  <a:extLst>
                    <a:ext uri="{A12FA001-AC4F-418D-AE19-62706E023703}">
                      <ahyp:hlinkClr val="tx"/>
                    </a:ext>
                  </a:extLst>
                </a:hlinkClick>
              </a:rPr>
              <a:t>Les bases des CSS - Apprendre le développement web | MDN</a:t>
            </a:r>
            <a:r>
              <a:rPr lang="fr" sz="1050" u="sng">
                <a:solidFill>
                  <a:srgbClr val="0000FF"/>
                </a:solidFill>
                <a:highlight>
                  <a:schemeClr val="lt1"/>
                </a:highlight>
                <a:latin typeface="Microsoft Yahei"/>
                <a:ea typeface="Microsoft Yahei"/>
                <a:cs typeface="Microsoft Yahei"/>
                <a:sym typeface="Microsoft Yahei"/>
                <a:hlinkClick r:id="rId25">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26">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27">
                  <a:extLst>
                    <a:ext uri="{A12FA001-AC4F-418D-AE19-62706E023703}">
                      <ahyp:hlinkClr val="tx"/>
                    </a:ext>
                  </a:extLst>
                </a:hlinkClick>
              </a:rPr>
              <a:t>HTML Styles CSS - W3Schools</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0"/>
              </a:spcBef>
              <a:spcAft>
                <a:spcPts val="1200"/>
              </a:spcAft>
              <a:buNone/>
            </a:pPr>
            <a:r>
              <a:t/>
            </a:r>
            <a:endParaRPr i="1" sz="1345">
              <a:solidFill>
                <a:srgbClr val="0000FF"/>
              </a:solidFill>
              <a:highlight>
                <a:schemeClr val="lt1"/>
              </a:highlight>
              <a:latin typeface="Roboto"/>
              <a:ea typeface="Roboto"/>
              <a:cs typeface="Roboto"/>
              <a:sym typeface="Roboto"/>
            </a:endParaRPr>
          </a:p>
        </p:txBody>
      </p:sp>
      <p:sp>
        <p:nvSpPr>
          <p:cNvPr id="65" name="Google Shape;65;p14"/>
          <p:cNvSpPr txBox="1"/>
          <p:nvPr/>
        </p:nvSpPr>
        <p:spPr>
          <a:xfrm>
            <a:off x="311700" y="4089400"/>
            <a:ext cx="63837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t/>
            </a:r>
            <a:endParaRPr sz="1050">
              <a:solidFill>
                <a:schemeClr val="hlink"/>
              </a:solidFill>
              <a:highlight>
                <a:srgbClr val="2B2B2B"/>
              </a:highlight>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01307" lvl="0" marL="457200" rtl="0" algn="l">
              <a:lnSpc>
                <a:spcPct val="115000"/>
              </a:lnSpc>
              <a:spcBef>
                <a:spcPts val="1100"/>
              </a:spcBef>
              <a:spcAft>
                <a:spcPts val="0"/>
              </a:spcAft>
              <a:buClr>
                <a:srgbClr val="333333"/>
              </a:buClr>
              <a:buSzPts val="1145"/>
              <a:buFont typeface="Roboto"/>
              <a:buChar char="●"/>
            </a:pPr>
            <a:r>
              <a:rPr i="1" lang="fr" sz="1145">
                <a:solidFill>
                  <a:srgbClr val="333333"/>
                </a:solidFill>
                <a:highlight>
                  <a:srgbClr val="FFFFFF"/>
                </a:highlight>
                <a:latin typeface="Roboto"/>
                <a:ea typeface="Roboto"/>
                <a:cs typeface="Roboto"/>
                <a:sym typeface="Roboto"/>
              </a:rPr>
              <a:t>Have you heard of JavaScript? If yes, what is JavaScript, and why is it crucial for building interactive websites?</a:t>
            </a:r>
            <a:endParaRPr i="1" sz="1145">
              <a:solidFill>
                <a:srgbClr val="333333"/>
              </a:solidFill>
              <a:highlight>
                <a:srgbClr val="FFFFFF"/>
              </a:highlight>
              <a:latin typeface="Roboto"/>
              <a:ea typeface="Roboto"/>
              <a:cs typeface="Roboto"/>
              <a:sym typeface="Roboto"/>
            </a:endParaRPr>
          </a:p>
          <a:p>
            <a:pPr indent="0" lvl="0" marL="0" rtl="0" algn="l">
              <a:spcBef>
                <a:spcPts val="1100"/>
              </a:spcBef>
              <a:spcAft>
                <a:spcPts val="0"/>
              </a:spcAft>
              <a:buSzPts val="990"/>
              <a:buNone/>
            </a:pPr>
            <a:r>
              <a:t/>
            </a:r>
            <a:endParaRPr sz="252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104761"/>
              <a:buFont typeface="Arial"/>
              <a:buNone/>
            </a:pPr>
            <a:r>
              <a:rPr lang="fr" sz="1050">
                <a:solidFill>
                  <a:srgbClr val="0000FF"/>
                </a:solidFill>
                <a:highlight>
                  <a:schemeClr val="lt1"/>
                </a:highlight>
                <a:latin typeface="Microsoft Yahei"/>
                <a:ea typeface="Microsoft Yahei"/>
                <a:cs typeface="Microsoft Yahei"/>
                <a:sym typeface="Microsoft Yahei"/>
              </a:rPr>
              <a:t>Yes, I have heard of JavaScript. </a:t>
            </a:r>
            <a:r>
              <a:rPr lang="fr" sz="1050">
                <a:solidFill>
                  <a:srgbClr val="0000FF"/>
                </a:solidFill>
                <a:highlight>
                  <a:schemeClr val="lt1"/>
                </a:highlight>
                <a:uFill>
                  <a:noFill/>
                </a:uFill>
                <a:latin typeface="Microsoft Yahei"/>
                <a:ea typeface="Microsoft Yahei"/>
                <a:cs typeface="Microsoft Yahei"/>
                <a:sym typeface="Microsoft Yahei"/>
                <a:hlinkClick r:id="rId3">
                  <a:extLst>
                    <a:ext uri="{A12FA001-AC4F-418D-AE19-62706E023703}">
                      <ahyp:hlinkClr val="tx"/>
                    </a:ext>
                  </a:extLst>
                </a:hlinkClick>
              </a:rPr>
              <a:t>JavaScript is a programming language that allows you to create dynamic and interactive web pages</a:t>
            </a:r>
            <a:r>
              <a:rPr lang="fr" sz="1050" u="sng">
                <a:solidFill>
                  <a:srgbClr val="0000FF"/>
                </a:solidFill>
                <a:highlight>
                  <a:schemeClr val="lt1"/>
                </a:highlight>
                <a:latin typeface="Microsoft Yahei"/>
                <a:ea typeface="Microsoft Yahei"/>
                <a:cs typeface="Microsoft Yahei"/>
                <a:sym typeface="Microsoft Yahei"/>
                <a:hlinkClick r:id="rId4">
                  <a:extLst>
                    <a:ext uri="{A12FA001-AC4F-418D-AE19-62706E023703}">
                      <ahyp:hlinkClr val="tx"/>
                    </a:ext>
                  </a:extLst>
                </a:hlinkClick>
              </a:rPr>
              <a:t>1</a:t>
            </a:r>
            <a:r>
              <a:rPr lang="fr" sz="1050" u="sng">
                <a:solidFill>
                  <a:srgbClr val="0000FF"/>
                </a:solidFill>
                <a:highlight>
                  <a:schemeClr val="lt1"/>
                </a:highlight>
                <a:latin typeface="Microsoft Yahei"/>
                <a:ea typeface="Microsoft Yahei"/>
                <a:cs typeface="Microsoft Yahei"/>
                <a:sym typeface="Microsoft Yahei"/>
                <a:hlinkClick r:id="rId5">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6">
                  <a:extLst>
                    <a:ext uri="{A12FA001-AC4F-418D-AE19-62706E023703}">
                      <ahyp:hlinkClr val="tx"/>
                    </a:ext>
                  </a:extLst>
                </a:hlinkClick>
              </a:rPr>
              <a:t>For example, you can use JavaScript to update the content of a web page, respond to user actions, validate forms, animate graphics, and more</a:t>
            </a:r>
            <a:r>
              <a:rPr lang="fr" sz="1050" u="sng">
                <a:solidFill>
                  <a:srgbClr val="0000FF"/>
                </a:solidFill>
                <a:highlight>
                  <a:schemeClr val="lt1"/>
                </a:highlight>
                <a:latin typeface="Microsoft Yahei"/>
                <a:ea typeface="Microsoft Yahei"/>
                <a:cs typeface="Microsoft Yahei"/>
                <a:sym typeface="Microsoft Yahei"/>
                <a:hlinkClick r:id="rId7">
                  <a:extLst>
                    <a:ext uri="{A12FA001-AC4F-418D-AE19-62706E023703}">
                      <ahyp:hlinkClr val="tx"/>
                    </a:ext>
                  </a:extLst>
                </a:hlinkClick>
              </a:rPr>
              <a:t>1</a:t>
            </a:r>
            <a:r>
              <a:rPr lang="fr" sz="1050" u="sng">
                <a:solidFill>
                  <a:srgbClr val="0000FF"/>
                </a:solidFill>
                <a:highlight>
                  <a:schemeClr val="lt1"/>
                </a:highlight>
                <a:latin typeface="Microsoft Yahei"/>
                <a:ea typeface="Microsoft Yahei"/>
                <a:cs typeface="Microsoft Yahei"/>
                <a:sym typeface="Microsoft Yahei"/>
                <a:hlinkClick r:id="rId8">
                  <a:extLst>
                    <a:ext uri="{A12FA001-AC4F-418D-AE19-62706E023703}">
                      <ahyp:hlinkClr val="tx"/>
                    </a:ext>
                  </a:extLst>
                </a:hlinkClick>
              </a:rPr>
              <a:t>2</a:t>
            </a:r>
            <a:r>
              <a:rPr lang="fr" sz="1050" u="sng">
                <a:solidFill>
                  <a:srgbClr val="0000FF"/>
                </a:solidFill>
                <a:highlight>
                  <a:schemeClr val="lt1"/>
                </a:highlight>
                <a:latin typeface="Microsoft Yahei"/>
                <a:ea typeface="Microsoft Yahei"/>
                <a:cs typeface="Microsoft Yahei"/>
                <a:sym typeface="Microsoft Yahei"/>
                <a:hlinkClick r:id="rId9">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a:solidFill>
                  <a:srgbClr val="0000FF"/>
                </a:solidFill>
                <a:highlight>
                  <a:schemeClr val="lt1"/>
                </a:highlight>
                <a:uFill>
                  <a:noFill/>
                </a:uFill>
                <a:latin typeface="Microsoft Yahei"/>
                <a:ea typeface="Microsoft Yahei"/>
                <a:cs typeface="Microsoft Yahei"/>
                <a:sym typeface="Microsoft Yahei"/>
                <a:hlinkClick r:id="rId10">
                  <a:extLst>
                    <a:ext uri="{A12FA001-AC4F-418D-AE19-62706E023703}">
                      <ahyp:hlinkClr val="tx"/>
                    </a:ext>
                  </a:extLst>
                </a:hlinkClick>
              </a:rPr>
              <a:t>JavaScript is crucial for building interactive websites because it enables you to add functionality and interactivity to your web pages, making them more engaging and user-friendly</a:t>
            </a:r>
            <a:r>
              <a:rPr lang="fr" sz="1050" u="sng">
                <a:solidFill>
                  <a:srgbClr val="0000FF"/>
                </a:solidFill>
                <a:highlight>
                  <a:schemeClr val="lt1"/>
                </a:highlight>
                <a:latin typeface="Microsoft Yahei"/>
                <a:ea typeface="Microsoft Yahei"/>
                <a:cs typeface="Microsoft Yahei"/>
                <a:sym typeface="Microsoft Yahei"/>
                <a:hlinkClick r:id="rId11">
                  <a:extLst>
                    <a:ext uri="{A12FA001-AC4F-418D-AE19-62706E023703}">
                      <ahyp:hlinkClr val="tx"/>
                    </a:ext>
                  </a:extLst>
                </a:hlinkClick>
              </a:rPr>
              <a:t>1</a:t>
            </a:r>
            <a:r>
              <a:rPr lang="fr" sz="1050" u="sng">
                <a:solidFill>
                  <a:srgbClr val="0000FF"/>
                </a:solidFill>
                <a:highlight>
                  <a:schemeClr val="lt1"/>
                </a:highlight>
                <a:latin typeface="Microsoft Yahei"/>
                <a:ea typeface="Microsoft Yahei"/>
                <a:cs typeface="Microsoft Yahei"/>
                <a:sym typeface="Microsoft Yahei"/>
                <a:hlinkClick r:id="rId12">
                  <a:extLst>
                    <a:ext uri="{A12FA001-AC4F-418D-AE19-62706E023703}">
                      <ahyp:hlinkClr val="tx"/>
                    </a:ext>
                  </a:extLst>
                </a:hlinkClick>
              </a:rPr>
              <a:t>2</a:t>
            </a:r>
            <a:r>
              <a:rPr lang="fr" sz="1050" u="sng">
                <a:solidFill>
                  <a:srgbClr val="0000FF"/>
                </a:solidFill>
                <a:highlight>
                  <a:schemeClr val="lt1"/>
                </a:highlight>
                <a:latin typeface="Microsoft Yahei"/>
                <a:ea typeface="Microsoft Yahei"/>
                <a:cs typeface="Microsoft Yahei"/>
                <a:sym typeface="Microsoft Yahei"/>
                <a:hlinkClick r:id="rId13">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14">
                  <a:extLst>
                    <a:ext uri="{A12FA001-AC4F-418D-AE19-62706E023703}">
                      <ahyp:hlinkClr val="tx"/>
                    </a:ext>
                  </a:extLst>
                </a:hlinkClick>
              </a:rPr>
              <a:t>JavaScript also allows you to communicate with web servers, web APIs, and other web technologies, making your websites more powerful and versatile</a:t>
            </a:r>
            <a:r>
              <a:rPr lang="fr" sz="1050" u="sng">
                <a:solidFill>
                  <a:srgbClr val="0000FF"/>
                </a:solidFill>
                <a:highlight>
                  <a:schemeClr val="lt1"/>
                </a:highlight>
                <a:latin typeface="Microsoft Yahei"/>
                <a:ea typeface="Microsoft Yahei"/>
                <a:cs typeface="Microsoft Yahei"/>
                <a:sym typeface="Microsoft Yahei"/>
                <a:hlinkClick r:id="rId15">
                  <a:extLst>
                    <a:ext uri="{A12FA001-AC4F-418D-AE19-62706E023703}">
                      <ahyp:hlinkClr val="tx"/>
                    </a:ext>
                  </a:extLst>
                </a:hlinkClick>
              </a:rPr>
              <a:t>1</a:t>
            </a:r>
            <a:r>
              <a:rPr lang="fr" sz="1050" u="sng">
                <a:solidFill>
                  <a:srgbClr val="0000FF"/>
                </a:solidFill>
                <a:highlight>
                  <a:schemeClr val="lt1"/>
                </a:highlight>
                <a:latin typeface="Microsoft Yahei"/>
                <a:ea typeface="Microsoft Yahei"/>
                <a:cs typeface="Microsoft Yahei"/>
                <a:sym typeface="Microsoft Yahei"/>
                <a:hlinkClick r:id="rId16">
                  <a:extLst>
                    <a:ext uri="{A12FA001-AC4F-418D-AE19-62706E023703}">
                      <ahyp:hlinkClr val="tx"/>
                    </a:ext>
                  </a:extLst>
                </a:hlinkClick>
              </a:rPr>
              <a:t>2</a:t>
            </a:r>
            <a:r>
              <a:rPr lang="fr" sz="1050" u="sng">
                <a:solidFill>
                  <a:srgbClr val="0000FF"/>
                </a:solidFill>
                <a:highlight>
                  <a:schemeClr val="lt1"/>
                </a:highlight>
                <a:latin typeface="Microsoft Yahei"/>
                <a:ea typeface="Microsoft Yahei"/>
                <a:cs typeface="Microsoft Yahei"/>
                <a:sym typeface="Microsoft Yahei"/>
                <a:hlinkClick r:id="rId17">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a:solidFill>
                  <a:srgbClr val="0000FF"/>
                </a:solidFill>
                <a:highlight>
                  <a:schemeClr val="lt1"/>
                </a:highlight>
                <a:latin typeface="Microsoft Yahei"/>
                <a:ea typeface="Microsoft Yahei"/>
                <a:cs typeface="Microsoft Yahei"/>
                <a:sym typeface="Microsoft Yahei"/>
              </a:rPr>
              <a:t>If you want to learn more about JavaScript, you can check out these resources:</a:t>
            </a:r>
            <a:endParaRPr sz="1050">
              <a:solidFill>
                <a:srgbClr val="0000FF"/>
              </a:solidFill>
              <a:highlight>
                <a:schemeClr val="lt1"/>
              </a:highlight>
              <a:latin typeface="Microsoft Yahei"/>
              <a:ea typeface="Microsoft Yahei"/>
              <a:cs typeface="Microsoft Yahei"/>
              <a:sym typeface="Microsoft Yahei"/>
            </a:endParaRPr>
          </a:p>
          <a:p>
            <a:pPr indent="-285273" lvl="0" marL="457200" rtl="0" algn="l">
              <a:spcBef>
                <a:spcPts val="900"/>
              </a:spcBef>
              <a:spcAft>
                <a:spcPts val="0"/>
              </a:spcAft>
              <a:buClr>
                <a:srgbClr val="0000FF"/>
              </a:buClr>
              <a:buSzPct val="10000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18">
                  <a:extLst>
                    <a:ext uri="{A12FA001-AC4F-418D-AE19-62706E023703}">
                      <ahyp:hlinkClr val="tx"/>
                    </a:ext>
                  </a:extLst>
                </a:hlinkClick>
              </a:rPr>
              <a:t>Learn JavaScript Online - Courses for Beginners - javascript.com</a:t>
            </a:r>
            <a:r>
              <a:rPr lang="fr" sz="1050">
                <a:solidFill>
                  <a:srgbClr val="0000FF"/>
                </a:solidFill>
                <a:highlight>
                  <a:schemeClr val="lt1"/>
                </a:highlight>
                <a:latin typeface="Microsoft Yahei"/>
                <a:ea typeface="Microsoft Yahei"/>
                <a:cs typeface="Microsoft Yahei"/>
                <a:sym typeface="Microsoft Yahei"/>
              </a:rPr>
              <a:t>: This website offers free online courses to help you learn JavaScript, the most popular programming language in the world. Whether you want to start from scratch or improve your skills, you can find courses, events, and resources to suit your level and interests.</a:t>
            </a:r>
            <a:endParaRPr sz="1050">
              <a:solidFill>
                <a:srgbClr val="0000FF"/>
              </a:solidFill>
              <a:highlight>
                <a:schemeClr val="lt1"/>
              </a:highlight>
              <a:latin typeface="Microsoft Yahei"/>
              <a:ea typeface="Microsoft Yahei"/>
              <a:cs typeface="Microsoft Yahei"/>
              <a:sym typeface="Microsoft Yahei"/>
            </a:endParaRPr>
          </a:p>
          <a:p>
            <a:pPr indent="-285273" lvl="0" marL="457200" rtl="0" algn="l">
              <a:spcBef>
                <a:spcPts val="0"/>
              </a:spcBef>
              <a:spcAft>
                <a:spcPts val="0"/>
              </a:spcAft>
              <a:buClr>
                <a:srgbClr val="0000FF"/>
              </a:buClr>
              <a:buSzPct val="10000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19">
                  <a:extLst>
                    <a:ext uri="{A12FA001-AC4F-418D-AE19-62706E023703}">
                      <ahyp:hlinkClr val="tx"/>
                    </a:ext>
                  </a:extLst>
                </a:hlinkClick>
              </a:rPr>
              <a:t>Qu’est-ce que le JavaScript - MDN Web Docs</a:t>
            </a:r>
            <a:r>
              <a:rPr lang="fr" sz="1050">
                <a:solidFill>
                  <a:srgbClr val="0000FF"/>
                </a:solidFill>
                <a:highlight>
                  <a:schemeClr val="lt1"/>
                </a:highlight>
                <a:latin typeface="Microsoft Yahei"/>
                <a:ea typeface="Microsoft Yahei"/>
                <a:cs typeface="Microsoft Yahei"/>
                <a:sym typeface="Microsoft Yahei"/>
              </a:rPr>
              <a:t>: This article gives a general overview of JavaScript, explaining the “why” and the “how” of JavaScript. The goal is to help you understand its purpose and how it fits into a website.</a:t>
            </a:r>
            <a:endParaRPr sz="1050">
              <a:solidFill>
                <a:srgbClr val="0000FF"/>
              </a:solidFill>
              <a:highlight>
                <a:schemeClr val="lt1"/>
              </a:highlight>
              <a:latin typeface="Microsoft Yahei"/>
              <a:ea typeface="Microsoft Yahei"/>
              <a:cs typeface="Microsoft Yahei"/>
              <a:sym typeface="Microsoft Yahei"/>
            </a:endParaRPr>
          </a:p>
          <a:p>
            <a:pPr indent="-285273" lvl="0" marL="457200" rtl="0" algn="l">
              <a:spcBef>
                <a:spcPts val="0"/>
              </a:spcBef>
              <a:spcAft>
                <a:spcPts val="0"/>
              </a:spcAft>
              <a:buClr>
                <a:srgbClr val="0000FF"/>
              </a:buClr>
              <a:buSzPct val="100000"/>
              <a:buFont typeface="Microsoft Yahei"/>
              <a:buChar char="●"/>
            </a:pPr>
            <a:r>
              <a:rPr lang="fr" sz="1050">
                <a:solidFill>
                  <a:srgbClr val="0000FF"/>
                </a:solidFill>
                <a:highlight>
                  <a:schemeClr val="lt1"/>
                </a:highlight>
                <a:uFill>
                  <a:noFill/>
                </a:uFill>
                <a:latin typeface="Microsoft Yahei"/>
                <a:ea typeface="Microsoft Yahei"/>
                <a:cs typeface="Microsoft Yahei"/>
                <a:sym typeface="Microsoft Yahei"/>
                <a:hlinkClick r:id="rId20">
                  <a:extLst>
                    <a:ext uri="{A12FA001-AC4F-418D-AE19-62706E023703}">
                      <ahyp:hlinkClr val="tx"/>
                    </a:ext>
                  </a:extLst>
                </a:hlinkClick>
              </a:rPr>
              <a:t>Comment activer JavaScript dans votre navigateur</a:t>
            </a:r>
            <a:r>
              <a:rPr lang="fr" sz="1050">
                <a:solidFill>
                  <a:srgbClr val="0000FF"/>
                </a:solidFill>
                <a:highlight>
                  <a:schemeClr val="lt1"/>
                </a:highlight>
                <a:latin typeface="Microsoft Yahei"/>
                <a:ea typeface="Microsoft Yahei"/>
                <a:cs typeface="Microsoft Yahei"/>
                <a:sym typeface="Microsoft Yahei"/>
              </a:rPr>
              <a:t>: This website shows you how to enable JavaScript in the five most popular browsers (Google Chrome, Mozilla Firefox, Apple Safari, Opera and Internet Explorer) to access the JavaScript features on web pages. It also provides detailed instructions for web developers and links to useful resources on the JavaScript language.</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a:solidFill>
                  <a:srgbClr val="0000FF"/>
                </a:solidFill>
                <a:highlight>
                  <a:schemeClr val="lt1"/>
                </a:highlight>
                <a:latin typeface="Microsoft Yahei"/>
                <a:ea typeface="Microsoft Yahei"/>
                <a:cs typeface="Microsoft Yahei"/>
                <a:sym typeface="Microsoft Yahei"/>
              </a:rPr>
              <a:t>I hope this helps you understand what JavaScript is and why it is crucial for building interactive websites. 😊</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900"/>
              </a:spcBef>
              <a:spcAft>
                <a:spcPts val="0"/>
              </a:spcAft>
              <a:buClr>
                <a:schemeClr val="dk1"/>
              </a:buClr>
              <a:buSzPct val="104761"/>
              <a:buFont typeface="Arial"/>
              <a:buNone/>
            </a:pPr>
            <a:r>
              <a:rPr lang="fr" sz="1050" u="sng">
                <a:solidFill>
                  <a:srgbClr val="0000FF"/>
                </a:solidFill>
                <a:highlight>
                  <a:schemeClr val="lt1"/>
                </a:highlight>
                <a:latin typeface="Microsoft Yahei"/>
                <a:ea typeface="Microsoft Yahei"/>
                <a:cs typeface="Microsoft Yahei"/>
                <a:sym typeface="Microsoft Yahei"/>
                <a:hlinkClick r:id="rId21">
                  <a:extLst>
                    <a:ext uri="{A12FA001-AC4F-418D-AE19-62706E023703}">
                      <ahyp:hlinkClr val="tx"/>
                    </a:ext>
                  </a:extLst>
                </a:hlinkClick>
              </a:rPr>
              <a:t>1</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22">
                  <a:extLst>
                    <a:ext uri="{A12FA001-AC4F-418D-AE19-62706E023703}">
                      <ahyp:hlinkClr val="tx"/>
                    </a:ext>
                  </a:extLst>
                </a:hlinkClick>
              </a:rPr>
              <a:t>Learn JavaScript Online - Courses for Beginners - javascript.com </a:t>
            </a:r>
            <a:r>
              <a:rPr lang="fr" sz="1050" u="sng">
                <a:solidFill>
                  <a:srgbClr val="0000FF"/>
                </a:solidFill>
                <a:highlight>
                  <a:schemeClr val="lt1"/>
                </a:highlight>
                <a:latin typeface="Microsoft Yahei"/>
                <a:ea typeface="Microsoft Yahei"/>
                <a:cs typeface="Microsoft Yahei"/>
                <a:sym typeface="Microsoft Yahei"/>
                <a:hlinkClick r:id="rId23">
                  <a:extLst>
                    <a:ext uri="{A12FA001-AC4F-418D-AE19-62706E023703}">
                      <ahyp:hlinkClr val="tx"/>
                    </a:ext>
                  </a:extLst>
                </a:hlinkClick>
              </a:rPr>
              <a:t>2</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24">
                  <a:extLst>
                    <a:ext uri="{A12FA001-AC4F-418D-AE19-62706E023703}">
                      <ahyp:hlinkClr val="tx"/>
                    </a:ext>
                  </a:extLst>
                </a:hlinkClick>
              </a:rPr>
              <a:t>Qu’est-ce que le JavaScript - MDN Web Docs</a:t>
            </a:r>
            <a:r>
              <a:rPr lang="fr" sz="1050">
                <a:solidFill>
                  <a:srgbClr val="0000FF"/>
                </a:solidFill>
                <a:highlight>
                  <a:schemeClr val="lt1"/>
                </a:highlight>
                <a:uFill>
                  <a:noFill/>
                </a:uFill>
                <a:latin typeface="Microsoft Yahei"/>
                <a:ea typeface="Microsoft Yahei"/>
                <a:cs typeface="Microsoft Yahei"/>
                <a:sym typeface="Microsoft Yahei"/>
                <a:hlinkClick r:id="rId25">
                  <a:extLst>
                    <a:ext uri="{A12FA001-AC4F-418D-AE19-62706E023703}">
                      <ahyp:hlinkClr val="tx"/>
                    </a:ext>
                  </a:extLst>
                </a:hlinkClick>
              </a:rPr>
              <a:t> </a:t>
            </a:r>
            <a:r>
              <a:rPr lang="fr" sz="1050" u="sng">
                <a:solidFill>
                  <a:srgbClr val="0000FF"/>
                </a:solidFill>
                <a:highlight>
                  <a:schemeClr val="lt1"/>
                </a:highlight>
                <a:latin typeface="Microsoft Yahei"/>
                <a:ea typeface="Microsoft Yahei"/>
                <a:cs typeface="Microsoft Yahei"/>
                <a:sym typeface="Microsoft Yahei"/>
                <a:hlinkClick r:id="rId26">
                  <a:extLst>
                    <a:ext uri="{A12FA001-AC4F-418D-AE19-62706E023703}">
                      <ahyp:hlinkClr val="tx"/>
                    </a:ext>
                  </a:extLst>
                </a:hlinkClick>
              </a:rPr>
              <a:t>3</a:t>
            </a:r>
            <a:r>
              <a:rPr lang="fr" sz="1050">
                <a:solidFill>
                  <a:srgbClr val="0000FF"/>
                </a:solidFill>
                <a:highlight>
                  <a:schemeClr val="lt1"/>
                </a:highlight>
                <a:latin typeface="Microsoft Yahei"/>
                <a:ea typeface="Microsoft Yahei"/>
                <a:cs typeface="Microsoft Yahei"/>
                <a:sym typeface="Microsoft Yahei"/>
              </a:rPr>
              <a:t>: </a:t>
            </a:r>
            <a:r>
              <a:rPr lang="fr" sz="1050">
                <a:solidFill>
                  <a:srgbClr val="0000FF"/>
                </a:solidFill>
                <a:highlight>
                  <a:schemeClr val="lt1"/>
                </a:highlight>
                <a:uFill>
                  <a:noFill/>
                </a:uFill>
                <a:latin typeface="Microsoft Yahei"/>
                <a:ea typeface="Microsoft Yahei"/>
                <a:cs typeface="Microsoft Yahei"/>
                <a:sym typeface="Microsoft Yahei"/>
                <a:hlinkClick r:id="rId27">
                  <a:extLst>
                    <a:ext uri="{A12FA001-AC4F-418D-AE19-62706E023703}">
                      <ahyp:hlinkClr val="tx"/>
                    </a:ext>
                  </a:extLst>
                </a:hlinkClick>
              </a:rPr>
              <a:t>Comment activer JavaScript dans votre navigateur</a:t>
            </a:r>
            <a:endParaRPr sz="1050">
              <a:solidFill>
                <a:srgbClr val="0000FF"/>
              </a:solidFill>
              <a:highlight>
                <a:schemeClr val="lt1"/>
              </a:highlight>
              <a:latin typeface="Microsoft Yahei"/>
              <a:ea typeface="Microsoft Yahei"/>
              <a:cs typeface="Microsoft Yahei"/>
              <a:sym typeface="Microsoft Yahei"/>
            </a:endParaRPr>
          </a:p>
          <a:p>
            <a:pPr indent="0" lvl="0" marL="0" rtl="0" algn="l">
              <a:spcBef>
                <a:spcPts val="0"/>
              </a:spcBef>
              <a:spcAft>
                <a:spcPts val="1200"/>
              </a:spcAft>
              <a:buNone/>
            </a:pPr>
            <a:r>
              <a:t/>
            </a:r>
            <a:endParaRPr i="1" sz="1145">
              <a:solidFill>
                <a:srgbClr val="0000FF"/>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07657" lvl="0" marL="457200" rtl="0" algn="l">
              <a:lnSpc>
                <a:spcPct val="115000"/>
              </a:lnSpc>
              <a:spcBef>
                <a:spcPts val="1100"/>
              </a:spcBef>
              <a:spcAft>
                <a:spcPts val="0"/>
              </a:spcAft>
              <a:buClr>
                <a:srgbClr val="FF9900"/>
              </a:buClr>
              <a:buSzPts val="1245"/>
              <a:buFont typeface="Roboto"/>
              <a:buChar char="●"/>
            </a:pPr>
            <a:r>
              <a:rPr b="1" lang="fr" sz="1245">
                <a:solidFill>
                  <a:srgbClr val="FF9900"/>
                </a:solidFill>
                <a:highlight>
                  <a:srgbClr val="FFFFFF"/>
                </a:highlight>
                <a:latin typeface="Roboto"/>
                <a:ea typeface="Roboto"/>
                <a:cs typeface="Roboto"/>
                <a:sym typeface="Roboto"/>
              </a:rPr>
              <a:t>Are you familiar with React and Node.js? If yes, provide a brief description of what React and Node.js are commonly used for in web development.</a:t>
            </a:r>
            <a:endParaRPr b="1" sz="1245">
              <a:solidFill>
                <a:srgbClr val="FF9900"/>
              </a:solidFill>
              <a:highlight>
                <a:srgbClr val="FFFFFF"/>
              </a:highlight>
              <a:latin typeface="Roboto"/>
              <a:ea typeface="Roboto"/>
              <a:cs typeface="Roboto"/>
              <a:sym typeface="Roboto"/>
            </a:endParaRPr>
          </a:p>
          <a:p>
            <a:pPr indent="0" lvl="0" marL="0" rtl="0" algn="l">
              <a:spcBef>
                <a:spcPts val="1100"/>
              </a:spcBef>
              <a:spcAft>
                <a:spcPts val="0"/>
              </a:spcAft>
              <a:buSzPts val="990"/>
              <a:buNone/>
            </a:pPr>
            <a:r>
              <a:t/>
            </a:r>
            <a:endParaRPr sz="2520"/>
          </a:p>
        </p:txBody>
      </p:sp>
      <p:sp>
        <p:nvSpPr>
          <p:cNvPr id="77" name="Google Shape;77;p16"/>
          <p:cNvSpPr txBox="1"/>
          <p:nvPr>
            <p:ph idx="1" type="body"/>
          </p:nvPr>
        </p:nvSpPr>
        <p:spPr>
          <a:xfrm>
            <a:off x="311700" y="1152475"/>
            <a:ext cx="8520600" cy="3767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i="1" lang="fr" sz="1171">
                <a:solidFill>
                  <a:srgbClr val="0000FF"/>
                </a:solidFill>
                <a:highlight>
                  <a:schemeClr val="lt1"/>
                </a:highlight>
                <a:latin typeface="Microsoft Yahei"/>
                <a:ea typeface="Microsoft Yahei"/>
                <a:cs typeface="Microsoft Yahei"/>
                <a:sym typeface="Microsoft Yahei"/>
              </a:rPr>
              <a:t>Yes, I am familiar with React and Node.js. Here is a brief description of what they are commonly used for in web development:</a:t>
            </a:r>
            <a:endParaRPr i="1" sz="1171">
              <a:solidFill>
                <a:srgbClr val="0000FF"/>
              </a:solidFill>
              <a:highlight>
                <a:schemeClr val="lt1"/>
              </a:highlight>
              <a:latin typeface="Microsoft Yahei"/>
              <a:ea typeface="Microsoft Yahei"/>
              <a:cs typeface="Microsoft Yahei"/>
              <a:sym typeface="Microsoft Yahei"/>
            </a:endParaRPr>
          </a:p>
          <a:p>
            <a:pPr indent="-302974" lvl="0" marL="457200" rtl="0" algn="l">
              <a:lnSpc>
                <a:spcPct val="95000"/>
              </a:lnSpc>
              <a:spcBef>
                <a:spcPts val="900"/>
              </a:spcBef>
              <a:spcAft>
                <a:spcPts val="0"/>
              </a:spcAft>
              <a:buClr>
                <a:srgbClr val="0000FF"/>
              </a:buClr>
              <a:buSzPts val="1171"/>
              <a:buFont typeface="Microsoft Yahei"/>
              <a:buChar char="●"/>
            </a:pPr>
            <a:r>
              <a:rPr i="1" lang="fr" sz="1171" u="sng">
                <a:solidFill>
                  <a:srgbClr val="0000FF"/>
                </a:solidFill>
                <a:highlight>
                  <a:schemeClr val="lt1"/>
                </a:highlight>
                <a:latin typeface="Microsoft Yahei"/>
                <a:ea typeface="Microsoft Yahei"/>
                <a:cs typeface="Microsoft Yahei"/>
                <a:sym typeface="Microsoft Yahei"/>
                <a:hlinkClick r:id="rId3">
                  <a:extLst>
                    <a:ext uri="{A12FA001-AC4F-418D-AE19-62706E023703}">
                      <ahyp:hlinkClr val="tx"/>
                    </a:ext>
                  </a:extLst>
                </a:hlinkClick>
              </a:rPr>
              <a:t>React is a JavaScript library for creating user interfaces, especially for single-page applications1</a:t>
            </a:r>
            <a:r>
              <a:rPr i="1" lang="fr" sz="1171" u="sng">
                <a:solidFill>
                  <a:srgbClr val="0000FF"/>
                </a:solidFill>
                <a:highlight>
                  <a:schemeClr val="lt1"/>
                </a:highlight>
                <a:latin typeface="Microsoft Yahei"/>
                <a:ea typeface="Microsoft Yahei"/>
                <a:cs typeface="Microsoft Yahei"/>
                <a:sym typeface="Microsoft Yahei"/>
                <a:hlinkClick r:id="rId4">
                  <a:extLst>
                    <a:ext uri="{A12FA001-AC4F-418D-AE19-62706E023703}">
                      <ahyp:hlinkClr val="tx"/>
                    </a:ext>
                  </a:extLst>
                </a:hlinkClick>
              </a:rPr>
              <a:t>2</a:t>
            </a:r>
            <a:r>
              <a:rPr i="1" lang="fr" sz="1171">
                <a:solidFill>
                  <a:srgbClr val="0000FF"/>
                </a:solidFill>
                <a:highlight>
                  <a:schemeClr val="lt1"/>
                </a:highlight>
                <a:latin typeface="Microsoft Yahei"/>
                <a:ea typeface="Microsoft Yahei"/>
                <a:cs typeface="Microsoft Yahei"/>
                <a:sym typeface="Microsoft Yahei"/>
              </a:rPr>
              <a:t>. React allows you to create reusable components that can render data dynamically and efficiently. </a:t>
            </a:r>
            <a:r>
              <a:rPr i="1" lang="fr" sz="1171" u="sng">
                <a:solidFill>
                  <a:srgbClr val="0000FF"/>
                </a:solidFill>
                <a:highlight>
                  <a:schemeClr val="lt1"/>
                </a:highlight>
                <a:latin typeface="Microsoft Yahei"/>
                <a:ea typeface="Microsoft Yahei"/>
                <a:cs typeface="Microsoft Yahei"/>
                <a:sym typeface="Microsoft Yahei"/>
                <a:hlinkClick r:id="rId5">
                  <a:extLst>
                    <a:ext uri="{A12FA001-AC4F-418D-AE19-62706E023703}">
                      <ahyp:hlinkClr val="tx"/>
                    </a:ext>
                  </a:extLst>
                </a:hlinkClick>
              </a:rPr>
              <a:t>React also supports server-side rendering, which can improve the performance and SEO of your web pages1</a:t>
            </a:r>
            <a:r>
              <a:rPr i="1" lang="fr" sz="1171" u="sng">
                <a:solidFill>
                  <a:srgbClr val="0000FF"/>
                </a:solidFill>
                <a:highlight>
                  <a:schemeClr val="lt1"/>
                </a:highlight>
                <a:latin typeface="Microsoft Yahei"/>
                <a:ea typeface="Microsoft Yahei"/>
                <a:cs typeface="Microsoft Yahei"/>
                <a:sym typeface="Microsoft Yahei"/>
                <a:hlinkClick r:id="rId6">
                  <a:extLst>
                    <a:ext uri="{A12FA001-AC4F-418D-AE19-62706E023703}">
                      <ahyp:hlinkClr val="tx"/>
                    </a:ext>
                  </a:extLst>
                </a:hlinkClick>
              </a:rPr>
              <a:t>2</a:t>
            </a:r>
            <a:r>
              <a:rPr i="1" lang="fr" sz="1171" u="sng">
                <a:solidFill>
                  <a:srgbClr val="0000FF"/>
                </a:solidFill>
                <a:highlight>
                  <a:schemeClr val="lt1"/>
                </a:highlight>
                <a:latin typeface="Microsoft Yahei"/>
                <a:ea typeface="Microsoft Yahei"/>
                <a:cs typeface="Microsoft Yahei"/>
                <a:sym typeface="Microsoft Yahei"/>
                <a:hlinkClick r:id="rId7">
                  <a:extLst>
                    <a:ext uri="{A12FA001-AC4F-418D-AE19-62706E023703}">
                      <ahyp:hlinkClr val="tx"/>
                    </a:ext>
                  </a:extLst>
                </a:hlinkClick>
              </a:rPr>
              <a:t>3</a:t>
            </a:r>
            <a:r>
              <a:rPr i="1" lang="fr" sz="1171">
                <a:solidFill>
                  <a:srgbClr val="0000FF"/>
                </a:solidFill>
                <a:highlight>
                  <a:schemeClr val="lt1"/>
                </a:highlight>
                <a:latin typeface="Microsoft Yahei"/>
                <a:ea typeface="Microsoft Yahei"/>
                <a:cs typeface="Microsoft Yahei"/>
                <a:sym typeface="Microsoft Yahei"/>
              </a:rPr>
              <a:t>.</a:t>
            </a:r>
            <a:endParaRPr i="1" sz="1171">
              <a:solidFill>
                <a:srgbClr val="0000FF"/>
              </a:solidFill>
              <a:highlight>
                <a:schemeClr val="lt1"/>
              </a:highlight>
              <a:latin typeface="Microsoft Yahei"/>
              <a:ea typeface="Microsoft Yahei"/>
              <a:cs typeface="Microsoft Yahei"/>
              <a:sym typeface="Microsoft Yahei"/>
            </a:endParaRPr>
          </a:p>
          <a:p>
            <a:pPr indent="-302974" lvl="0" marL="457200" rtl="0" algn="l">
              <a:lnSpc>
                <a:spcPct val="95000"/>
              </a:lnSpc>
              <a:spcBef>
                <a:spcPts val="0"/>
              </a:spcBef>
              <a:spcAft>
                <a:spcPts val="0"/>
              </a:spcAft>
              <a:buClr>
                <a:srgbClr val="0000FF"/>
              </a:buClr>
              <a:buSzPts val="1171"/>
              <a:buFont typeface="Microsoft Yahei"/>
              <a:buChar char="●"/>
            </a:pPr>
            <a:r>
              <a:rPr i="1" lang="fr" sz="1171" u="sng">
                <a:solidFill>
                  <a:srgbClr val="0000FF"/>
                </a:solidFill>
                <a:highlight>
                  <a:schemeClr val="lt1"/>
                </a:highlight>
                <a:latin typeface="Microsoft Yahei"/>
                <a:ea typeface="Microsoft Yahei"/>
                <a:cs typeface="Microsoft Yahei"/>
                <a:sym typeface="Microsoft Yahei"/>
                <a:hlinkClick r:id="rId8">
                  <a:extLst>
                    <a:ext uri="{A12FA001-AC4F-418D-AE19-62706E023703}">
                      <ahyp:hlinkClr val="tx"/>
                    </a:ext>
                  </a:extLst>
                </a:hlinkClick>
              </a:rPr>
              <a:t>Node.js is a JavaScript runtime environment that can run JavaScript code outside of a web browser</a:t>
            </a:r>
            <a:r>
              <a:rPr i="1" lang="fr" sz="1171" u="sng">
                <a:solidFill>
                  <a:srgbClr val="0000FF"/>
                </a:solidFill>
                <a:highlight>
                  <a:schemeClr val="lt1"/>
                </a:highlight>
                <a:latin typeface="Microsoft Yahei"/>
                <a:ea typeface="Microsoft Yahei"/>
                <a:cs typeface="Microsoft Yahei"/>
                <a:sym typeface="Microsoft Yahei"/>
                <a:hlinkClick r:id="rId9">
                  <a:extLst>
                    <a:ext uri="{A12FA001-AC4F-418D-AE19-62706E023703}">
                      <ahyp:hlinkClr val="tx"/>
                    </a:ext>
                  </a:extLst>
                </a:hlinkClick>
              </a:rPr>
              <a:t>4</a:t>
            </a:r>
            <a:r>
              <a:rPr i="1" lang="fr" sz="1171" u="sng">
                <a:solidFill>
                  <a:srgbClr val="0000FF"/>
                </a:solidFill>
                <a:highlight>
                  <a:schemeClr val="lt1"/>
                </a:highlight>
                <a:latin typeface="Microsoft Yahei"/>
                <a:ea typeface="Microsoft Yahei"/>
                <a:cs typeface="Microsoft Yahei"/>
                <a:sym typeface="Microsoft Yahei"/>
                <a:hlinkClick r:id="rId10">
                  <a:extLst>
                    <a:ext uri="{A12FA001-AC4F-418D-AE19-62706E023703}">
                      <ahyp:hlinkClr val="tx"/>
                    </a:ext>
                  </a:extLst>
                </a:hlinkClick>
              </a:rPr>
              <a:t>5</a:t>
            </a:r>
            <a:r>
              <a:rPr i="1" lang="fr" sz="1171">
                <a:solidFill>
                  <a:srgbClr val="0000FF"/>
                </a:solidFill>
                <a:highlight>
                  <a:schemeClr val="lt1"/>
                </a:highlight>
                <a:latin typeface="Microsoft Yahei"/>
                <a:ea typeface="Microsoft Yahei"/>
                <a:cs typeface="Microsoft Yahei"/>
                <a:sym typeface="Microsoft Yahei"/>
              </a:rPr>
              <a:t>. Node.js enables you to build scalable and fast web applications using JavaScript on both the front-end and the back-end. </a:t>
            </a:r>
            <a:r>
              <a:rPr i="1" lang="fr" sz="1171" u="sng">
                <a:solidFill>
                  <a:srgbClr val="0000FF"/>
                </a:solidFill>
                <a:highlight>
                  <a:schemeClr val="lt1"/>
                </a:highlight>
                <a:latin typeface="Microsoft Yahei"/>
                <a:ea typeface="Microsoft Yahei"/>
                <a:cs typeface="Microsoft Yahei"/>
                <a:sym typeface="Microsoft Yahei"/>
                <a:hlinkClick r:id="rId11">
                  <a:extLst>
                    <a:ext uri="{A12FA001-AC4F-418D-AE19-62706E023703}">
                      <ahyp:hlinkClr val="tx"/>
                    </a:ext>
                  </a:extLst>
                </a:hlinkClick>
              </a:rPr>
              <a:t>Node.js also provides a rich set of modules and tools that can help you with various web development tasks, such as networking, database, testing, and deployment</a:t>
            </a:r>
            <a:r>
              <a:rPr i="1" lang="fr" sz="1171" u="sng">
                <a:solidFill>
                  <a:srgbClr val="0000FF"/>
                </a:solidFill>
                <a:highlight>
                  <a:schemeClr val="lt1"/>
                </a:highlight>
                <a:latin typeface="Microsoft Yahei"/>
                <a:ea typeface="Microsoft Yahei"/>
                <a:cs typeface="Microsoft Yahei"/>
                <a:sym typeface="Microsoft Yahei"/>
                <a:hlinkClick r:id="rId12">
                  <a:extLst>
                    <a:ext uri="{A12FA001-AC4F-418D-AE19-62706E023703}">
                      <ahyp:hlinkClr val="tx"/>
                    </a:ext>
                  </a:extLst>
                </a:hlinkClick>
              </a:rPr>
              <a:t>4</a:t>
            </a:r>
            <a:r>
              <a:rPr i="1" lang="fr" sz="1171" u="sng">
                <a:solidFill>
                  <a:srgbClr val="0000FF"/>
                </a:solidFill>
                <a:highlight>
                  <a:schemeClr val="lt1"/>
                </a:highlight>
                <a:latin typeface="Microsoft Yahei"/>
                <a:ea typeface="Microsoft Yahei"/>
                <a:cs typeface="Microsoft Yahei"/>
                <a:sym typeface="Microsoft Yahei"/>
                <a:hlinkClick r:id="rId13">
                  <a:extLst>
                    <a:ext uri="{A12FA001-AC4F-418D-AE19-62706E023703}">
                      <ahyp:hlinkClr val="tx"/>
                    </a:ext>
                  </a:extLst>
                </a:hlinkClick>
              </a:rPr>
              <a:t>5</a:t>
            </a:r>
            <a:r>
              <a:rPr i="1" lang="fr" sz="1171" u="sng">
                <a:solidFill>
                  <a:srgbClr val="0000FF"/>
                </a:solidFill>
                <a:highlight>
                  <a:schemeClr val="lt1"/>
                </a:highlight>
                <a:latin typeface="Microsoft Yahei"/>
                <a:ea typeface="Microsoft Yahei"/>
                <a:cs typeface="Microsoft Yahei"/>
                <a:sym typeface="Microsoft Yahei"/>
                <a:hlinkClick r:id="rId14">
                  <a:extLst>
                    <a:ext uri="{A12FA001-AC4F-418D-AE19-62706E023703}">
                      <ahyp:hlinkClr val="tx"/>
                    </a:ext>
                  </a:extLst>
                </a:hlinkClick>
              </a:rPr>
              <a:t>6</a:t>
            </a:r>
            <a:r>
              <a:rPr i="1" lang="fr" sz="1171">
                <a:solidFill>
                  <a:srgbClr val="0000FF"/>
                </a:solidFill>
                <a:highlight>
                  <a:schemeClr val="lt1"/>
                </a:highlight>
                <a:latin typeface="Microsoft Yahei"/>
                <a:ea typeface="Microsoft Yahei"/>
                <a:cs typeface="Microsoft Yahei"/>
                <a:sym typeface="Microsoft Yahei"/>
              </a:rPr>
              <a:t>.</a:t>
            </a:r>
            <a:endParaRPr i="1" sz="1171">
              <a:solidFill>
                <a:srgbClr val="0000FF"/>
              </a:solidFill>
              <a:highlight>
                <a:schemeClr val="lt1"/>
              </a:highlight>
              <a:latin typeface="Microsoft Yahei"/>
              <a:ea typeface="Microsoft Yahei"/>
              <a:cs typeface="Microsoft Yahei"/>
              <a:sym typeface="Microsoft Yahei"/>
            </a:endParaRPr>
          </a:p>
          <a:p>
            <a:pPr indent="0" lvl="0" marL="0" rtl="0" algn="l">
              <a:lnSpc>
                <a:spcPct val="95000"/>
              </a:lnSpc>
              <a:spcBef>
                <a:spcPts val="900"/>
              </a:spcBef>
              <a:spcAft>
                <a:spcPts val="0"/>
              </a:spcAft>
              <a:buSzPts val="1018"/>
              <a:buNone/>
            </a:pPr>
            <a:r>
              <a:rPr i="1" lang="fr" sz="1171">
                <a:solidFill>
                  <a:srgbClr val="0000FF"/>
                </a:solidFill>
                <a:highlight>
                  <a:schemeClr val="lt1"/>
                </a:highlight>
                <a:latin typeface="Microsoft Yahei"/>
                <a:ea typeface="Microsoft Yahei"/>
                <a:cs typeface="Microsoft Yahei"/>
                <a:sym typeface="Microsoft Yahei"/>
              </a:rPr>
              <a:t>React and Node.js are often used together to create full-stack web applications that can handle complex and dynamic functionality with JavaScript.</a:t>
            </a:r>
            <a:endParaRPr i="1" sz="1171">
              <a:solidFill>
                <a:srgbClr val="0000FF"/>
              </a:solidFill>
              <a:highlight>
                <a:schemeClr val="lt1"/>
              </a:highlight>
              <a:latin typeface="Microsoft Yahei"/>
              <a:ea typeface="Microsoft Yahei"/>
              <a:cs typeface="Microsoft Yahei"/>
              <a:sym typeface="Microsoft Yahei"/>
            </a:endParaRPr>
          </a:p>
          <a:p>
            <a:pPr indent="0" lvl="0" marL="152400" marR="152400" rtl="0" algn="l">
              <a:lnSpc>
                <a:spcPct val="95000"/>
              </a:lnSpc>
              <a:spcBef>
                <a:spcPts val="700"/>
              </a:spcBef>
              <a:spcAft>
                <a:spcPts val="0"/>
              </a:spcAft>
              <a:buSzPts val="1018"/>
              <a:buNone/>
            </a:pPr>
            <a:r>
              <a:rPr i="1" lang="fr" sz="1171">
                <a:solidFill>
                  <a:srgbClr val="0000FF"/>
                </a:solidFill>
                <a:highlight>
                  <a:schemeClr val="lt1"/>
                </a:highlight>
                <a:latin typeface="Microsoft Yahei"/>
                <a:ea typeface="Microsoft Yahei"/>
                <a:cs typeface="Microsoft Yahei"/>
                <a:sym typeface="Microsoft Yahei"/>
              </a:rPr>
              <a:t>En savoir plus</a:t>
            </a:r>
            <a:endParaRPr i="1" sz="1171">
              <a:solidFill>
                <a:srgbClr val="0000FF"/>
              </a:solidFill>
              <a:highlight>
                <a:schemeClr val="lt1"/>
              </a:highlight>
              <a:latin typeface="Microsoft Yahei"/>
              <a:ea typeface="Microsoft Yahei"/>
              <a:cs typeface="Microsoft Yahei"/>
              <a:sym typeface="Microsoft Yahei"/>
            </a:endParaRPr>
          </a:p>
          <a:p>
            <a:pPr indent="0" lvl="0" marL="152400" marR="152400" rtl="0" algn="ctr">
              <a:lnSpc>
                <a:spcPct val="95000"/>
              </a:lnSpc>
              <a:spcBef>
                <a:spcPts val="700"/>
              </a:spcBef>
              <a:spcAft>
                <a:spcPts val="0"/>
              </a:spcAft>
              <a:buSzPts val="1018"/>
              <a:buNone/>
            </a:pPr>
            <a:r>
              <a:rPr i="1" lang="fr" sz="1171">
                <a:solidFill>
                  <a:srgbClr val="0000FF"/>
                </a:solidFill>
                <a:highlight>
                  <a:schemeClr val="lt1"/>
                </a:highlight>
                <a:uFill>
                  <a:noFill/>
                </a:uFill>
                <a:latin typeface="Microsoft Yahei"/>
                <a:ea typeface="Microsoft Yahei"/>
                <a:cs typeface="Microsoft Yahei"/>
                <a:sym typeface="Microsoft Yahei"/>
                <a:hlinkClick r:id="rId15">
                  <a:extLst>
                    <a:ext uri="{A12FA001-AC4F-418D-AE19-62706E023703}">
                      <ahyp:hlinkClr val="tx"/>
                    </a:ext>
                  </a:extLst>
                </a:hlinkClick>
              </a:rPr>
              <a:t>1</a:t>
            </a:r>
            <a:endParaRPr i="1" sz="1171">
              <a:solidFill>
                <a:srgbClr val="0000FF"/>
              </a:solidFill>
              <a:highlight>
                <a:schemeClr val="lt1"/>
              </a:highlight>
              <a:uFill>
                <a:noFill/>
              </a:uFill>
              <a:latin typeface="Microsoft Yahei"/>
              <a:ea typeface="Microsoft Yahei"/>
              <a:cs typeface="Microsoft Yahei"/>
              <a:sym typeface="Microsoft Yahei"/>
              <a:hlinkClick r:id="rId16">
                <a:extLst>
                  <a:ext uri="{A12FA001-AC4F-418D-AE19-62706E023703}">
                    <ahyp:hlinkClr val="tx"/>
                  </a:ext>
                </a:extLst>
              </a:hlinkClick>
            </a:endParaRPr>
          </a:p>
          <a:p>
            <a:pPr indent="0" lvl="0" marL="152400" marR="152400" rtl="0" algn="l">
              <a:lnSpc>
                <a:spcPct val="95000"/>
              </a:lnSpc>
              <a:spcBef>
                <a:spcPts val="700"/>
              </a:spcBef>
              <a:spcAft>
                <a:spcPts val="0"/>
              </a:spcAft>
              <a:buSzPts val="1018"/>
              <a:buNone/>
            </a:pPr>
            <a:r>
              <a:rPr i="1" lang="fr" sz="1171">
                <a:solidFill>
                  <a:srgbClr val="0000FF"/>
                </a:solidFill>
                <a:highlight>
                  <a:schemeClr val="lt1"/>
                </a:highlight>
                <a:uFill>
                  <a:noFill/>
                </a:uFill>
                <a:latin typeface="Microsoft Yahei"/>
                <a:ea typeface="Microsoft Yahei"/>
                <a:cs typeface="Microsoft Yahei"/>
                <a:sym typeface="Microsoft Yahei"/>
                <a:hlinkClick r:id="rId17">
                  <a:extLst>
                    <a:ext uri="{A12FA001-AC4F-418D-AE19-62706E023703}">
                      <ahyp:hlinkClr val="tx"/>
                    </a:ext>
                  </a:extLst>
                </a:hlinkClick>
              </a:rPr>
              <a:t>nodejs.org</a:t>
            </a:r>
            <a:endParaRPr i="1" sz="1171">
              <a:solidFill>
                <a:srgbClr val="0000FF"/>
              </a:solidFill>
              <a:highlight>
                <a:schemeClr val="lt1"/>
              </a:highlight>
              <a:uFill>
                <a:noFill/>
              </a:uFill>
              <a:latin typeface="Microsoft Yahei"/>
              <a:ea typeface="Microsoft Yahei"/>
              <a:cs typeface="Microsoft Yahei"/>
              <a:sym typeface="Microsoft Yahei"/>
              <a:hlinkClick r:id="rId18">
                <a:extLst>
                  <a:ext uri="{A12FA001-AC4F-418D-AE19-62706E023703}">
                    <ahyp:hlinkClr val="tx"/>
                  </a:ext>
                </a:extLst>
              </a:hlinkClick>
            </a:endParaRPr>
          </a:p>
          <a:p>
            <a:pPr indent="0" lvl="0" marL="152400" marR="152400" rtl="0" algn="ctr">
              <a:lnSpc>
                <a:spcPct val="95000"/>
              </a:lnSpc>
              <a:spcBef>
                <a:spcPts val="700"/>
              </a:spcBef>
              <a:spcAft>
                <a:spcPts val="0"/>
              </a:spcAft>
              <a:buSzPts val="1018"/>
              <a:buNone/>
            </a:pPr>
            <a:r>
              <a:rPr i="1" lang="fr" sz="1171">
                <a:solidFill>
                  <a:srgbClr val="0000FF"/>
                </a:solidFill>
                <a:highlight>
                  <a:schemeClr val="lt1"/>
                </a:highlight>
                <a:uFill>
                  <a:noFill/>
                </a:uFill>
                <a:latin typeface="Microsoft Yahei"/>
                <a:ea typeface="Microsoft Yahei"/>
                <a:cs typeface="Microsoft Yahei"/>
                <a:sym typeface="Microsoft Yahei"/>
                <a:hlinkClick r:id="rId19">
                  <a:extLst>
                    <a:ext uri="{A12FA001-AC4F-418D-AE19-62706E023703}">
                      <ahyp:hlinkClr val="tx"/>
                    </a:ext>
                  </a:extLst>
                </a:hlinkClick>
              </a:rPr>
              <a:t>2</a:t>
            </a:r>
            <a:endParaRPr i="1" sz="1171">
              <a:solidFill>
                <a:srgbClr val="0000FF"/>
              </a:solidFill>
              <a:highlight>
                <a:schemeClr val="lt1"/>
              </a:highlight>
              <a:uFill>
                <a:noFill/>
              </a:uFill>
              <a:latin typeface="Microsoft Yahei"/>
              <a:ea typeface="Microsoft Yahei"/>
              <a:cs typeface="Microsoft Yahei"/>
              <a:sym typeface="Microsoft Yahei"/>
              <a:hlinkClick r:id="rId20">
                <a:extLst>
                  <a:ext uri="{A12FA001-AC4F-418D-AE19-62706E023703}">
                    <ahyp:hlinkClr val="tx"/>
                  </a:ext>
                </a:extLst>
              </a:hlinkClick>
            </a:endParaRPr>
          </a:p>
          <a:p>
            <a:pPr indent="0" lvl="0" marL="152400" marR="152400" rtl="0" algn="l">
              <a:lnSpc>
                <a:spcPct val="95000"/>
              </a:lnSpc>
              <a:spcBef>
                <a:spcPts val="700"/>
              </a:spcBef>
              <a:spcAft>
                <a:spcPts val="0"/>
              </a:spcAft>
              <a:buSzPts val="1018"/>
              <a:buNone/>
            </a:pPr>
            <a:r>
              <a:rPr i="1" lang="fr" sz="1171">
                <a:solidFill>
                  <a:srgbClr val="0000FF"/>
                </a:solidFill>
                <a:highlight>
                  <a:schemeClr val="lt1"/>
                </a:highlight>
                <a:uFill>
                  <a:noFill/>
                </a:uFill>
                <a:latin typeface="Microsoft Yahei"/>
                <a:ea typeface="Microsoft Yahei"/>
                <a:cs typeface="Microsoft Yahei"/>
                <a:sym typeface="Microsoft Yahei"/>
                <a:hlinkClick r:id="rId21">
                  <a:extLst>
                    <a:ext uri="{A12FA001-AC4F-418D-AE19-62706E023703}">
                      <ahyp:hlinkClr val="tx"/>
                    </a:ext>
                  </a:extLst>
                </a:hlinkClick>
              </a:rPr>
              <a:t>node</a:t>
            </a:r>
            <a:endParaRPr i="1" sz="1171">
              <a:solidFill>
                <a:srgbClr val="0000FF"/>
              </a:solidFill>
              <a:highlight>
                <a:schemeClr val="lt1"/>
              </a:highlight>
              <a:uFill>
                <a:noFill/>
              </a:uFill>
              <a:latin typeface="Microsoft Yahei"/>
              <a:ea typeface="Microsoft Yahei"/>
              <a:cs typeface="Microsoft Yahei"/>
              <a:sym typeface="Microsoft Yahei"/>
              <a:hlinkClick r:id="rId22">
                <a:extLst>
                  <a:ext uri="{A12FA001-AC4F-418D-AE19-62706E023703}">
                    <ahyp:hlinkClr val="tx"/>
                  </a:ext>
                </a:extLst>
              </a:hlinkClick>
            </a:endParaRPr>
          </a:p>
          <a:p>
            <a:pPr indent="0" lvl="0" marL="0" rtl="0" algn="l">
              <a:lnSpc>
                <a:spcPct val="95000"/>
              </a:lnSpc>
              <a:spcBef>
                <a:spcPts val="700"/>
              </a:spcBef>
              <a:spcAft>
                <a:spcPts val="1200"/>
              </a:spcAft>
              <a:buSzPts val="1018"/>
              <a:buNone/>
            </a:pPr>
            <a:r>
              <a:t/>
            </a:r>
            <a:endParaRPr i="1" sz="1865">
              <a:solidFill>
                <a:srgbClr val="0000FF"/>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301307" lvl="0" marL="457200" rtl="0" algn="l">
              <a:lnSpc>
                <a:spcPct val="115000"/>
              </a:lnSpc>
              <a:spcBef>
                <a:spcPts val="1100"/>
              </a:spcBef>
              <a:spcAft>
                <a:spcPts val="0"/>
              </a:spcAft>
              <a:buClr>
                <a:srgbClr val="333333"/>
              </a:buClr>
              <a:buSzPts val="1145"/>
              <a:buFont typeface="Roboto"/>
              <a:buChar char="●"/>
            </a:pPr>
            <a:r>
              <a:rPr b="1" lang="fr" sz="1145">
                <a:solidFill>
                  <a:srgbClr val="333333"/>
                </a:solidFill>
                <a:highlight>
                  <a:srgbClr val="F1C232"/>
                </a:highlight>
                <a:latin typeface="Roboto"/>
                <a:ea typeface="Roboto"/>
                <a:cs typeface="Roboto"/>
                <a:sym typeface="Roboto"/>
              </a:rPr>
              <a:t>Why do you want to learn web development, and what do you hope to achieve by acquiring skills in HTML, CSS, JavaScript, React, and Node.js?</a:t>
            </a:r>
            <a:endParaRPr b="1" sz="1145">
              <a:solidFill>
                <a:srgbClr val="333333"/>
              </a:solidFill>
              <a:highlight>
                <a:srgbClr val="F1C232"/>
              </a:highlight>
              <a:latin typeface="Roboto"/>
              <a:ea typeface="Roboto"/>
              <a:cs typeface="Roboto"/>
              <a:sym typeface="Roboto"/>
            </a:endParaRPr>
          </a:p>
          <a:p>
            <a:pPr indent="0" lvl="0" marL="0" rtl="0" algn="l">
              <a:spcBef>
                <a:spcPts val="1100"/>
              </a:spcBef>
              <a:spcAft>
                <a:spcPts val="0"/>
              </a:spcAft>
              <a:buSzPts val="990"/>
              <a:buNone/>
            </a:pPr>
            <a:r>
              <a:t/>
            </a:r>
            <a:endParaRPr sz="252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sz="1250">
                <a:solidFill>
                  <a:schemeClr val="lt1"/>
                </a:solidFill>
                <a:highlight>
                  <a:srgbClr val="2B2B2B"/>
                </a:highlight>
                <a:latin typeface="Microsoft Yahei"/>
                <a:ea typeface="Microsoft Yahei"/>
                <a:cs typeface="Microsoft Yahei"/>
                <a:sym typeface="Microsoft Yahei"/>
              </a:rPr>
              <a:t>I want to learn web development because I find it fascinating and rewarding to create websites and web applications that can serve various purposes and needs. I also enjoy the challenge and creativity involved in web development, as well as the opportunity to learn new technologies and techniques.</a:t>
            </a:r>
            <a:endParaRPr b="1" sz="1250">
              <a:solidFill>
                <a:schemeClr val="lt1"/>
              </a:solidFill>
              <a:highlight>
                <a:srgbClr val="2B2B2B"/>
              </a:highlight>
              <a:latin typeface="Microsoft Yahei"/>
              <a:ea typeface="Microsoft Yahei"/>
              <a:cs typeface="Microsoft Yahei"/>
              <a:sym typeface="Microsoft Yahei"/>
            </a:endParaRPr>
          </a:p>
          <a:p>
            <a:pPr indent="0" lvl="0" marL="0" rtl="0" algn="l">
              <a:spcBef>
                <a:spcPts val="900"/>
              </a:spcBef>
              <a:spcAft>
                <a:spcPts val="0"/>
              </a:spcAft>
              <a:buClr>
                <a:schemeClr val="dk1"/>
              </a:buClr>
              <a:buSzPts val="1100"/>
              <a:buFont typeface="Arial"/>
              <a:buNone/>
            </a:pPr>
            <a:r>
              <a:rPr b="1" lang="fr" sz="1250">
                <a:solidFill>
                  <a:schemeClr val="lt1"/>
                </a:solidFill>
                <a:highlight>
                  <a:srgbClr val="2B2B2B"/>
                </a:highlight>
                <a:latin typeface="Microsoft Yahei"/>
                <a:ea typeface="Microsoft Yahei"/>
                <a:cs typeface="Microsoft Yahei"/>
                <a:sym typeface="Microsoft Yahei"/>
              </a:rPr>
              <a:t>By acquiring skills in HTML, CSS, JavaScript, React, and Node.js, I hope to achieve the following goals:</a:t>
            </a:r>
            <a:endParaRPr b="1" sz="1250">
              <a:solidFill>
                <a:schemeClr val="lt1"/>
              </a:solidFill>
              <a:highlight>
                <a:srgbClr val="2B2B2B"/>
              </a:highlight>
              <a:latin typeface="Microsoft Yahei"/>
              <a:ea typeface="Microsoft Yahei"/>
              <a:cs typeface="Microsoft Yahei"/>
              <a:sym typeface="Microsoft Yahei"/>
            </a:endParaRPr>
          </a:p>
          <a:p>
            <a:pPr indent="-307975" lvl="0" marL="457200" rtl="0" algn="l">
              <a:spcBef>
                <a:spcPts val="900"/>
              </a:spcBef>
              <a:spcAft>
                <a:spcPts val="0"/>
              </a:spcAft>
              <a:buClr>
                <a:schemeClr val="lt1"/>
              </a:buClr>
              <a:buSzPts val="1250"/>
              <a:buFont typeface="Microsoft Yahei"/>
              <a:buChar char="●"/>
            </a:pPr>
            <a:r>
              <a:rPr b="1" lang="fr" sz="1250">
                <a:solidFill>
                  <a:schemeClr val="lt1"/>
                </a:solidFill>
                <a:highlight>
                  <a:srgbClr val="2B2B2B"/>
                </a:highlight>
                <a:latin typeface="Microsoft Yahei"/>
                <a:ea typeface="Microsoft Yahei"/>
                <a:cs typeface="Microsoft Yahei"/>
                <a:sym typeface="Microsoft Yahei"/>
              </a:rPr>
              <a:t>To build responsive and interactive web pages and web applications that can provide a great user experience and functionality.</a:t>
            </a:r>
            <a:endParaRPr b="1" sz="1250">
              <a:solidFill>
                <a:schemeClr val="lt1"/>
              </a:solidFill>
              <a:highlight>
                <a:srgbClr val="2B2B2B"/>
              </a:highlight>
              <a:latin typeface="Microsoft Yahei"/>
              <a:ea typeface="Microsoft Yahei"/>
              <a:cs typeface="Microsoft Yahei"/>
              <a:sym typeface="Microsoft Yahei"/>
            </a:endParaRPr>
          </a:p>
          <a:p>
            <a:pPr indent="-307975" lvl="0" marL="457200" rtl="0" algn="l">
              <a:spcBef>
                <a:spcPts val="0"/>
              </a:spcBef>
              <a:spcAft>
                <a:spcPts val="0"/>
              </a:spcAft>
              <a:buClr>
                <a:schemeClr val="lt1"/>
              </a:buClr>
              <a:buSzPts val="1250"/>
              <a:buFont typeface="Microsoft Yahei"/>
              <a:buChar char="●"/>
            </a:pPr>
            <a:r>
              <a:rPr b="1" lang="fr" sz="1250">
                <a:solidFill>
                  <a:schemeClr val="lt1"/>
                </a:solidFill>
                <a:highlight>
                  <a:srgbClr val="2B2B2B"/>
                </a:highlight>
                <a:latin typeface="Microsoft Yahei"/>
                <a:ea typeface="Microsoft Yahei"/>
                <a:cs typeface="Microsoft Yahei"/>
                <a:sym typeface="Microsoft Yahei"/>
              </a:rPr>
              <a:t>To use JavaScript as a full-stack language that can handle both the front-end and the back-end of web development, making my code more consistent and efficient.</a:t>
            </a:r>
            <a:endParaRPr b="1" sz="1250">
              <a:solidFill>
                <a:schemeClr val="lt1"/>
              </a:solidFill>
              <a:highlight>
                <a:srgbClr val="2B2B2B"/>
              </a:highlight>
              <a:latin typeface="Microsoft Yahei"/>
              <a:ea typeface="Microsoft Yahei"/>
              <a:cs typeface="Microsoft Yahei"/>
              <a:sym typeface="Microsoft Yahei"/>
            </a:endParaRPr>
          </a:p>
          <a:p>
            <a:pPr indent="-307975" lvl="0" marL="457200" rtl="0" algn="l">
              <a:spcBef>
                <a:spcPts val="0"/>
              </a:spcBef>
              <a:spcAft>
                <a:spcPts val="0"/>
              </a:spcAft>
              <a:buClr>
                <a:schemeClr val="lt1"/>
              </a:buClr>
              <a:buSzPts val="1250"/>
              <a:buFont typeface="Microsoft Yahei"/>
              <a:buChar char="●"/>
            </a:pPr>
            <a:r>
              <a:rPr b="1" lang="fr" sz="1250">
                <a:solidFill>
                  <a:schemeClr val="lt1"/>
                </a:solidFill>
                <a:highlight>
                  <a:srgbClr val="2B2B2B"/>
                </a:highlight>
                <a:latin typeface="Microsoft Yahei"/>
                <a:ea typeface="Microsoft Yahei"/>
                <a:cs typeface="Microsoft Yahei"/>
                <a:sym typeface="Microsoft Yahei"/>
              </a:rPr>
              <a:t>To leverage the power and popularity of React and</a:t>
            </a:r>
            <a:endParaRPr b="1" sz="1250">
              <a:solidFill>
                <a:schemeClr val="lt1"/>
              </a:solidFill>
              <a:highlight>
                <a:srgbClr val="2B2B2B"/>
              </a:highlight>
              <a:latin typeface="Microsoft Yahei"/>
              <a:ea typeface="Microsoft Yahei"/>
              <a:cs typeface="Microsoft Yahei"/>
              <a:sym typeface="Microsoft Yahei"/>
            </a:endParaRPr>
          </a:p>
          <a:p>
            <a:pPr indent="0" lvl="0" marL="0" rtl="0" algn="l">
              <a:spcBef>
                <a:spcPts val="0"/>
              </a:spcBef>
              <a:spcAft>
                <a:spcPts val="1200"/>
              </a:spcAft>
              <a:buNone/>
            </a:pPr>
            <a:r>
              <a:t/>
            </a:r>
            <a:endParaRPr b="1"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