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5" r:id="rId7"/>
    <p:sldId id="261" r:id="rId8"/>
    <p:sldId id="266" r:id="rId9"/>
    <p:sldId id="263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D18"/>
    <a:srgbClr val="F9F199"/>
    <a:srgbClr val="CEE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F2E17-4FEA-4618-93AC-D7D548251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1A0620-9505-406F-9FEB-4930CE89E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C2C66-3095-4A39-BFD9-242756EF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77B5E-0A3F-42E9-AEDE-C4A291D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8F57D-2188-4051-9735-FAE00AFE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8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6A26-E67B-431A-893A-AB157C55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B8E45B-5A32-4B00-9968-A8AA19FED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796A2-5EB3-4A65-82E3-B28AA9E1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A30CE-B043-4A9A-9522-C71C120F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EE41B-A12E-4E46-8F2C-F5D1E860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4D71F5-BBC2-475B-A1A7-3E101D3E6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360068-A9F7-4378-B226-4B9E4EE3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AD234-ECB9-47A5-8CF4-13421C95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E0E7-94DD-4A30-834A-27AABCA1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F7A59-6BEC-4746-82F9-B208DD8D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3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BBB3-C3AB-4D6F-ABE7-3C9D49B1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73F3A-5693-4BA5-9A0F-F0A2CA77F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E0374-64AF-4B3E-ACC2-FE68E103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D1EEF-7432-4126-8778-77E81DA8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FD400-2921-4DBF-BB31-0733C94E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8935A-6E98-41CA-964E-892EC31B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64422-13F7-497A-8EF4-A9FF1B3C4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2B86A-10D9-4E4A-A1C5-4DCF9C81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AB009-5BF8-4D80-AF5F-094443D1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94CBC-CC6E-4BE3-B6DD-49DE275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4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F7A26-6BF0-4EC7-AFD8-F60D50E6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89BB6-01D0-44B9-9BBB-D0253A007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8A709-F95A-42F2-8FA0-BF4774773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E452A-B93C-4256-9D1D-2CA6F14A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6C3D3-34C1-45C7-9DD8-22AC2E05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6260-EBD5-4BAA-8002-C7BB826A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3F33C-2A69-4484-ABED-EF7FCBFA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FB4BA8-2AB5-4E82-8BF3-34322C768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C70B5-DC3E-4834-A84F-DFEAE4AD6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23A15-2ED8-4ADF-8827-284ED70BF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C876DD-17C3-4F45-AA55-FCAD675E7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E83812-9040-45E1-A27F-89E43C78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306EEB-A3E6-4195-B79B-C3E5960E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497C7C-943D-4ABF-A784-7C6DB40D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6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F0A93-E4BE-46CB-8D94-7793A7E2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CCDA6B-371E-47F3-A01C-D30E692C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08DB2A-A6E4-4DE9-95C0-E1459624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4A5F0-88A6-404B-8B76-A349CF70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7C9A64-484C-4D98-9757-9D8D3950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9F159-3AD3-45F5-B876-EA968F84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3C05DF-E143-420D-9D3B-F5D78366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3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1C26E-4AA5-489B-9AE2-6A861037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9F5C9-010F-4027-A814-09D0F3B9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A7B0A-806D-454D-B62E-B99948F27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C7A10-CF1D-4F7F-AC75-6C832A3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CF55F-89E7-433C-B6F6-8A678C27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4700C-B233-4DE2-AFA4-6EE98C35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9E7F-2382-486B-876A-6F14FD6E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BA2C7E-9B80-4706-8457-CC75292F1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331BE-F6D4-482A-B871-2BC1BF764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EFC3B-7D9A-4D39-BC52-B14B9648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2391EC-1996-40E9-AC9E-C5ED0CDE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6F2DF-B08A-4838-8ACC-19D9DEF8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3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737836-7846-49DF-9C25-8A1CE25C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D9E16-94ED-4097-89B7-1AB524045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9DEFC-A858-4897-A2D5-F8B76D606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603E-73AF-4F9E-8698-EA9AEF50A2BE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521D9-6BB7-41AE-A54E-8EC7C50BF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AA4A3-A138-4808-A3EF-A7D8EF49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3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gif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svg"/><Relationship Id="rId5" Type="http://schemas.openxmlformats.org/officeDocument/2006/relationships/image" Target="../media/image2.gif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7.png"/><Relationship Id="rId5" Type="http://schemas.openxmlformats.org/officeDocument/2006/relationships/image" Target="../media/image2.gif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7AA376-3F3A-48CB-A2F5-6464FEA11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6" y="5891812"/>
            <a:ext cx="658536" cy="540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8AB7439-000F-495D-80AC-352AC3CA982A}"/>
              </a:ext>
            </a:extLst>
          </p:cNvPr>
          <p:cNvSpPr/>
          <p:nvPr/>
        </p:nvSpPr>
        <p:spPr>
          <a:xfrm>
            <a:off x="960482" y="855896"/>
            <a:ext cx="2999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2DGP 1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차 발표</a:t>
            </a:r>
            <a:endParaRPr lang="en-US" altLang="ko-KR" sz="3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B7A8EC-A344-4F40-B7BF-04CFF3B18AE4}"/>
              </a:ext>
            </a:extLst>
          </p:cNvPr>
          <p:cNvSpPr/>
          <p:nvPr/>
        </p:nvSpPr>
        <p:spPr>
          <a:xfrm>
            <a:off x="3762355" y="2173750"/>
            <a:ext cx="49677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>
                <a:ln w="19050">
                  <a:solidFill>
                    <a:sysClr val="windowText" lastClr="000000"/>
                  </a:solidFill>
                </a:ln>
                <a:solidFill>
                  <a:srgbClr val="D16D18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Ee</a:t>
            </a:r>
            <a:r>
              <a:rPr lang="en-US" altLang="ko-KR" sz="7200" dirty="0">
                <a:ln w="19050">
                  <a:solidFill>
                    <a:sysClr val="windowText" lastClr="000000"/>
                  </a:solidFill>
                </a:ln>
                <a:solidFill>
                  <a:srgbClr val="F9F19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</a:t>
            </a:r>
            <a:r>
              <a:rPr lang="en-US" altLang="ko-KR" sz="7200" dirty="0">
                <a:ln w="19050">
                  <a:solidFill>
                    <a:sysClr val="windowText" lastClr="000000"/>
                  </a:solidFill>
                </a:ln>
                <a:solidFill>
                  <a:srgbClr val="D16D18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ee</a:t>
            </a:r>
            <a:r>
              <a:rPr lang="en-US" altLang="ko-KR" sz="7200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Run!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1B9341-FD8E-4CB2-A6C8-A980B1AB0D8F}"/>
              </a:ext>
            </a:extLst>
          </p:cNvPr>
          <p:cNvSpPr/>
          <p:nvPr/>
        </p:nvSpPr>
        <p:spPr>
          <a:xfrm>
            <a:off x="8730125" y="3522505"/>
            <a:ext cx="2739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2016184002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고희정</a:t>
            </a: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EF1947-ECDC-44F1-9FB3-9AF9C7B28441}"/>
              </a:ext>
            </a:extLst>
          </p:cNvPr>
          <p:cNvSpPr/>
          <p:nvPr/>
        </p:nvSpPr>
        <p:spPr>
          <a:xfrm rot="20624719">
            <a:off x="2365503" y="1523295"/>
            <a:ext cx="198644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Run,</a:t>
            </a:r>
            <a:r>
              <a:rPr lang="en-US" altLang="ko-KR" sz="66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sz="66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4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608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34" y="5891812"/>
            <a:ext cx="658536" cy="54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246321-CB37-48BD-8E50-26711CB12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71BEA62-44EA-446E-A3C3-39AFDE4CDC8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D03C2D-EBA4-4CE1-9654-95A566214DB8}"/>
              </a:ext>
            </a:extLst>
          </p:cNvPr>
          <p:cNvSpPr/>
          <p:nvPr/>
        </p:nvSpPr>
        <p:spPr>
          <a:xfrm>
            <a:off x="734589" y="361741"/>
            <a:ext cx="2610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자체 평가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42BB13-C66C-48AE-9A03-8B7D0B9EA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31844"/>
              </p:ext>
            </p:extLst>
          </p:nvPr>
        </p:nvGraphicFramePr>
        <p:xfrm>
          <a:off x="1433564" y="1098329"/>
          <a:ext cx="9324870" cy="3359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313">
                  <a:extLst>
                    <a:ext uri="{9D8B030D-6E8A-4147-A177-3AD203B41FA5}">
                      <a16:colId xmlns:a16="http://schemas.microsoft.com/office/drawing/2014/main" val="757480277"/>
                    </a:ext>
                  </a:extLst>
                </a:gridCol>
                <a:gridCol w="3302557">
                  <a:extLst>
                    <a:ext uri="{9D8B030D-6E8A-4147-A177-3AD203B41FA5}">
                      <a16:colId xmlns:a16="http://schemas.microsoft.com/office/drawing/2014/main" val="3271993340"/>
                    </a:ext>
                  </a:extLst>
                </a:gridCol>
              </a:tblGrid>
              <a:tr h="55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 항목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95467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컨셉이 잘 표현되었는가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83920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핵심 메카닉의 제시가 잘 되었는가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00823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실행 흐름이 잘 표현되었는가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? 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567496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개발 범위가 구체적이며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측정 가능한가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46080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개발 계획이 구체적이며 실행가능한가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2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94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62" y="5891812"/>
            <a:ext cx="658536" cy="54000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4B86A2C-2614-4EC2-8A35-CD48224AAF86}"/>
              </a:ext>
            </a:extLst>
          </p:cNvPr>
          <p:cNvSpPr/>
          <p:nvPr/>
        </p:nvSpPr>
        <p:spPr>
          <a:xfrm>
            <a:off x="2394136" y="552441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컨셉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E948EF-8A63-4365-9823-3A9710DA042B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C5DF17-1B7A-4488-98C3-1BD0EAE4AB78}"/>
              </a:ext>
            </a:extLst>
          </p:cNvPr>
          <p:cNvSpPr/>
          <p:nvPr/>
        </p:nvSpPr>
        <p:spPr>
          <a:xfrm>
            <a:off x="757832" y="361741"/>
            <a:ext cx="2563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컨셉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19C147-12B8-41A0-94AA-086A88783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13" y="792069"/>
            <a:ext cx="540000" cy="5400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5AC02230-05EF-4B86-8966-DF8064AE71EA}"/>
              </a:ext>
            </a:extLst>
          </p:cNvPr>
          <p:cNvSpPr/>
          <p:nvPr/>
        </p:nvSpPr>
        <p:spPr>
          <a:xfrm>
            <a:off x="5004730" y="475816"/>
            <a:ext cx="957104" cy="368472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HELP!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C7EF192-E7E9-4337-A4C4-25CCBEA5D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96" y="1617437"/>
            <a:ext cx="658536" cy="54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76F611-36D3-41F7-8426-953BB128B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7003">
            <a:off x="7732980" y="2026918"/>
            <a:ext cx="369474" cy="54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D6E6418-309F-4C38-B875-531D53B7A9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19568">
            <a:off x="3993004" y="2231506"/>
            <a:ext cx="432000" cy="4156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49F9B25-0CF2-458C-AF02-7343AAE0EF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99329">
            <a:off x="4075757" y="2185223"/>
            <a:ext cx="432000" cy="39673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EC15C3-9651-4DD1-8D01-BD0428339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30274">
            <a:off x="4215671" y="2274255"/>
            <a:ext cx="432000" cy="4150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E0E471-CB08-4AF5-9566-7EF644232E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3269">
            <a:off x="7526885" y="2241679"/>
            <a:ext cx="468000" cy="460068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CADA8698-68AE-44EA-8072-71FCA15C33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55" y="2465599"/>
            <a:ext cx="792000" cy="72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8B03D6E-DA7B-4AB5-8EF5-347A280BA0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33" y="2696595"/>
            <a:ext cx="432000" cy="396736"/>
          </a:xfrm>
          <a:prstGeom prst="rect">
            <a:avLst/>
          </a:prstGeom>
        </p:spPr>
      </p:pic>
      <p:cxnSp>
        <p:nvCxnSpPr>
          <p:cNvPr id="1031" name="직선 화살표 연결선 1030">
            <a:extLst>
              <a:ext uri="{FF2B5EF4-FFF2-40B4-BE49-F238E27FC236}">
                <a16:creationId xmlns:a16="http://schemas.microsoft.com/office/drawing/2014/main" id="{793C8966-AE13-425F-8CCD-50E9B0F2F29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082133" y="2894963"/>
            <a:ext cx="202183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그림 1035">
            <a:extLst>
              <a:ext uri="{FF2B5EF4-FFF2-40B4-BE49-F238E27FC236}">
                <a16:creationId xmlns:a16="http://schemas.microsoft.com/office/drawing/2014/main" id="{94D4F503-9DB4-41E3-AA70-EAAE15CDE8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29" y="3917858"/>
            <a:ext cx="1188000" cy="1080000"/>
          </a:xfrm>
          <a:prstGeom prst="rect">
            <a:avLst/>
          </a:prstGeom>
        </p:spPr>
      </p:pic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BA28051D-5114-402C-9397-EC8767AEB1CA}"/>
              </a:ext>
            </a:extLst>
          </p:cNvPr>
          <p:cNvSpPr/>
          <p:nvPr/>
        </p:nvSpPr>
        <p:spPr>
          <a:xfrm>
            <a:off x="6093047" y="3700741"/>
            <a:ext cx="1513359" cy="355104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EMHAHAHA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F31F0E-2B95-4A27-81A0-E2C9EDDA5D47}"/>
              </a:ext>
            </a:extLst>
          </p:cNvPr>
          <p:cNvSpPr/>
          <p:nvPr/>
        </p:nvSpPr>
        <p:spPr>
          <a:xfrm>
            <a:off x="1641425" y="1184945"/>
            <a:ext cx="89032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친구를 구하기 위해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달리면서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아이템을 파밍하고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진화를 해서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보스를 쓰러뜨려라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61F908-DC48-49DA-9985-1D719F5B1618}"/>
              </a:ext>
            </a:extLst>
          </p:cNvPr>
          <p:cNvSpPr/>
          <p:nvPr/>
        </p:nvSpPr>
        <p:spPr>
          <a:xfrm>
            <a:off x="5004730" y="4333533"/>
            <a:ext cx="89032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러닝 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+ </a:t>
            </a:r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액션 게임</a:t>
            </a:r>
            <a:endParaRPr lang="en-US" altLang="ko-KR" sz="3200" b="1" dirty="0">
              <a:ln>
                <a:solidFill>
                  <a:schemeClr val="bg1"/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25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19" y="5891812"/>
            <a:ext cx="658536" cy="54000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4B86A2C-2614-4EC2-8A35-CD48224AAF86}"/>
              </a:ext>
            </a:extLst>
          </p:cNvPr>
          <p:cNvSpPr/>
          <p:nvPr/>
        </p:nvSpPr>
        <p:spPr>
          <a:xfrm>
            <a:off x="4504293" y="552441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15C84D-3696-4494-9A21-33C38448AD2A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1061CA-812C-4CE4-9F76-3507D1118180}"/>
              </a:ext>
            </a:extLst>
          </p:cNvPr>
          <p:cNvSpPr/>
          <p:nvPr/>
        </p:nvSpPr>
        <p:spPr>
          <a:xfrm>
            <a:off x="753024" y="361741"/>
            <a:ext cx="2573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D3271D-4421-4721-90B8-EAFCA25DA50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8"/>
          <a:stretch/>
        </p:blipFill>
        <p:spPr>
          <a:xfrm>
            <a:off x="3568223" y="2284482"/>
            <a:ext cx="5050824" cy="28044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8F2C4A3-69A8-4838-B4A8-31DD8DA60E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8"/>
          <a:stretch/>
        </p:blipFill>
        <p:spPr>
          <a:xfrm>
            <a:off x="3560233" y="115785"/>
            <a:ext cx="5050824" cy="280441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11F3EE1-9003-46E6-8B61-1C575D303978}"/>
              </a:ext>
            </a:extLst>
          </p:cNvPr>
          <p:cNvSpPr/>
          <p:nvPr/>
        </p:nvSpPr>
        <p:spPr>
          <a:xfrm>
            <a:off x="3571057" y="768898"/>
            <a:ext cx="5040000" cy="43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BA43A0-168D-4D7B-8735-040AF9B5EE97}"/>
              </a:ext>
            </a:extLst>
          </p:cNvPr>
          <p:cNvSpPr/>
          <p:nvPr/>
        </p:nvSpPr>
        <p:spPr>
          <a:xfrm>
            <a:off x="3571057" y="769343"/>
            <a:ext cx="5040000" cy="21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8B08473-202E-4974-A413-2846FF6EF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31" y="4309784"/>
            <a:ext cx="720000" cy="5904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4FBA77-136E-41BF-9560-B187EA355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96" y="1938224"/>
            <a:ext cx="900000" cy="90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6B6E50-5E82-420A-8121-FC2A26016A5F}"/>
              </a:ext>
            </a:extLst>
          </p:cNvPr>
          <p:cNvSpPr/>
          <p:nvPr/>
        </p:nvSpPr>
        <p:spPr>
          <a:xfrm>
            <a:off x="3575052" y="768903"/>
            <a:ext cx="5040000" cy="2160000"/>
          </a:xfrm>
          <a:prstGeom prst="rect">
            <a:avLst/>
          </a:prstGeom>
          <a:solidFill>
            <a:schemeClr val="dk1">
              <a:alpha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F6CEBA4-6EB8-4821-BE76-C19E844217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153" y="3882675"/>
            <a:ext cx="263562" cy="38520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8EFBE0C-13DA-4119-9D70-1C2D5DC4A9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06" y="4248475"/>
            <a:ext cx="720000" cy="720000"/>
          </a:xfrm>
          <a:prstGeom prst="rect">
            <a:avLst/>
          </a:prstGeom>
        </p:spPr>
      </p:pic>
      <p:pic>
        <p:nvPicPr>
          <p:cNvPr id="31" name="그래픽 30" descr="자물쇠">
            <a:extLst>
              <a:ext uri="{FF2B5EF4-FFF2-40B4-BE49-F238E27FC236}">
                <a16:creationId xmlns:a16="http://schemas.microsoft.com/office/drawing/2014/main" id="{7DF36F90-78F4-4E9D-BF02-BE60E3AF2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7852" y="1352698"/>
            <a:ext cx="914400" cy="914400"/>
          </a:xfrm>
          <a:prstGeom prst="rect">
            <a:avLst/>
          </a:prstGeom>
        </p:spPr>
      </p:pic>
      <p:sp>
        <p:nvSpPr>
          <p:cNvPr id="1024" name="사각형: 둥근 대각선 방향 모서리 1023">
            <a:extLst>
              <a:ext uri="{FF2B5EF4-FFF2-40B4-BE49-F238E27FC236}">
                <a16:creationId xmlns:a16="http://schemas.microsoft.com/office/drawing/2014/main" id="{695F4389-FCC5-4AA2-8BBA-AF64B6019467}"/>
              </a:ext>
            </a:extLst>
          </p:cNvPr>
          <p:cNvSpPr/>
          <p:nvPr/>
        </p:nvSpPr>
        <p:spPr>
          <a:xfrm>
            <a:off x="5509653" y="966724"/>
            <a:ext cx="366328" cy="17138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대각선 방향 모서리 34">
            <a:extLst>
              <a:ext uri="{FF2B5EF4-FFF2-40B4-BE49-F238E27FC236}">
                <a16:creationId xmlns:a16="http://schemas.microsoft.com/office/drawing/2014/main" id="{C4DF5134-35B8-4777-841E-98F754B37B81}"/>
              </a:ext>
            </a:extLst>
          </p:cNvPr>
          <p:cNvSpPr/>
          <p:nvPr/>
        </p:nvSpPr>
        <p:spPr>
          <a:xfrm>
            <a:off x="5907513" y="966724"/>
            <a:ext cx="366328" cy="17138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대각선 방향 모서리 35">
            <a:extLst>
              <a:ext uri="{FF2B5EF4-FFF2-40B4-BE49-F238E27FC236}">
                <a16:creationId xmlns:a16="http://schemas.microsoft.com/office/drawing/2014/main" id="{7354212F-3A78-416D-8935-362BD40AB9D8}"/>
              </a:ext>
            </a:extLst>
          </p:cNvPr>
          <p:cNvSpPr/>
          <p:nvPr/>
        </p:nvSpPr>
        <p:spPr>
          <a:xfrm>
            <a:off x="6305373" y="966723"/>
            <a:ext cx="366328" cy="17138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대각선 방향 모서리 36">
            <a:extLst>
              <a:ext uri="{FF2B5EF4-FFF2-40B4-BE49-F238E27FC236}">
                <a16:creationId xmlns:a16="http://schemas.microsoft.com/office/drawing/2014/main" id="{266B76F2-0A47-4FA9-8118-B3B5704103C6}"/>
              </a:ext>
            </a:extLst>
          </p:cNvPr>
          <p:cNvSpPr/>
          <p:nvPr/>
        </p:nvSpPr>
        <p:spPr>
          <a:xfrm>
            <a:off x="6703233" y="966722"/>
            <a:ext cx="366328" cy="17138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evil icon에 대한 이미지 검색결과">
            <a:extLst>
              <a:ext uri="{FF2B5EF4-FFF2-40B4-BE49-F238E27FC236}">
                <a16:creationId xmlns:a16="http://schemas.microsoft.com/office/drawing/2014/main" id="{08A074F6-9250-42AD-A73C-4D0E53F6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261" y="896531"/>
            <a:ext cx="351920" cy="3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B95C14D-CA14-42F2-B99F-CDA4023487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883" y="4456208"/>
            <a:ext cx="324000" cy="297552"/>
          </a:xfrm>
          <a:prstGeom prst="rect">
            <a:avLst/>
          </a:prstGeom>
        </p:spPr>
      </p:pic>
      <p:sp>
        <p:nvSpPr>
          <p:cNvPr id="1027" name="타원 1026">
            <a:extLst>
              <a:ext uri="{FF2B5EF4-FFF2-40B4-BE49-F238E27FC236}">
                <a16:creationId xmlns:a16="http://schemas.microsoft.com/office/drawing/2014/main" id="{0DAAC31A-6608-4A7C-87DE-302B042BEEDE}"/>
              </a:ext>
            </a:extLst>
          </p:cNvPr>
          <p:cNvSpPr/>
          <p:nvPr/>
        </p:nvSpPr>
        <p:spPr>
          <a:xfrm>
            <a:off x="4330731" y="460498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3F2B4B0-15C4-4AC2-BFF3-2C7C4F26BFC3}"/>
              </a:ext>
            </a:extLst>
          </p:cNvPr>
          <p:cNvSpPr/>
          <p:nvPr/>
        </p:nvSpPr>
        <p:spPr>
          <a:xfrm>
            <a:off x="5398581" y="444136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977482-F30C-4660-B506-94982C59E1BC}"/>
              </a:ext>
            </a:extLst>
          </p:cNvPr>
          <p:cNvSpPr/>
          <p:nvPr/>
        </p:nvSpPr>
        <p:spPr>
          <a:xfrm>
            <a:off x="6434537" y="454936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482A44C-B5CA-44CD-B2AF-DB0EC81AC5B1}"/>
              </a:ext>
            </a:extLst>
          </p:cNvPr>
          <p:cNvSpPr/>
          <p:nvPr/>
        </p:nvSpPr>
        <p:spPr>
          <a:xfrm>
            <a:off x="6031645" y="171246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B8734BA-76D5-4F5E-A96D-A96E62E0AEE0}"/>
              </a:ext>
            </a:extLst>
          </p:cNvPr>
          <p:cNvSpPr/>
          <p:nvPr/>
        </p:nvSpPr>
        <p:spPr>
          <a:xfrm>
            <a:off x="8097796" y="239063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44E885D-028C-495E-AD65-490492B14C76}"/>
              </a:ext>
            </a:extLst>
          </p:cNvPr>
          <p:cNvSpPr/>
          <p:nvPr/>
        </p:nvSpPr>
        <p:spPr>
          <a:xfrm>
            <a:off x="6233921" y="99010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B6B797AB-0DC7-4A1E-927A-019A01FFEC64}"/>
              </a:ext>
            </a:extLst>
          </p:cNvPr>
          <p:cNvCxnSpPr>
            <a:cxnSpLocks/>
            <a:stCxn id="1027" idx="2"/>
          </p:cNvCxnSpPr>
          <p:nvPr/>
        </p:nvCxnSpPr>
        <p:spPr>
          <a:xfrm flipH="1" flipV="1">
            <a:off x="3136234" y="4416271"/>
            <a:ext cx="1194497" cy="242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2E71D7-3D64-493E-B932-6277BF4A6BA9}"/>
              </a:ext>
            </a:extLst>
          </p:cNvPr>
          <p:cNvSpPr/>
          <p:nvPr/>
        </p:nvSpPr>
        <p:spPr>
          <a:xfrm>
            <a:off x="767384" y="4066653"/>
            <a:ext cx="24673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캐릭터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기본적으로 달리는 상태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HP = 3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점프와 공격 가능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9308D14-5D49-4860-A7D5-A0C1488EE7A6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6542537" y="4428943"/>
            <a:ext cx="2175218" cy="17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B39E48B-8794-4994-AB64-C549E663D6A4}"/>
              </a:ext>
            </a:extLst>
          </p:cNvPr>
          <p:cNvSpPr/>
          <p:nvPr/>
        </p:nvSpPr>
        <p:spPr>
          <a:xfrm>
            <a:off x="8680934" y="3810702"/>
            <a:ext cx="30187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몬스터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충돌하면 캐릭터의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HP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감소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HP = 1 ~ 3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피격 시 뒤로 밀려나 감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쓰러뜨리거나 넘어가야 함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4C7DB67-A835-48B5-AD0C-3BD8D8E3414D}"/>
              </a:ext>
            </a:extLst>
          </p:cNvPr>
          <p:cNvCxnSpPr>
            <a:cxnSpLocks/>
          </p:cNvCxnSpPr>
          <p:nvPr/>
        </p:nvCxnSpPr>
        <p:spPr>
          <a:xfrm flipH="1" flipV="1">
            <a:off x="3136234" y="4416271"/>
            <a:ext cx="1194497" cy="242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D3E2930-D4B0-4460-BE64-83F9C0E4F816}"/>
              </a:ext>
            </a:extLst>
          </p:cNvPr>
          <p:cNvSpPr/>
          <p:nvPr/>
        </p:nvSpPr>
        <p:spPr>
          <a:xfrm>
            <a:off x="767384" y="4066653"/>
            <a:ext cx="2473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캐릭터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기본적으로 달리는 상태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BB4F977-CE79-494C-B1B1-A04B2E5B081E}"/>
              </a:ext>
            </a:extLst>
          </p:cNvPr>
          <p:cNvCxnSpPr>
            <a:cxnSpLocks/>
            <a:stCxn id="42" idx="5"/>
            <a:endCxn id="62" idx="2"/>
          </p:cNvCxnSpPr>
          <p:nvPr/>
        </p:nvCxnSpPr>
        <p:spPr>
          <a:xfrm flipH="1" flipV="1">
            <a:off x="5126407" y="3719841"/>
            <a:ext cx="364358" cy="813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98FE78-E09F-44E9-B79C-5740A9C28AF6}"/>
              </a:ext>
            </a:extLst>
          </p:cNvPr>
          <p:cNvSpPr/>
          <p:nvPr/>
        </p:nvSpPr>
        <p:spPr>
          <a:xfrm>
            <a:off x="4744731" y="335050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아이템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C2CB039-C9EF-438C-A0CB-9EC65ED1D12C}"/>
              </a:ext>
            </a:extLst>
          </p:cNvPr>
          <p:cNvCxnSpPr>
            <a:cxnSpLocks/>
            <a:stCxn id="68" idx="2"/>
          </p:cNvCxnSpPr>
          <p:nvPr/>
        </p:nvCxnSpPr>
        <p:spPr>
          <a:xfrm flipH="1" flipV="1">
            <a:off x="5118417" y="3724593"/>
            <a:ext cx="2561224" cy="369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AC1C26D9-B71C-44F4-B66C-DDE3799A316E}"/>
              </a:ext>
            </a:extLst>
          </p:cNvPr>
          <p:cNvSpPr/>
          <p:nvPr/>
        </p:nvSpPr>
        <p:spPr>
          <a:xfrm>
            <a:off x="7679641" y="404034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CD11348-659A-4194-979A-C917E29870DC}"/>
              </a:ext>
            </a:extLst>
          </p:cNvPr>
          <p:cNvSpPr/>
          <p:nvPr/>
        </p:nvSpPr>
        <p:spPr>
          <a:xfrm>
            <a:off x="7465489" y="3606136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열쇠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72083AE-9B8A-4582-BC84-ADF007DB2932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3241139" y="1820467"/>
            <a:ext cx="2844506" cy="542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BA420C5-6F31-4274-A73C-1C412D43BC29}"/>
              </a:ext>
            </a:extLst>
          </p:cNvPr>
          <p:cNvSpPr/>
          <p:nvPr/>
        </p:nvSpPr>
        <p:spPr>
          <a:xfrm>
            <a:off x="793032" y="1728283"/>
            <a:ext cx="26116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보스 방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열쇠 획득 시 자동 오픈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오픈 시 두 맵을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자유자제로 이동할 수 있음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F5FD8AD-9372-434F-864D-28B5214CAE16}"/>
              </a:ext>
            </a:extLst>
          </p:cNvPr>
          <p:cNvCxnSpPr>
            <a:cxnSpLocks/>
            <a:stCxn id="46" idx="6"/>
            <a:endCxn id="86" idx="1"/>
          </p:cNvCxnSpPr>
          <p:nvPr/>
        </p:nvCxnSpPr>
        <p:spPr>
          <a:xfrm>
            <a:off x="6341921" y="1044103"/>
            <a:ext cx="2532204" cy="224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44BDFAA-04EB-4A3D-82BB-6EA2433B658C}"/>
              </a:ext>
            </a:extLst>
          </p:cNvPr>
          <p:cNvSpPr/>
          <p:nvPr/>
        </p:nvSpPr>
        <p:spPr>
          <a:xfrm>
            <a:off x="8874125" y="391885"/>
            <a:ext cx="222528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보스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HP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칸 당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HP = N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해당 칸을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완전히 비우지 못하면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맵 이동 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해당 칸은 완전 회복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92DD16D-6575-43D3-80EE-5B730AC4D106}"/>
              </a:ext>
            </a:extLst>
          </p:cNvPr>
          <p:cNvSpPr/>
          <p:nvPr/>
        </p:nvSpPr>
        <p:spPr>
          <a:xfrm>
            <a:off x="8747024" y="2189948"/>
            <a:ext cx="294022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보스 몬스터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기본 이동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캐릭터가 이동하면 가까워지고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피격 시 뒤로 밀려나 감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처치 시 스테이지 클리어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A6136B9-DF2F-4C26-A918-600E8875EBA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8205796" y="2444630"/>
            <a:ext cx="541228" cy="490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39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19" y="5891812"/>
            <a:ext cx="658536" cy="54000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4B86A2C-2614-4EC2-8A35-CD48224AAF86}"/>
              </a:ext>
            </a:extLst>
          </p:cNvPr>
          <p:cNvSpPr/>
          <p:nvPr/>
        </p:nvSpPr>
        <p:spPr>
          <a:xfrm>
            <a:off x="4504293" y="552441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15C84D-3696-4494-9A21-33C38448AD2A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1061CA-812C-4CE4-9F76-3507D1118180}"/>
              </a:ext>
            </a:extLst>
          </p:cNvPr>
          <p:cNvSpPr/>
          <p:nvPr/>
        </p:nvSpPr>
        <p:spPr>
          <a:xfrm>
            <a:off x="753024" y="361741"/>
            <a:ext cx="2573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1A11FC-BD09-4179-8E0F-816CDB354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56" y="2253726"/>
            <a:ext cx="952381" cy="95238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3189FCC-5F7E-4DB7-B458-BEEFBA6E94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93" y="3615335"/>
            <a:ext cx="1155556" cy="126984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01F5F2C-5242-4880-A5EA-BECBD3D60D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08" y="437707"/>
            <a:ext cx="1269841" cy="138412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8C82573-85C8-40FA-B31E-BAC3270989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674" y="1951580"/>
            <a:ext cx="1676190" cy="1523809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EE1F90B-0CED-41DC-9944-FBBCD9083B3F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 flipV="1">
            <a:off x="2538137" y="1129771"/>
            <a:ext cx="3008871" cy="1600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CA5BAFB-03E1-4C03-A5D1-7ABD7D55C381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 flipV="1">
            <a:off x="2538137" y="2713485"/>
            <a:ext cx="4075537" cy="16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1BD60C5-D9AB-45B6-8751-71318B6382E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538137" y="2729917"/>
            <a:ext cx="3123156" cy="1520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2692752D-506D-4F53-8449-A15A82CE57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87" y="2420627"/>
            <a:ext cx="622222" cy="5714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66EA64C-137D-49FE-B190-E8D35D857C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354" y="1528242"/>
            <a:ext cx="673016" cy="64761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6AE942C-3C0E-49AA-8622-73BA0FF9DC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05" y="3164278"/>
            <a:ext cx="647619" cy="622222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2A4CF0C0-48D4-4BA3-8D41-69AC788F54D8}"/>
              </a:ext>
            </a:extLst>
          </p:cNvPr>
          <p:cNvSpPr/>
          <p:nvPr/>
        </p:nvSpPr>
        <p:spPr>
          <a:xfrm>
            <a:off x="8297820" y="1420822"/>
            <a:ext cx="308770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진화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속성의 진화석 획득 후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진화키를 입력하고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진화 폼을 입력하면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해당 진화폼으로 진화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피격 시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진화 해제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해당 진화석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- 1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진화폼마다 특수 스킬 존재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60838A8-F9DA-4D1E-ADD3-4A1380540085}"/>
              </a:ext>
            </a:extLst>
          </p:cNvPr>
          <p:cNvSpPr/>
          <p:nvPr/>
        </p:nvSpPr>
        <p:spPr>
          <a:xfrm>
            <a:off x="4001851" y="1324147"/>
            <a:ext cx="26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DBBD3E-7569-4C77-BD2A-4E561D1F4E1C}"/>
              </a:ext>
            </a:extLst>
          </p:cNvPr>
          <p:cNvSpPr/>
          <p:nvPr/>
        </p:nvSpPr>
        <p:spPr>
          <a:xfrm>
            <a:off x="4797087" y="212779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9A131F-9B54-4EF1-95C4-AEBA3A229FD5}"/>
              </a:ext>
            </a:extLst>
          </p:cNvPr>
          <p:cNvSpPr/>
          <p:nvPr/>
        </p:nvSpPr>
        <p:spPr>
          <a:xfrm>
            <a:off x="4001851" y="29147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7544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72" y="5891812"/>
            <a:ext cx="658536" cy="54000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4B86A2C-2614-4EC2-8A35-CD48224AAF86}"/>
              </a:ext>
            </a:extLst>
          </p:cNvPr>
          <p:cNvSpPr/>
          <p:nvPr/>
        </p:nvSpPr>
        <p:spPr>
          <a:xfrm>
            <a:off x="6614446" y="552441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범위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BB0639-52F4-4240-8557-CFC352356CB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BC03E2-BEFA-41DC-B6F9-BCE4C3F619F4}"/>
              </a:ext>
            </a:extLst>
          </p:cNvPr>
          <p:cNvSpPr/>
          <p:nvPr/>
        </p:nvSpPr>
        <p:spPr>
          <a:xfrm>
            <a:off x="741000" y="361741"/>
            <a:ext cx="2597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범위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117BB3C-AF15-4DD2-B078-E22DB8F0A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16715"/>
              </p:ext>
            </p:extLst>
          </p:nvPr>
        </p:nvGraphicFramePr>
        <p:xfrm>
          <a:off x="1433564" y="892884"/>
          <a:ext cx="9324870" cy="4150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774">
                  <a:extLst>
                    <a:ext uri="{9D8B030D-6E8A-4147-A177-3AD203B41FA5}">
                      <a16:colId xmlns:a16="http://schemas.microsoft.com/office/drawing/2014/main" val="757480277"/>
                    </a:ext>
                  </a:extLst>
                </a:gridCol>
                <a:gridCol w="4646492">
                  <a:extLst>
                    <a:ext uri="{9D8B030D-6E8A-4147-A177-3AD203B41FA5}">
                      <a16:colId xmlns:a16="http://schemas.microsoft.com/office/drawing/2014/main" val="3271993340"/>
                    </a:ext>
                  </a:extLst>
                </a:gridCol>
                <a:gridCol w="2974604">
                  <a:extLst>
                    <a:ext uri="{9D8B030D-6E8A-4147-A177-3AD203B41FA5}">
                      <a16:colId xmlns:a16="http://schemas.microsoft.com/office/drawing/2014/main" val="2141396001"/>
                    </a:ext>
                  </a:extLst>
                </a:gridCol>
              </a:tblGrid>
              <a:tr h="55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최소 범위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추가 범위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95467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달리기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점프 기능 및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공격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근거리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몸통 박치기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 이동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아래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파밍방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슬라이딩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또는 숙이기 기능 및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공격 외 공격 수단 추가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83920"/>
                  </a:ext>
                </a:extLst>
              </a:tr>
              <a:tr h="2289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달리기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점프 기능 및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공격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중거리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1)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불꽃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2)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전기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3)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물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물 대포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특수 스킬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원거리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다수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vs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다수용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화염방사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 * 3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2)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유도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/1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vs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낙뢰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3)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물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방어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/2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방어용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버블방어막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방어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진화폼 추가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에스퍼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악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얼음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페어리 등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공격과 특수 공격 외 공격 수단 추가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0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95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72" y="5891812"/>
            <a:ext cx="658536" cy="54000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4B86A2C-2614-4EC2-8A35-CD48224AAF86}"/>
              </a:ext>
            </a:extLst>
          </p:cNvPr>
          <p:cNvSpPr/>
          <p:nvPr/>
        </p:nvSpPr>
        <p:spPr>
          <a:xfrm>
            <a:off x="6614446" y="552441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범위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BB0639-52F4-4240-8557-CFC352356CB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BC03E2-BEFA-41DC-B6F9-BCE4C3F619F4}"/>
              </a:ext>
            </a:extLst>
          </p:cNvPr>
          <p:cNvSpPr/>
          <p:nvPr/>
        </p:nvSpPr>
        <p:spPr>
          <a:xfrm>
            <a:off x="741000" y="361741"/>
            <a:ext cx="2597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범위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117BB3C-AF15-4DD2-B078-E22DB8F0A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45282"/>
              </p:ext>
            </p:extLst>
          </p:nvPr>
        </p:nvGraphicFramePr>
        <p:xfrm>
          <a:off x="1433564" y="892884"/>
          <a:ext cx="9324870" cy="4256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774">
                  <a:extLst>
                    <a:ext uri="{9D8B030D-6E8A-4147-A177-3AD203B41FA5}">
                      <a16:colId xmlns:a16="http://schemas.microsoft.com/office/drawing/2014/main" val="757480277"/>
                    </a:ext>
                  </a:extLst>
                </a:gridCol>
                <a:gridCol w="4600772">
                  <a:extLst>
                    <a:ext uri="{9D8B030D-6E8A-4147-A177-3AD203B41FA5}">
                      <a16:colId xmlns:a16="http://schemas.microsoft.com/office/drawing/2014/main" val="3271993340"/>
                    </a:ext>
                  </a:extLst>
                </a:gridCol>
                <a:gridCol w="3020324">
                  <a:extLst>
                    <a:ext uri="{9D8B030D-6E8A-4147-A177-3AD203B41FA5}">
                      <a16:colId xmlns:a16="http://schemas.microsoft.com/office/drawing/2014/main" val="2141396001"/>
                    </a:ext>
                  </a:extLst>
                </a:gridCol>
              </a:tblGrid>
              <a:tr h="477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최소 범위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추가 범위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95467"/>
                  </a:ext>
                </a:extLst>
              </a:tr>
              <a:tr h="788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개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들판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숲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긴 맵을 설정 후 루프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아래 방 분리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)/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파밍방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아래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추가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속성 테마 추가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 툴 제작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지형 장애물 추가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83920"/>
                  </a:ext>
                </a:extLst>
              </a:tr>
              <a:tr h="551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일반 몬스터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일부 적 공격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근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중거리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기능 및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00823"/>
                  </a:ext>
                </a:extLst>
              </a:tr>
              <a:tr h="610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몬스터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스테이지마다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마리씩 구현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총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마리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모션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공격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1)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및 특수 공격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N)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페이즈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(HP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해당 페이즈가 끝나기 전에 맵 이동 시 해당 페이즈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전부 회복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추가에 따라 보스 종류 추가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페이즈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(HP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마다 패턴 추가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020339"/>
                  </a:ext>
                </a:extLst>
              </a:tr>
              <a:tr h="610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총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1)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열쇠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획득 시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방 자동 오픈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2)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진화석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물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3)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나무열매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섭취 시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회복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일시 무적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공격력 증가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방어막 생성 등 여러 기능 아이템 추가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154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69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608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33" y="5891812"/>
            <a:ext cx="658536" cy="54000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4B86A2C-2614-4EC2-8A35-CD48224AAF86}"/>
              </a:ext>
            </a:extLst>
          </p:cNvPr>
          <p:cNvSpPr/>
          <p:nvPr/>
        </p:nvSpPr>
        <p:spPr>
          <a:xfrm>
            <a:off x="8724607" y="552441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계획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246321-CB37-48BD-8E50-26711CB12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01B48E-A973-4AC8-B60C-A90039A1F98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069071-F357-4901-A367-1AECA66D5AD7}"/>
              </a:ext>
            </a:extLst>
          </p:cNvPr>
          <p:cNvSpPr/>
          <p:nvPr/>
        </p:nvSpPr>
        <p:spPr>
          <a:xfrm>
            <a:off x="735390" y="361741"/>
            <a:ext cx="2608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계획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F7CB3F4-3CA1-4009-87CE-88861BE84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088657"/>
              </p:ext>
            </p:extLst>
          </p:nvPr>
        </p:nvGraphicFramePr>
        <p:xfrm>
          <a:off x="1433563" y="948148"/>
          <a:ext cx="9324871" cy="420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6736">
                  <a:extLst>
                    <a:ext uri="{9D8B030D-6E8A-4147-A177-3AD203B41FA5}">
                      <a16:colId xmlns:a16="http://schemas.microsoft.com/office/drawing/2014/main" val="757480277"/>
                    </a:ext>
                  </a:extLst>
                </a:gridCol>
                <a:gridCol w="1931670">
                  <a:extLst>
                    <a:ext uri="{9D8B030D-6E8A-4147-A177-3AD203B41FA5}">
                      <a16:colId xmlns:a16="http://schemas.microsoft.com/office/drawing/2014/main" val="422208218"/>
                    </a:ext>
                  </a:extLst>
                </a:gridCol>
                <a:gridCol w="6426465">
                  <a:extLst>
                    <a:ext uri="{9D8B030D-6E8A-4147-A177-3AD203B41FA5}">
                      <a16:colId xmlns:a16="http://schemas.microsoft.com/office/drawing/2014/main" val="3271993340"/>
                    </a:ext>
                  </a:extLst>
                </a:gridCol>
              </a:tblGrid>
              <a:tr h="55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리소스 수집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및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프레임 워크 제작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리소스 수집 및 편집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프레임 워크 제작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일반 몬스터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몬스터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맵의 객체 생성 및 각 기능 함수 선언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95467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및 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일반 몬스터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공통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의 점프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 시에도 공용으로 사용할 수 있게 구현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의 공격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캐릭터와 몬스터의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및 충돌 체크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83920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 및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진화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열쇠 획득 시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보스방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오픈 기능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캐릭터의 진화 기능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의 기본 공격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00823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중간 점검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1~3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주차에 완성한 기능 점검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및 완성하지 못한 기능 보수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보스방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파밍방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맵 이동 기능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선택 창 및 스테이지 선택 기능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파밍방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일반 몬스터 및 아이템 임시 배치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56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7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608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33" y="5891812"/>
            <a:ext cx="658536" cy="54000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4B86A2C-2614-4EC2-8A35-CD48224AAF86}"/>
              </a:ext>
            </a:extLst>
          </p:cNvPr>
          <p:cNvSpPr/>
          <p:nvPr/>
        </p:nvSpPr>
        <p:spPr>
          <a:xfrm>
            <a:off x="8724607" y="552441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계획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246321-CB37-48BD-8E50-26711CB12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01B48E-A973-4AC8-B60C-A90039A1F98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069071-F357-4901-A367-1AECA66D5AD7}"/>
              </a:ext>
            </a:extLst>
          </p:cNvPr>
          <p:cNvSpPr/>
          <p:nvPr/>
        </p:nvSpPr>
        <p:spPr>
          <a:xfrm>
            <a:off x="735390" y="361741"/>
            <a:ext cx="2608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계획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9CD96E0-A362-4B3B-806C-F3510C2A0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1685"/>
              </p:ext>
            </p:extLst>
          </p:nvPr>
        </p:nvGraphicFramePr>
        <p:xfrm>
          <a:off x="1433564" y="1098329"/>
          <a:ext cx="9324871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6736">
                  <a:extLst>
                    <a:ext uri="{9D8B030D-6E8A-4147-A177-3AD203B41FA5}">
                      <a16:colId xmlns:a16="http://schemas.microsoft.com/office/drawing/2014/main" val="757480277"/>
                    </a:ext>
                  </a:extLst>
                </a:gridCol>
                <a:gridCol w="1931670">
                  <a:extLst>
                    <a:ext uri="{9D8B030D-6E8A-4147-A177-3AD203B41FA5}">
                      <a16:colId xmlns:a16="http://schemas.microsoft.com/office/drawing/2014/main" val="422208218"/>
                    </a:ext>
                  </a:extLst>
                </a:gridCol>
                <a:gridCol w="6426465">
                  <a:extLst>
                    <a:ext uri="{9D8B030D-6E8A-4147-A177-3AD203B41FA5}">
                      <a16:colId xmlns:a16="http://schemas.microsoft.com/office/drawing/2014/main" val="3271993340"/>
                    </a:ext>
                  </a:extLst>
                </a:gridCol>
              </a:tblGrid>
              <a:tr h="55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몬스터 전체 및 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특수 스킬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몬스터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종류의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및 페이즈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(HP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몬스터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종류의 기본 공격 및 특수 공격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 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종류의 특수 공격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95467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애니메이션 및 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 레벨 배치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오프닝 애니메이션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승리 및 패배 시 애니메이션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파밍방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일반 몬스터 및 아이템 레벨 배치 및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보스방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보스 레벨 배치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83920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이펙트 및 사운드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 및 몬스터의 공격 및 피격의 이펙트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사운드 추가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종류 사운드 추가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오프닝 사운드 추가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00823"/>
                  </a:ext>
                </a:extLst>
              </a:tr>
              <a:tr h="561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최종 점검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1~7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주차에 완성한 기능 점검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및 완성하지 못한 기능 보수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최종 레벨 배치 확인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반복 플레이를 통해 디버그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56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19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608" y="5959936"/>
            <a:ext cx="288000" cy="4625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246321-CB37-48BD-8E50-26711CB12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9CA94F-C651-4791-8D0F-BE521986C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672" y="5898681"/>
            <a:ext cx="540000" cy="5238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61C20809-BA9D-4240-8E8C-B9AA912126CB}"/>
              </a:ext>
            </a:extLst>
          </p:cNvPr>
          <p:cNvSpPr/>
          <p:nvPr/>
        </p:nvSpPr>
        <p:spPr>
          <a:xfrm>
            <a:off x="1827302" y="792870"/>
            <a:ext cx="8537395" cy="3494165"/>
          </a:xfrm>
          <a:prstGeom prst="wedgeRoundRectCallout">
            <a:avLst>
              <a:gd name="adj1" fmla="val 57751"/>
              <a:gd name="adj2" fmla="val 99924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THANK YOU !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44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850</Words>
  <Application>Microsoft Office PowerPoint</Application>
  <PresentationFormat>와이드스크린</PresentationFormat>
  <Paragraphs>175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배달의민족 한나는 열한살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</cp:revision>
  <dcterms:created xsi:type="dcterms:W3CDTF">2017-10-22T14:26:20Z</dcterms:created>
  <dcterms:modified xsi:type="dcterms:W3CDTF">2017-10-23T08:00:08Z</dcterms:modified>
</cp:coreProperties>
</file>