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charts/chart1.xml" ContentType="application/vnd.openxmlformats-officedocument.drawingml.chart+xml"/>
  <Override PartName="/ppt/slideMasters/slideMaster6.xml" ContentType="application/vnd.openxmlformats-officedocument.presentationml.slideMaster+xml"/>
  <Override PartName="/ppt/slides/slide6.xml" ContentType="application/vnd.openxmlformats-officedocument.presentationml.slide+xml"/>
  <Override PartName="/ppt/charts/chart2.xml" ContentType="application/vnd.openxmlformats-officedocument.drawingml.chart+xml"/>
  <Override PartName="/ppt/slideMasters/slideMaster7.xml" ContentType="application/vnd.openxmlformats-officedocument.presentationml.slideMaster+xml"/>
  <Override PartName="/ppt/slides/slide7.xml" ContentType="application/vnd.openxmlformats-officedocument.presentationml.slide+xml"/>
  <Override PartName="/ppt/charts/chart3.xml" ContentType="application/vnd.openxmlformats-officedocument.drawingml.chart+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charts/_rels/chart1.xml.rels><?xml version="1.0" encoding="UTF-8" standalone="yes"?><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roundedCorners val="1"/>
  <c:chart>
    <c:autoTitleDeleted val="1"/>
    <c:plotArea>
      <c:layout/>
      <c:barChart>
        <c:barDir val="col"/>
        <c:grouping val="clustered"/>
        <c:varyColors val="0"/>
        <c:ser>
          <c:idx val="0"/>
          <c:order val="0"/>
          <c:tx>
            <c:strRef>
              <c:f>Sheet1!$B$1</c:f>
              <c:strCache>
                <c:ptCount val="1"/>
                <c:pt idx="0">
                  <c:v>Q1</c:v>
                </c:pt>
              </c:strCache>
            </c:strRef>
          </c:tx>
          <c:spPr>
            <a:solidFill>
              <a:srgbClr val="C0504D"/>
            </a:solidFill>
            <a:effectLst/>
          </c:spPr>
          <c:invertIfNegative val="0"/>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cat>
            <c:multiLvlStrRef>
              <c:f>Sheet1!$A$2:$A$2</c:f>
              <c:multiLvlStrCache>
                <c:ptCount val="1"/>
                <c:lvl>
                  <c:pt idx="0">
                    <c:v>Q1 2024</c:v>
                  </c:pt>
                </c:lvl>
              </c:multiLvlStrCache>
            </c:multiLvlStrRef>
          </c:cat>
          <c:val>
            <c:numRef>
              <c:f>Sheet1!$B$2:$B$2</c:f>
              <c:numCache>
                <c:formatCode>General</c:formatCode>
                <c:ptCount val="1"/>
                <c:pt idx="0">
                  <c:v>150000</c:v>
                </c:pt>
              </c:numCache>
            </c:numRef>
          </c:val>
        </c:ser>
        <c:ser>
          <c:idx val="1"/>
          <c:order val="1"/>
          <c:tx>
            <c:strRef>
              <c:f>Sheet1!$C$1</c:f>
              <c:strCache>
                <c:ptCount val="1"/>
                <c:pt idx="0">
                  <c:v>Q2</c:v>
                </c:pt>
              </c:strCache>
            </c:strRef>
          </c:tx>
          <c:spPr>
            <a:solidFill>
              <a:srgbClr val="4F81BD"/>
            </a:solidFill>
            <a:effectLst/>
          </c:spPr>
          <c:invertIfNegative val="0"/>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cat>
            <c:multiLvlStrRef>
              <c:f>Sheet1!$A$2:$A$2</c:f>
              <c:multiLvlStrCache>
                <c:ptCount val="1"/>
                <c:lvl>
                  <c:pt idx="0">
                    <c:v>Q2 2024</c:v>
                  </c:pt>
                </c:lvl>
              </c:multiLvlStrCache>
            </c:multiLvlStrRef>
          </c:cat>
          <c:val>
            <c:numRef>
              <c:f>Sheet1!$C$2:$C$2</c:f>
              <c:numCache>
                <c:formatCode>General</c:formatCode>
                <c:ptCount val="1"/>
                <c:pt idx="0">
                  <c:v>200000</c:v>
                </c:pt>
              </c:numCache>
            </c:numRef>
          </c:val>
        </c:ser>
        <c:ser>
          <c:idx val="2"/>
          <c:order val="2"/>
          <c:tx>
            <c:strRef>
              <c:f>Sheet1!$D$1</c:f>
              <c:strCache>
                <c:ptCount val="1"/>
                <c:pt idx="0">
                  <c:v>Q3</c:v>
                </c:pt>
              </c:strCache>
            </c:strRef>
          </c:tx>
          <c:spPr>
            <a:solidFill>
              <a:srgbClr val="9BBB59"/>
            </a:solidFill>
            <a:effectLst/>
          </c:spPr>
          <c:invertIfNegative val="0"/>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cat>
            <c:multiLvlStrRef>
              <c:f>Sheet1!$A$2:$A$2</c:f>
              <c:multiLvlStrCache>
                <c:ptCount val="1"/>
                <c:lvl>
                  <c:pt idx="0">
                    <c:v>Q3 2024</c:v>
                  </c:pt>
                </c:lvl>
              </c:multiLvlStrCache>
            </c:multiLvlStrRef>
          </c:cat>
          <c:val>
            <c:numRef>
              <c:f>Sheet1!$D$2:$D$2</c:f>
              <c:numCache>
                <c:formatCode>General</c:formatCode>
                <c:ptCount val="1"/>
                <c:pt idx="0">
                  <c:v>180000</c:v>
                </c:pt>
              </c:numCache>
            </c:numRef>
          </c:val>
        </c:ser>
        <c:ser>
          <c:idx val="3"/>
          <c:order val="3"/>
          <c:tx>
            <c:strRef>
              <c:f>Sheet1!$E$1</c:f>
              <c:strCache>
                <c:ptCount val="1"/>
                <c:pt idx="0">
                  <c:v>Q4</c:v>
                </c:pt>
              </c:strCache>
            </c:strRef>
          </c:tx>
          <c:spPr>
            <a:solidFill>
              <a:srgbClr val="8064A2"/>
            </a:solidFill>
            <a:effectLst/>
          </c:spPr>
          <c:invertIfNegative val="0"/>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cat>
            <c:multiLvlStrRef>
              <c:f>Sheet1!$A$2:$A$2</c:f>
              <c:multiLvlStrCache>
                <c:ptCount val="1"/>
                <c:lvl>
                  <c:pt idx="0">
                    <c:v>Q4 2024</c:v>
                  </c:pt>
                </c:lvl>
              </c:multiLvlStrCache>
            </c:multiLvlStrRef>
          </c:cat>
          <c:val>
            <c:numRef>
              <c:f>Sheet1!$E$2:$E$2</c:f>
              <c:numCache>
                <c:formatCode>General</c:formatCode>
                <c:ptCount val="1"/>
                <c:pt idx="0">
                  <c:v>220000</c:v>
                </c:pt>
              </c:numCache>
            </c:numRef>
          </c:val>
        </c:ser>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gapWidth val="150"/>
        <c:overlap val="0"/>
        <c:axId val="2094734554"/>
        <c:axId val="2094734552"/>
        <c:axId val="2094734556"/>
      </c:barChart>
      <c:catAx>
        <c:axId val="2094734554"/>
        <c:scaling>
          <c:orientation val="minMax"/>
        </c:scaling>
        <c:delete val="0"/>
        <c:axPos val="b"/>
        <c:numFmt formatCode="General" sourceLinked="1"/>
        <c:majorTickMark val="out"/>
        <c:minorTickMark val="none"/>
        <c:tickLblPos val="low"/>
        <c:spPr>
          <a:ln w="12700" cap="flat">
            <a:solidFill>
              <a:srgbClr val="888888"/>
            </a:solidFill>
            <a:prstDash val="solid"/>
            <a:round/>
          </a:ln>
        </c:spPr>
        <c:txPr>
          <a:bodyPr rot="2700000"/>
          <a:lstStyle/>
          <a:p>
            <a:pPr>
              <a:defRPr sz="1200" b="0" i="0" u="none" strike="noStrike">
                <a:solidFill>
                  <a:srgbClr val="000000"/>
                </a:solidFill>
                <a:latin typeface="Arial"/>
              </a:defRPr>
            </a:pPr>
            <a:endParaRPr lang="en-US"/>
          </a:p>
        </c:txPr>
        <c:crossAx val="2094734552"/>
        <c:crosses val="autoZero"/>
        <c:auto val="1"/>
        <c:lblAlgn val="ctr"/>
        <c:noMultiLvlLbl val="1"/>
      </c:catAx>
      <c:valAx>
        <c:axId val="2094734552"/>
        <c:scaling>
          <c:orientation val="minMax"/>
        </c:scaling>
        <c:delete val="0"/>
        <c:axPos val="l"/>
        <c:majorGridlines>
          <c:spPr>
            <a:ln w="12700" cap="flat">
              <a:solidFill>
                <a:srgbClr val="888888"/>
              </a:solidFill>
              <a:prstDash val="solid"/>
              <a:round/>
            </a:ln>
          </c:spPr>
        </c:majorGridlines>
        <c:numFmt formatCode="General" sourceLinked="0"/>
        <c:majorTickMark val="out"/>
        <c:minorTickMark val="none"/>
        <c:tickLblPos val="nextTo"/>
        <c:spPr>
          <a:ln w="12700" cap="flat">
            <a:solidFill>
              <a:srgbClr val="888888"/>
            </a:solidFill>
            <a:prstDash val="solid"/>
            <a:round/>
          </a:ln>
        </c:spPr>
        <c:txPr>
          <a:bodyPr/>
          <a:lstStyle/>
          <a:p>
            <a:pPr>
              <a:defRPr sz="1200" b="0" i="0" u="none" strike="noStrike">
                <a:solidFill>
                  <a:srgbClr val="000000"/>
                </a:solidFill>
                <a:latin typeface="Arial"/>
              </a:defRPr>
            </a:pPr>
            <a:endParaRPr lang="en-US"/>
          </a:p>
        </c:txPr>
        <c:crossAx val="2094734554"/>
        <c:crosses val="autoZero"/>
        <c:crossBetween val="between"/>
      </c:valAx>
      <c:spPr>
        <a:noFill/>
        <a:ln>
          <a:noFill/>
        </a:ln>
        <a:effectLst/>
      </c:spPr>
    </c:plotArea>
    <c:legend>
      <c:legendPos val="b"/>
      <c:overlay val="0"/>
    </c:legend>
    <c:plotVisOnly val="1"/>
    <c:dispBlanksAs val="span"/>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roundedCorners val="1"/>
  <c:chart>
    <c:autoTitleDeleted val="1"/>
    <c:plotArea>
      <c:layout/>
      <c:lineChart>
        <c:varyColors val="0"/>
        <c:ser>
          <c:idx val="0"/>
          <c:order val="0"/>
          <c:tx>
            <c:strRef>
              <c:f>Sheet1!$B$1</c:f>
              <c:strCache>
                <c:ptCount val="1"/>
                <c:pt idx="0">
                  <c:v>Likes</c:v>
                </c:pt>
              </c:strCache>
            </c:strRef>
          </c:tx>
          <c:spPr>
            <a:solidFill>
              <a:srgbClr val="C0504D"/>
            </a:solidFill>
            <a:ln w="25400" cap="flat">
              <a:solidFill>
                <a:srgbClr val="C0504D"/>
              </a:solidFill>
              <a:prstDash val="solid"/>
              <a:round/>
            </a:ln>
            <a:effectLst/>
          </c:spPr>
          <c:invertIfNegative val="0"/>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marker>
            <c:symbol val="circle"/>
            <c:size val="6"/>
            <c:spPr>
              <a:solidFill>
                <a:srgbClr val="C0504D"/>
              </a:solidFill>
              <a:ln w="9525" cap="flat">
                <a:solidFill>
                  <a:srgbClr val="C0504D"/>
                </a:solidFill>
                <a:prstDash val="solid"/>
                <a:round/>
              </a:ln>
              <a:effectLst/>
            </c:spPr>
          </c:marker>
          <c:cat>
            <c:multiLvlStrRef>
              <c:f>Sheet1!$A$2:$A$4</c:f>
              <c:multiLvlStrCache>
                <c:ptCount val="3"/>
                <c:lvl>
                  <c:pt idx="0">
                    <c:v>January</c:v>
                  </c:pt>
                  <c:pt idx="1">
                    <c:v>February</c:v>
                  </c:pt>
                  <c:pt idx="2">
                    <c:v>March</c:v>
                  </c:pt>
                </c:lvl>
              </c:multiLvlStrCache>
            </c:multiLvlStrRef>
          </c:cat>
          <c:val>
            <c:numRef>
              <c:f>Sheet1!$B$2:$B$4</c:f>
              <c:numCache>
                <c:formatCode>General</c:formatCode>
                <c:ptCount val="3"/>
                <c:pt idx="0">
                  <c:v>1200</c:v>
                </c:pt>
                <c:pt idx="1">
                  <c:v>1800</c:v>
                </c:pt>
                <c:pt idx="2">
                  <c:v>2400</c:v>
                </c:pt>
              </c:numCache>
            </c:numRef>
          </c:val>
          <c:smooth val="0"/>
        </c:ser>
        <c:ser>
          <c:idx val="1"/>
          <c:order val="1"/>
          <c:tx>
            <c:strRef>
              <c:f>Sheet1!$C$1</c:f>
              <c:strCache>
                <c:ptCount val="1"/>
                <c:pt idx="0">
                  <c:v>Shares</c:v>
                </c:pt>
              </c:strCache>
            </c:strRef>
          </c:tx>
          <c:spPr>
            <a:solidFill>
              <a:srgbClr val="4F81BD"/>
            </a:solidFill>
            <a:ln w="25400" cap="flat">
              <a:solidFill>
                <a:srgbClr val="4F81BD"/>
              </a:solidFill>
              <a:prstDash val="solid"/>
              <a:round/>
            </a:ln>
            <a:effectLst/>
          </c:spPr>
          <c:invertIfNegative val="0"/>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marker>
            <c:symbol val="circle"/>
            <c:size val="6"/>
            <c:spPr>
              <a:solidFill>
                <a:srgbClr val="4F81BD"/>
              </a:solidFill>
              <a:ln w="9525" cap="flat">
                <a:solidFill>
                  <a:srgbClr val="4F81BD"/>
                </a:solidFill>
                <a:prstDash val="solid"/>
                <a:round/>
              </a:ln>
              <a:effectLst/>
            </c:spPr>
          </c:marker>
          <c:cat>
            <c:multiLvlStrRef>
              <c:f>Sheet1!$A$2:$A$4</c:f>
              <c:multiLvlStrCache>
                <c:ptCount val="3"/>
                <c:lvl>
                  <c:pt idx="0">
                    <c:v>January</c:v>
                  </c:pt>
                  <c:pt idx="1">
                    <c:v>February</c:v>
                  </c:pt>
                  <c:pt idx="2">
                    <c:v>March</c:v>
                  </c:pt>
                </c:lvl>
              </c:multiLvlStrCache>
            </c:multiLvlStrRef>
          </c:cat>
          <c:val>
            <c:numRef>
              <c:f>Sheet1!$C$2:$C$4</c:f>
              <c:numCache>
                <c:formatCode>General</c:formatCode>
                <c:ptCount val="3"/>
                <c:pt idx="0">
                  <c:v>400</c:v>
                </c:pt>
                <c:pt idx="1">
                  <c:v>500</c:v>
                </c:pt>
                <c:pt idx="2">
                  <c:v>650</c:v>
                </c:pt>
              </c:numCache>
            </c:numRef>
          </c:val>
          <c:smooth val="0"/>
        </c:ser>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marker val="1"/>
        <c:axId val="2094734554"/>
        <c:axId val="2094734552"/>
        <c:axId val="2094734556"/>
      </c:lineChart>
      <c:catAx>
        <c:axId val="2094734554"/>
        <c:scaling>
          <c:orientation val="minMax"/>
        </c:scaling>
        <c:delete val="0"/>
        <c:axPos val="b"/>
        <c:numFmt formatCode="General" sourceLinked="1"/>
        <c:majorTickMark val="out"/>
        <c:minorTickMark val="none"/>
        <c:tickLblPos val="low"/>
        <c:spPr>
          <a:ln w="12700" cap="flat">
            <a:solidFill>
              <a:srgbClr val="888888"/>
            </a:solidFill>
            <a:prstDash val="solid"/>
            <a:round/>
          </a:ln>
        </c:spPr>
        <c:txPr>
          <a:bodyPr/>
          <a:lstStyle/>
          <a:p>
            <a:pPr>
              <a:defRPr sz="1200" b="0" i="0" u="none" strike="noStrike">
                <a:solidFill>
                  <a:srgbClr val="000000"/>
                </a:solidFill>
                <a:latin typeface="Arial"/>
              </a:defRPr>
            </a:pPr>
            <a:endParaRPr lang="en-US"/>
          </a:p>
        </c:txPr>
        <c:crossAx val="2094734552"/>
        <c:crosses val="autoZero"/>
        <c:auto val="1"/>
        <c:lblAlgn val="ctr"/>
        <c:noMultiLvlLbl val="1"/>
      </c:catAx>
      <c:valAx>
        <c:axId val="2094734552"/>
        <c:scaling>
          <c:orientation val="minMax"/>
        </c:scaling>
        <c:delete val="0"/>
        <c:axPos val="l"/>
        <c:majorGridlines>
          <c:spPr>
            <a:ln w="12700" cap="flat">
              <a:solidFill>
                <a:srgbClr val="888888"/>
              </a:solidFill>
              <a:prstDash val="solid"/>
              <a:round/>
            </a:ln>
          </c:spPr>
        </c:majorGridlines>
        <c:numFmt formatCode="General" sourceLinked="0"/>
        <c:majorTickMark val="out"/>
        <c:minorTickMark val="none"/>
        <c:tickLblPos val="nextTo"/>
        <c:spPr>
          <a:ln w="12700" cap="flat">
            <a:solidFill>
              <a:srgbClr val="888888"/>
            </a:solidFill>
            <a:prstDash val="solid"/>
            <a:round/>
          </a:ln>
        </c:spPr>
        <c:txPr>
          <a:bodyPr/>
          <a:lstStyle/>
          <a:p>
            <a:pPr>
              <a:defRPr sz="1200" b="0" i="0" u="none" strike="noStrike">
                <a:solidFill>
                  <a:srgbClr val="000000"/>
                </a:solidFill>
                <a:latin typeface="Arial"/>
              </a:defRPr>
            </a:pPr>
            <a:endParaRPr lang="en-US"/>
          </a:p>
        </c:txPr>
        <c:crossAx val="2094734554"/>
        <c:crosses val="autoZero"/>
        <c:crossBetween val="between"/>
      </c:valAx>
      <c:spPr>
        <a:noFill/>
        <a:ln>
          <a:noFill/>
        </a:ln>
        <a:effectLst/>
      </c:spPr>
    </c:plotArea>
    <c:legend>
      <c:legendPos val="b"/>
      <c:overlay val="0"/>
    </c:legend>
    <c:plotVisOnly val="1"/>
    <c:dispBlanksAs val="span"/>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roundedCorners val="1"/>
  <c:chart>
    <c:autoTitleDeleted val="1"/>
    <c:plotArea>
      <c:layout/>
      <c:pieChart>
        <c:varyColors val="1"/>
        <c:ser>
          <c:idx val="0"/>
          <c:order val="0"/>
          <c:tx>
            <c:strRef>
              <c:f>Sheet1!$B$1</c:f>
              <c:strCache>
                <c:ptCount val="1"/>
                <c:pt idx="0">
                  <c:v>Age 18-24</c:v>
                </c:pt>
              </c:strCache>
            </c:strRef>
          </c:tx>
          <c:spPr>
            <a:solidFill>
              <a:schemeClr val="accent1"/>
            </a:solidFill>
            <a:ln w="9525" cap="flat">
              <a:solidFill>
                <a:srgbClr val="F9F9F9"/>
              </a:solidFill>
              <a:prstDash val="solid"/>
              <a:round/>
            </a:ln>
            <a:effectLst/>
          </c:spPr>
          <c:dPt>
            <c:idx val="0"/>
            <c:bubble3D val="0"/>
            <c:spPr>
              <a:solidFill>
                <a:srgbClr val="5DA5DA"/>
              </a:solidFill>
              <a:effectLst/>
            </c:spPr>
          </c:dPt>
          <c:dLbls>
            <c:dLbl>
              <c:idx val="0"/>
              <c:numFmt formatCode="#,##0.0%" sourceLinked="0"/>
              <c:spPr/>
              <c:txPr>
                <a:bodyPr/>
                <a:lstStyle/>
                <a:p>
                  <a:pPr>
                    <a:defRPr sz="1200" b="0" i="0" u="none" strike="noStrike">
                      <a:solidFill>
                        <a:srgbClr val="000000"/>
                      </a:solidFill>
                      <a:latin typeface="Arial"/>
                    </a:defRPr>
                  </a:pPr>
                </a:p>
              </c:txPr>
              <c:showLegendKey val="0"/>
              <c:showVal val="0"/>
              <c:showCatName val="0"/>
              <c:showSerName val="0"/>
              <c:showPercent val="0"/>
              <c:showBubbleSize val="0"/>
            </c:dLbl>
            <c:numFmt formatCode="#,##0.0%" sourceLinked="0"/>
            <c:txPr>
              <a:bodyPr/>
              <a:lstStyle/>
              <a:p>
                <a:pPr>
                  <a:defRPr sz="1800" b="0" i="0" u="none" strike="noStrike">
                    <a:solidFill>
                      <a:srgbClr val="000000"/>
                    </a:solidFill>
                    <a:latin typeface="Arial"/>
                  </a:defRPr>
                </a:pPr>
              </a:p>
            </c:txPr>
            <c:dLblPos val="ctr"/>
            <c:showLegendKey val="0"/>
            <c:showVal val="0"/>
            <c:showCatName val="1"/>
            <c:showSerName val="0"/>
            <c:showPercent val="1"/>
            <c:showBubbleSize val="0"/>
            <c:showLeaderLines val="0"/>
          </c:dLbls>
          <c:cat>
            <c:strRef>
              <c:f>Sheet1!$A$2:$A$2</c:f>
              <c:strCache>
                <c:ptCount val="1"/>
                <c:pt idx="0">
                  <c:v>18-24</c:v>
                </c:pt>
              </c:strCache>
            </c:strRef>
          </c:cat>
          <c:val>
            <c:numRef>
              <c:f>Sheet1!$B$2:$B$2</c:f>
              <c:numCache>
                <c:ptCount val="1"/>
                <c:pt idx="0">
                  <c:v>25</c:v>
                </c:pt>
              </c:numCache>
            </c:numRef>
          </c:val>
        </c:ser>
        <c:firstSliceAng val="0"/>
      </c:pieChart>
      <c:spPr>
        <a:noFill/>
        <a:ln>
          <a:noFill/>
        </a:ln>
        <a:effectLst/>
      </c:spPr>
    </c:plotArea>
    <c:legend>
      <c:legendPos val="b"/>
      <c:overlay val="0"/>
    </c:legend>
    <c:plotVisOnly val="1"/>
    <c:dispBlanksAs val="span"/>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chart" Target="/ppt/charts/chart1.xml"/><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chart" Target="/ppt/charts/chart2.xml"/><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chart" Target="/ppt/charts/chart3.xml"/><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1828800"/>
            <a:ext cx="8229600" cy="1371600"/>
          </a:xfrm>
          <a:prstGeom prst="rect">
            <a:avLst/>
          </a:prstGeom>
          <a:noFill/>
          <a:ln/>
        </p:spPr>
        <p:txBody>
          <a:bodyPr wrap="square" rtlCol="0" anchor="ctr"/>
          <a:lstStyle/>
          <a:p>
            <a:pPr algn="ctr" indent="0" marL="0">
              <a:buNone/>
            </a:pPr>
            <a:r>
              <a:rPr lang="en-US" sz="4400" b="1" dirty="0">
                <a:solidFill>
                  <a:srgbClr val="363636"/>
                </a:solidFill>
              </a:rPr>
              <a:t>Q4 2024 Performance Review</a:t>
            </a:r>
            <a:endParaRPr lang="en-US" sz="4400" dirty="0"/>
          </a:p>
        </p:txBody>
      </p:sp>
      <p:sp>
        <p:nvSpPr>
          <p:cNvPr id="3" name="Text 1"/>
          <p:cNvSpPr/>
          <p:nvPr/>
        </p:nvSpPr>
        <p:spPr>
          <a:xfrm>
            <a:off x="457200" y="3200400"/>
            <a:ext cx="8229600" cy="914400"/>
          </a:xfrm>
          <a:prstGeom prst="rect">
            <a:avLst/>
          </a:prstGeom>
          <a:noFill/>
          <a:ln/>
        </p:spPr>
        <p:txBody>
          <a:bodyPr wrap="square" rtlCol="0" anchor="ctr"/>
          <a:lstStyle/>
          <a:p>
            <a:pPr algn="ctr" indent="0" marL="0">
              <a:buNone/>
            </a:pPr>
            <a:r>
              <a:rPr lang="en-US" sz="2400" dirty="0">
                <a:solidFill>
                  <a:srgbClr val="666666"/>
                </a:solidFill>
              </a:rPr>
              <a:t>Status Report prepared by: Sarah Johnson - 12/18/2024</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3600" b="1" dirty="0">
                <a:solidFill>
                  <a:srgbClr val="363636"/>
                </a:solidFill>
              </a:rPr>
              <a:t>Overview</a:t>
            </a:r>
            <a:endParaRPr lang="en-US" sz="3600" dirty="0"/>
          </a:p>
        </p:txBody>
      </p:sp>
      <p:sp>
        <p:nvSpPr>
          <p:cNvPr id="3" name="Text 1"/>
          <p:cNvSpPr/>
          <p:nvPr/>
        </p:nvSpPr>
        <p:spPr>
          <a:xfrm>
            <a:off x="457200" y="1371600"/>
            <a:ext cx="8229600" cy="3657600"/>
          </a:xfrm>
          <a:prstGeom prst="rect">
            <a:avLst/>
          </a:prstGeom>
          <a:noFill/>
          <a:ln/>
        </p:spPr>
        <p:txBody>
          <a:bodyPr wrap="square" rtlCol="0" anchor="t"/>
          <a:lstStyle/>
          <a:p>
            <a:pPr indent="0" marL="0">
              <a:buNone/>
            </a:pPr>
            <a:r>
              <a:rPr lang="en-US" sz="1800" dirty="0">
                <a:solidFill>
                  <a:srgbClr val="444444"/>
                </a:solidFill>
              </a:rPr>
              <a:t>All financial models have been updated, and the initial report draft is complete. We are on schedule for the board meeting next week. Key metrics show positive growth across all departments.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3600" b="1" dirty="0">
                <a:solidFill>
                  <a:srgbClr val="363636"/>
                </a:solidFill>
              </a:rPr>
              <a:t>Agenda</a:t>
            </a:r>
            <a:endParaRPr lang="en-US" sz="3600" dirty="0"/>
          </a:p>
        </p:txBody>
      </p:sp>
      <p:sp>
        <p:nvSpPr>
          <p:cNvPr id="3" name="Text 1"/>
          <p:cNvSpPr/>
          <p:nvPr/>
        </p:nvSpPr>
        <p:spPr>
          <a:xfrm>
            <a:off x="457200" y="1371600"/>
            <a:ext cx="8229600" cy="3657600"/>
          </a:xfrm>
          <a:prstGeom prst="rect">
            <a:avLst/>
          </a:prstGeom>
          <a:noFill/>
          <a:ln/>
        </p:spPr>
        <p:txBody>
          <a:bodyPr wrap="square" rtlCol="0" anchor="t"/>
          <a:lstStyle/>
          <a:p>
            <a:pPr indent="0" marL="0">
              <a:buNone/>
            </a:pPr>
            <a:r>
              <a:rPr lang="en-US" sz="1800" dirty="0">
                <a:solidFill>
                  <a:srgbClr val="444444"/>
                </a:solidFill>
              </a:rPr>
              <a:t>Technology Stack System Context Design Decisions Mobile Application Features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3600" b="1" dirty="0">
                <a:solidFill>
                  <a:srgbClr val="363636"/>
                </a:solidFill>
              </a:rPr>
              <a:t>Analysis of Key Metrics</a:t>
            </a:r>
            <a:endParaRPr lang="en-US" sz="3600" dirty="0"/>
          </a:p>
        </p:txBody>
      </p:sp>
      <p:sp>
        <p:nvSpPr>
          <p:cNvPr id="3" name="Text 1"/>
          <p:cNvSpPr/>
          <p:nvPr/>
        </p:nvSpPr>
        <p:spPr>
          <a:xfrm>
            <a:off x="457200" y="1371600"/>
            <a:ext cx="8229600" cy="914400"/>
          </a:xfrm>
          <a:prstGeom prst="rect">
            <a:avLst/>
          </a:prstGeom>
          <a:noFill/>
          <a:ln/>
        </p:spPr>
        <p:txBody>
          <a:bodyPr wrap="square" rtlCol="0" anchor="ctr"/>
          <a:lstStyle/>
          <a:p>
            <a:pPr indent="0" marL="0">
              <a:buNone/>
            </a:pPr>
            <a:r>
              <a:rPr lang="en-US" sz="1600" dirty="0">
                <a:solidFill>
                  <a:srgbClr val="666666"/>
                </a:solidFill>
              </a:rPr>
              <a:t>Chart data will be displayed in the following slides based on your Excel data.</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3600" b="1" dirty="0">
                <a:solidFill>
                  <a:srgbClr val="363636"/>
                </a:solidFill>
              </a:rPr>
              <a:t>Quarterly Sales</a:t>
            </a:r>
            <a:endParaRPr lang="en-US" sz="3600" dirty="0"/>
          </a:p>
        </p:txBody>
      </p:sp>
      <p:graphicFrame>
        <p:nvGraphicFramePr>
          <p:cNvPr id="3" name="Chart 0" descr=""/>
          <p:cNvGraphicFramePr/>
          <p:nvPr/>
        </p:nvGraphicFramePr>
        <p:xfrm>
          <a:off x="457200" y="1371600"/>
          <a:ext cx="8229600" cy="4572000"/>
        </p:xfrm>
        <a:graphic xmlns:a="http://schemas.openxmlformats.org/drawingml/2006/main">
          <a:graphicData uri="http://schemas.openxmlformats.org/drawingml/2006/chart">
            <c:chart xmlns:c="http://schemas.openxmlformats.org/drawingml/2006/chart" r:id="rId1"/>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3600" b="1" dirty="0">
                <a:solidFill>
                  <a:srgbClr val="363636"/>
                </a:solidFill>
              </a:rPr>
              <a:t>Engagement Metrics</a:t>
            </a:r>
            <a:endParaRPr lang="en-US" sz="3600" dirty="0"/>
          </a:p>
        </p:txBody>
      </p:sp>
      <p:graphicFrame>
        <p:nvGraphicFramePr>
          <p:cNvPr id="3" name="Chart 0" descr=""/>
          <p:cNvGraphicFramePr/>
          <p:nvPr/>
        </p:nvGraphicFramePr>
        <p:xfrm>
          <a:off x="457200" y="1371600"/>
          <a:ext cx="8229600" cy="4572000"/>
        </p:xfrm>
        <a:graphic xmlns:a="http://schemas.openxmlformats.org/drawingml/2006/main">
          <a:graphicData uri="http://schemas.openxmlformats.org/drawingml/2006/chart">
            <c:chart xmlns:c="http://schemas.openxmlformats.org/drawingml/2006/chart" r:id="rId1"/>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3600" b="1" dirty="0">
                <a:solidFill>
                  <a:srgbClr val="363636"/>
                </a:solidFill>
              </a:rPr>
              <a:t>User Demographics</a:t>
            </a:r>
            <a:endParaRPr lang="en-US" sz="3600" dirty="0"/>
          </a:p>
        </p:txBody>
      </p:sp>
      <p:graphicFrame>
        <p:nvGraphicFramePr>
          <p:cNvPr id="3" name="Chart 0" descr=""/>
          <p:cNvGraphicFramePr/>
          <p:nvPr/>
        </p:nvGraphicFramePr>
        <p:xfrm>
          <a:off x="457200" y="1371600"/>
          <a:ext cx="8229600" cy="4572000"/>
        </p:xfrm>
        <a:graphic xmlns:a="http://schemas.openxmlformats.org/drawingml/2006/main">
          <a:graphicData uri="http://schemas.openxmlformats.org/drawingml/2006/chart">
            <c:chart xmlns:c="http://schemas.openxmlformats.org/drawingml/2006/chart" r:id="rId1"/>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AutoFill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Q4 2024 Performance Review</dc:title>
  <dc:subject>PptxGenJS Presentation</dc:subject>
  <dc:creator>PowerPoint AutoFill</dc:creator>
  <cp:lastModifiedBy>PowerPoint AutoFill</cp:lastModifiedBy>
  <cp:revision>1</cp:revision>
  <dcterms:created xsi:type="dcterms:W3CDTF">2025-10-16T11:03:09Z</dcterms:created>
  <dcterms:modified xsi:type="dcterms:W3CDTF">2025-10-16T11:03:09Z</dcterms:modified>
</cp:coreProperties>
</file>