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57" r:id="rId7"/>
    <p:sldId id="271" r:id="rId8"/>
    <p:sldId id="272" r:id="rId9"/>
    <p:sldId id="273" r:id="rId10"/>
    <p:sldId id="260" r:id="rId11"/>
    <p:sldId id="274" r:id="rId12"/>
    <p:sldId id="270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1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24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dirty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Obrigada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1" y="0"/>
            <a:ext cx="625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01964" y="2040067"/>
            <a:ext cx="10954328" cy="2162478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64316" y="6209206"/>
            <a:ext cx="140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u="sng" dirty="0">
                <a:solidFill>
                  <a:srgbClr val="137CC0"/>
                </a:solidFill>
              </a:rPr>
              <a:t>Dez/2023</a:t>
            </a: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1" y="2092963"/>
            <a:ext cx="10546682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2400" kern="1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192C02-B800-45A3-8999-BCAB08760FF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7189678" y="4643438"/>
            <a:ext cx="0" cy="7096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B0A66D-24B2-47A6-BC16-361625E278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957528" y="3189288"/>
            <a:ext cx="0" cy="6635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FDA030-F5C6-482A-810D-E2D43F07AE2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3957528" y="4633913"/>
            <a:ext cx="0" cy="7127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C84CDC09-E466-4C8F-A65A-EEAFC90F64A0}"/>
              </a:ext>
            </a:extLst>
          </p:cNvPr>
          <p:cNvSpPr/>
          <p:nvPr/>
        </p:nvSpPr>
        <p:spPr bwMode="auto">
          <a:xfrm>
            <a:off x="2997202" y="214788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VTM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“Princípio Ativo Virtual”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F5DDB48C-0FDE-4DD7-95BA-316D60A91E2B}"/>
              </a:ext>
            </a:extLst>
          </p:cNvPr>
          <p:cNvSpPr/>
          <p:nvPr/>
        </p:nvSpPr>
        <p:spPr bwMode="auto">
          <a:xfrm>
            <a:off x="2997202" y="3592513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Virtual”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924D18D8-F496-40A6-A989-3C576C3EFD6C}"/>
              </a:ext>
            </a:extLst>
          </p:cNvPr>
          <p:cNvSpPr/>
          <p:nvPr/>
        </p:nvSpPr>
        <p:spPr bwMode="auto">
          <a:xfrm>
            <a:off x="2997202" y="508635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Virtual com Apresentação”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BEA7E70-4F22-4736-81EC-485EEB81910A}"/>
              </a:ext>
            </a:extLst>
          </p:cNvPr>
          <p:cNvSpPr/>
          <p:nvPr/>
        </p:nvSpPr>
        <p:spPr bwMode="auto">
          <a:xfrm>
            <a:off x="6229352" y="360203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Comercial”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1A6C75E8-5F70-44E6-BA64-A53E85812D81}"/>
              </a:ext>
            </a:extLst>
          </p:cNvPr>
          <p:cNvSpPr/>
          <p:nvPr/>
        </p:nvSpPr>
        <p:spPr bwMode="auto">
          <a:xfrm>
            <a:off x="6229352" y="509270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Comercial com Apresentação” </a:t>
            </a:r>
          </a:p>
        </p:txBody>
      </p:sp>
      <p:sp>
        <p:nvSpPr>
          <p:cNvPr id="14" name="Retângulo 41"/>
          <p:cNvSpPr>
            <a:spLocks noChangeArrowheads="1"/>
          </p:cNvSpPr>
          <p:nvPr/>
        </p:nvSpPr>
        <p:spPr bwMode="auto">
          <a:xfrm>
            <a:off x="8869365" y="4491039"/>
            <a:ext cx="1443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2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PRESCRIÇÃO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7ED7FAA-A0CD-4238-A572-19B81FA4553D}"/>
              </a:ext>
            </a:extLst>
          </p:cNvPr>
          <p:cNvCxnSpPr>
            <a:cxnSpLocks/>
          </p:cNvCxnSpPr>
          <p:nvPr/>
        </p:nvCxnSpPr>
        <p:spPr bwMode="auto">
          <a:xfrm>
            <a:off x="2159001" y="4897438"/>
            <a:ext cx="7926417" cy="0"/>
          </a:xfrm>
          <a:prstGeom prst="line">
            <a:avLst/>
          </a:prstGeom>
          <a:ln w="38100">
            <a:solidFill>
              <a:srgbClr val="927C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0E1BD3-690D-4907-B236-033CE6D3E258}"/>
              </a:ext>
            </a:extLst>
          </p:cNvPr>
          <p:cNvCxnSpPr>
            <a:cxnSpLocks/>
            <a:stCxn id="12" idx="2"/>
            <a:endCxn id="10" idx="4"/>
          </p:cNvCxnSpPr>
          <p:nvPr/>
        </p:nvCxnSpPr>
        <p:spPr bwMode="auto">
          <a:xfrm flipH="1" flipV="1">
            <a:off x="4917854" y="4243388"/>
            <a:ext cx="1311498" cy="95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3F4C3A8-2832-454A-9835-7F189C3F5272}"/>
              </a:ext>
            </a:extLst>
          </p:cNvPr>
          <p:cNvCxnSpPr>
            <a:cxnSpLocks/>
            <a:stCxn id="13" idx="2"/>
            <a:endCxn id="11" idx="4"/>
          </p:cNvCxnSpPr>
          <p:nvPr/>
        </p:nvCxnSpPr>
        <p:spPr bwMode="auto">
          <a:xfrm flipH="1" flipV="1">
            <a:off x="4917854" y="5737225"/>
            <a:ext cx="1311498" cy="635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tângulo 45">
            <a:extLst>
              <a:ext uri="{FF2B5EF4-FFF2-40B4-BE49-F238E27FC236}">
                <a16:creationId xmlns:a16="http://schemas.microsoft.com/office/drawing/2014/main" id="{DFF6A36A-2E59-4CDD-9850-6A462F4F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991101"/>
            <a:ext cx="205889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200" b="1" spc="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DISPENSAÇÃO / CADEIA LOGÍSTICA FARMACÊUTICA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9CB8F-1AED-1384-CA9C-EF505480131B}"/>
              </a:ext>
            </a:extLst>
          </p:cNvPr>
          <p:cNvSpPr txBox="1"/>
          <p:nvPr/>
        </p:nvSpPr>
        <p:spPr>
          <a:xfrm>
            <a:off x="675500" y="138096"/>
            <a:ext cx="966922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Atividade 1.4 – Atualizar a OBM com o elenco de medicamentos da lista Hórus e respectivos produtos medicinais conforme base da CMED atualizada até maio/23</a:t>
            </a:r>
            <a:endParaRPr lang="en-US" sz="2400" kern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591C5-9A6D-721B-484B-EC63CADF07EE}"/>
              </a:ext>
            </a:extLst>
          </p:cNvPr>
          <p:cNvSpPr txBox="1"/>
          <p:nvPr/>
        </p:nvSpPr>
        <p:spPr>
          <a:xfrm>
            <a:off x="4140387" y="1466890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Conceitos da OBM</a:t>
            </a:r>
            <a:endParaRPr lang="en-US" sz="2000" kern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70AFE-7E99-D833-04AA-4DC85F4AA562}"/>
              </a:ext>
            </a:extLst>
          </p:cNvPr>
          <p:cNvSpPr txBox="1"/>
          <p:nvPr/>
        </p:nvSpPr>
        <p:spPr>
          <a:xfrm>
            <a:off x="3049292" y="3244213"/>
            <a:ext cx="5040815" cy="37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4F9A"/>
                </a:solidFill>
              </a:rPr>
              <a:t>Clonazepam</a:t>
            </a: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Conceitos da OBM</a:t>
            </a:r>
            <a:endParaRPr lang="en-US" sz="2400" kern="12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297939" y="32313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VMP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Clonazepam 2mg </a:t>
            </a:r>
            <a:r>
              <a:rPr lang="pt-BR" dirty="0" err="1">
                <a:solidFill>
                  <a:srgbClr val="004F9A"/>
                </a:solidFill>
              </a:rPr>
              <a:t>compr</a:t>
            </a:r>
            <a:endParaRPr lang="pt-BR" dirty="0">
              <a:solidFill>
                <a:srgbClr val="004F9A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3297939" y="1510052"/>
            <a:ext cx="2711243" cy="14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VTM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Clonazepam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97938" y="49526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VMPP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Clonazepam 2 mg </a:t>
            </a:r>
            <a:br>
              <a:rPr lang="pt-BR" dirty="0">
                <a:solidFill>
                  <a:srgbClr val="004F9A"/>
                </a:solidFill>
              </a:rPr>
            </a:br>
            <a:r>
              <a:rPr lang="pt-BR" dirty="0" err="1">
                <a:solidFill>
                  <a:srgbClr val="004F9A"/>
                </a:solidFill>
              </a:rPr>
              <a:t>compr</a:t>
            </a:r>
            <a:r>
              <a:rPr lang="pt-BR" dirty="0">
                <a:solidFill>
                  <a:srgbClr val="004F9A"/>
                </a:solidFill>
              </a:rPr>
              <a:t> </a:t>
            </a:r>
            <a:r>
              <a:rPr lang="pt-BR" dirty="0" err="1">
                <a:solidFill>
                  <a:srgbClr val="004F9A"/>
                </a:solidFill>
              </a:rPr>
              <a:t>x</a:t>
            </a:r>
            <a:r>
              <a:rPr lang="pt-BR" dirty="0">
                <a:solidFill>
                  <a:srgbClr val="004F9A"/>
                </a:solidFill>
              </a:rPr>
              <a:t> 60</a:t>
            </a:r>
            <a:endParaRPr lang="pt-BR" b="1" dirty="0">
              <a:solidFill>
                <a:srgbClr val="004F9A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711414" y="49526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AMPP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Clonazepam 2 mg </a:t>
            </a:r>
            <a:r>
              <a:rPr lang="pt-BR" dirty="0" err="1">
                <a:solidFill>
                  <a:srgbClr val="004F9A"/>
                </a:solidFill>
              </a:rPr>
              <a:t>cmpr</a:t>
            </a:r>
            <a:r>
              <a:rPr lang="pt-BR" dirty="0">
                <a:solidFill>
                  <a:srgbClr val="004F9A"/>
                </a:solidFill>
              </a:rPr>
              <a:t> (EMS S.A.)</a:t>
            </a:r>
          </a:p>
          <a:p>
            <a:pPr algn="ctr"/>
            <a:r>
              <a:rPr lang="pt-BR" dirty="0" err="1">
                <a:solidFill>
                  <a:srgbClr val="004F9A"/>
                </a:solidFill>
              </a:rPr>
              <a:t>x</a:t>
            </a:r>
            <a:r>
              <a:rPr lang="pt-BR" dirty="0">
                <a:solidFill>
                  <a:srgbClr val="004F9A"/>
                </a:solidFill>
              </a:rPr>
              <a:t> 60</a:t>
            </a:r>
          </a:p>
          <a:p>
            <a:pPr algn="ctr"/>
            <a:endParaRPr lang="pt-BR" b="1" dirty="0">
              <a:solidFill>
                <a:srgbClr val="004F9A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711415" y="32313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AMP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Clonazepam 2 mg </a:t>
            </a:r>
            <a:r>
              <a:rPr lang="pt-BR" dirty="0" err="1">
                <a:solidFill>
                  <a:srgbClr val="004F9A"/>
                </a:solidFill>
              </a:rPr>
              <a:t>cmpr</a:t>
            </a:r>
            <a:r>
              <a:rPr lang="pt-BR" dirty="0">
                <a:solidFill>
                  <a:srgbClr val="004F9A"/>
                </a:solidFill>
              </a:rPr>
              <a:t> (EMS S.A.)</a:t>
            </a:r>
          </a:p>
        </p:txBody>
      </p:sp>
      <p:cxnSp>
        <p:nvCxnSpPr>
          <p:cNvPr id="8" name="Conector reto 7"/>
          <p:cNvCxnSpPr>
            <a:stCxn id="4" idx="2"/>
            <a:endCxn id="3" idx="0"/>
          </p:cNvCxnSpPr>
          <p:nvPr/>
        </p:nvCxnSpPr>
        <p:spPr>
          <a:xfrm>
            <a:off x="4653560" y="2950053"/>
            <a:ext cx="0" cy="28130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3" idx="2"/>
            <a:endCxn id="5" idx="0"/>
          </p:cNvCxnSpPr>
          <p:nvPr/>
        </p:nvCxnSpPr>
        <p:spPr>
          <a:xfrm flipH="1">
            <a:off x="4653560" y="4670487"/>
            <a:ext cx="1" cy="282165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6009183" y="3950920"/>
            <a:ext cx="702233" cy="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3"/>
            <a:endCxn id="6" idx="1"/>
          </p:cNvCxnSpPr>
          <p:nvPr/>
        </p:nvCxnSpPr>
        <p:spPr>
          <a:xfrm>
            <a:off x="6009181" y="5672220"/>
            <a:ext cx="702233" cy="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2"/>
            <a:endCxn id="6" idx="0"/>
          </p:cNvCxnSpPr>
          <p:nvPr/>
        </p:nvCxnSpPr>
        <p:spPr>
          <a:xfrm flipH="1">
            <a:off x="8067036" y="4670487"/>
            <a:ext cx="1" cy="282165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>
            <a:grpSpLocks/>
          </p:cNvGrpSpPr>
          <p:nvPr/>
        </p:nvGrpSpPr>
        <p:grpSpPr bwMode="auto">
          <a:xfrm>
            <a:off x="3980090" y="2665439"/>
            <a:ext cx="4362450" cy="3184525"/>
            <a:chOff x="856567" y="2423118"/>
            <a:chExt cx="4059998" cy="2906962"/>
          </a:xfrm>
        </p:grpSpPr>
        <p:sp>
          <p:nvSpPr>
            <p:cNvPr id="3" name="Retângulo de cantos arredondados 2">
              <a:extLst>
                <a:ext uri="{FF2B5EF4-FFF2-40B4-BE49-F238E27FC236}">
                  <a16:creationId xmlns:a16="http://schemas.microsoft.com/office/drawing/2014/main" id="{855B9FEF-0F89-436E-BC0A-284893477BA0}"/>
                </a:ext>
              </a:extLst>
            </p:cNvPr>
            <p:cNvSpPr/>
            <p:nvPr/>
          </p:nvSpPr>
          <p:spPr bwMode="auto">
            <a:xfrm>
              <a:off x="908278" y="3662127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400" dirty="0">
                  <a:solidFill>
                    <a:srgbClr val="004F9A"/>
                  </a:solidFill>
                </a:rPr>
                <a:t>Clonazepam 2mg </a:t>
              </a:r>
              <a:r>
                <a:rPr lang="pt-BR" sz="1400" dirty="0" err="1">
                  <a:solidFill>
                    <a:srgbClr val="004F9A"/>
                  </a:solidFill>
                </a:rPr>
                <a:t>compr</a:t>
              </a:r>
              <a:endParaRPr lang="pt-BR" sz="1400" dirty="0">
                <a:solidFill>
                  <a:srgbClr val="004F9A"/>
                </a:solidFill>
              </a:endParaRPr>
            </a:p>
          </p:txBody>
        </p:sp>
        <p:sp>
          <p:nvSpPr>
            <p:cNvPr id="4" name="Retângulo de cantos arredondados 3">
              <a:extLst>
                <a:ext uri="{FF2B5EF4-FFF2-40B4-BE49-F238E27FC236}">
                  <a16:creationId xmlns:a16="http://schemas.microsoft.com/office/drawing/2014/main" id="{29C5C541-B44E-4191-A791-8DD7CD29052D}"/>
                </a:ext>
              </a:extLst>
            </p:cNvPr>
            <p:cNvSpPr/>
            <p:nvPr/>
          </p:nvSpPr>
          <p:spPr bwMode="auto">
            <a:xfrm>
              <a:off x="908278" y="2678166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</a:t>
              </a:r>
            </a:p>
          </p:txBody>
        </p:sp>
        <p:sp>
          <p:nvSpPr>
            <p:cNvPr id="5" name="Retângulo de cantos arredondados 4">
              <a:extLst>
                <a:ext uri="{FF2B5EF4-FFF2-40B4-BE49-F238E27FC236}">
                  <a16:creationId xmlns:a16="http://schemas.microsoft.com/office/drawing/2014/main" id="{3A7F207D-2995-4600-BA53-C6CD4340B7B1}"/>
                </a:ext>
              </a:extLst>
            </p:cNvPr>
            <p:cNvSpPr/>
            <p:nvPr/>
          </p:nvSpPr>
          <p:spPr bwMode="auto">
            <a:xfrm>
              <a:off x="908278" y="4608411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 2mg </a:t>
              </a:r>
              <a:r>
                <a:rPr lang="pt-BR" sz="1400" dirty="0" err="1">
                  <a:solidFill>
                    <a:srgbClr val="004F9A"/>
                  </a:solidFill>
                </a:rPr>
                <a:t>compr</a:t>
              </a:r>
              <a:endParaRPr lang="pt-BR" sz="1400" dirty="0">
                <a:solidFill>
                  <a:srgbClr val="004F9A"/>
                </a:solidFill>
              </a:endParaRPr>
            </a:p>
            <a:p>
              <a:pPr algn="ctr">
                <a:defRPr/>
              </a:pPr>
              <a:r>
                <a:rPr lang="pt-BR" sz="1400" dirty="0" err="1">
                  <a:solidFill>
                    <a:srgbClr val="004F9A"/>
                  </a:solidFill>
                </a:rPr>
                <a:t>x</a:t>
              </a:r>
              <a:r>
                <a:rPr lang="pt-BR" sz="1400" dirty="0">
                  <a:solidFill>
                    <a:srgbClr val="004F9A"/>
                  </a:solidFill>
                </a:rPr>
                <a:t> 60</a:t>
              </a:r>
            </a:p>
          </p:txBody>
        </p:sp>
        <p:sp>
          <p:nvSpPr>
            <p:cNvPr id="6" name="Retângulo de cantos arredondados 5">
              <a:extLst>
                <a:ext uri="{FF2B5EF4-FFF2-40B4-BE49-F238E27FC236}">
                  <a16:creationId xmlns:a16="http://schemas.microsoft.com/office/drawing/2014/main" id="{EE3E8C3B-9E6A-4C23-B936-F1A27375D3CD}"/>
                </a:ext>
              </a:extLst>
            </p:cNvPr>
            <p:cNvSpPr/>
            <p:nvPr/>
          </p:nvSpPr>
          <p:spPr bwMode="auto">
            <a:xfrm>
              <a:off x="3083066" y="4608411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 2 mg </a:t>
              </a:r>
              <a:r>
                <a:rPr lang="pt-BR" sz="1400" dirty="0" err="1">
                  <a:solidFill>
                    <a:srgbClr val="004F9A"/>
                  </a:solidFill>
                </a:rPr>
                <a:t>cmpr</a:t>
              </a:r>
              <a:r>
                <a:rPr lang="pt-BR" sz="1400" dirty="0">
                  <a:solidFill>
                    <a:srgbClr val="004F9A"/>
                  </a:solidFill>
                </a:rPr>
                <a:t> (EMS S.A.)</a:t>
              </a:r>
            </a:p>
            <a:p>
              <a:pPr algn="ctr">
                <a:defRPr/>
              </a:pPr>
              <a:r>
                <a:rPr lang="pt-BR" sz="1400" dirty="0" err="1">
                  <a:solidFill>
                    <a:srgbClr val="004F9A"/>
                  </a:solidFill>
                </a:rPr>
                <a:t>x</a:t>
              </a:r>
              <a:r>
                <a:rPr lang="pt-BR" sz="1400" dirty="0">
                  <a:solidFill>
                    <a:srgbClr val="004F9A"/>
                  </a:solidFill>
                </a:rPr>
                <a:t> 60</a:t>
              </a:r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EB11E0F3-84EC-4338-B800-F56492FDF34A}"/>
                </a:ext>
              </a:extLst>
            </p:cNvPr>
            <p:cNvSpPr/>
            <p:nvPr/>
          </p:nvSpPr>
          <p:spPr bwMode="auto">
            <a:xfrm>
              <a:off x="3083066" y="3660678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400" dirty="0">
                  <a:solidFill>
                    <a:srgbClr val="004F9A"/>
                  </a:solidFill>
                </a:rPr>
                <a:t>Clonazepam 2 mg </a:t>
              </a:r>
              <a:r>
                <a:rPr lang="pt-BR" sz="1400" dirty="0" err="1">
                  <a:solidFill>
                    <a:srgbClr val="004F9A"/>
                  </a:solidFill>
                </a:rPr>
                <a:t>cmpr</a:t>
              </a:r>
              <a:r>
                <a:rPr lang="pt-BR" sz="1400" dirty="0">
                  <a:solidFill>
                    <a:srgbClr val="004F9A"/>
                  </a:solidFill>
                </a:rPr>
                <a:t> (EMS S.A.)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E6AD90-05F9-4D61-B0D9-6FCB5ABADF5E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 bwMode="auto">
            <a:xfrm>
              <a:off x="1825766" y="3399834"/>
              <a:ext cx="0" cy="262293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2719AC-C2C5-43C2-B18B-9E675E223C6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>
              <a:off x="1825766" y="4383795"/>
              <a:ext cx="0" cy="224616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50375A-F719-476D-8D9C-88938CCF22C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 bwMode="auto">
            <a:xfrm flipV="1">
              <a:off x="2743255" y="4021512"/>
              <a:ext cx="339811" cy="145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8AD2F-30A1-46F1-8F18-C1167A40B5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 bwMode="auto">
            <a:xfrm>
              <a:off x="2743255" y="4969245"/>
              <a:ext cx="339811" cy="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B0B0E85-C6C6-4A44-AC0A-B9C1D67AD7B2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3999077" y="4382347"/>
              <a:ext cx="0" cy="226065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4"/>
            <p:cNvSpPr txBox="1">
              <a:spLocks noChangeArrowheads="1"/>
            </p:cNvSpPr>
            <p:nvPr/>
          </p:nvSpPr>
          <p:spPr bwMode="auto">
            <a:xfrm>
              <a:off x="897409" y="2423118"/>
              <a:ext cx="5357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VTM</a:t>
              </a:r>
            </a:p>
          </p:txBody>
        </p:sp>
        <p:sp>
          <p:nvSpPr>
            <p:cNvPr id="14" name="CaixaDeTexto 15"/>
            <p:cNvSpPr txBox="1">
              <a:spLocks noChangeArrowheads="1"/>
            </p:cNvSpPr>
            <p:nvPr/>
          </p:nvSpPr>
          <p:spPr bwMode="auto">
            <a:xfrm>
              <a:off x="3082318" y="3397792"/>
              <a:ext cx="546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</a:t>
              </a:r>
            </a:p>
          </p:txBody>
        </p:sp>
        <p:sp>
          <p:nvSpPr>
            <p:cNvPr id="15" name="CaixaDeTexto 16"/>
            <p:cNvSpPr txBox="1">
              <a:spLocks noChangeArrowheads="1"/>
            </p:cNvSpPr>
            <p:nvPr/>
          </p:nvSpPr>
          <p:spPr bwMode="auto">
            <a:xfrm>
              <a:off x="877528" y="3408914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VMP</a:t>
              </a:r>
            </a:p>
          </p:txBody>
        </p:sp>
        <p:sp>
          <p:nvSpPr>
            <p:cNvPr id="16" name="CaixaDeTexto 17"/>
            <p:cNvSpPr txBox="1">
              <a:spLocks noChangeArrowheads="1"/>
            </p:cNvSpPr>
            <p:nvPr/>
          </p:nvSpPr>
          <p:spPr bwMode="auto">
            <a:xfrm>
              <a:off x="856567" y="4360747"/>
              <a:ext cx="6399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 dirty="0">
                  <a:solidFill>
                    <a:srgbClr val="3F9385"/>
                  </a:solidFill>
                </a:rPr>
                <a:t>VMPP</a:t>
              </a:r>
            </a:p>
          </p:txBody>
        </p:sp>
        <p:sp>
          <p:nvSpPr>
            <p:cNvPr id="17" name="CaixaDeTexto 18"/>
            <p:cNvSpPr txBox="1">
              <a:spLocks noChangeArrowheads="1"/>
            </p:cNvSpPr>
            <p:nvPr/>
          </p:nvSpPr>
          <p:spPr bwMode="auto">
            <a:xfrm>
              <a:off x="3066750" y="4363936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AMPP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5B5808C9-BD14-4E0B-933C-ABFAFBBE7573}"/>
              </a:ext>
            </a:extLst>
          </p:cNvPr>
          <p:cNvSpPr/>
          <p:nvPr/>
        </p:nvSpPr>
        <p:spPr bwMode="auto">
          <a:xfrm>
            <a:off x="6003481" y="1583675"/>
            <a:ext cx="1450975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Substância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CCCD535-FEDD-48A3-8417-85413C278ECF}"/>
              </a:ext>
            </a:extLst>
          </p:cNvPr>
          <p:cNvCxnSpPr>
            <a:cxnSpLocks/>
          </p:cNvCxnSpPr>
          <p:nvPr/>
        </p:nvCxnSpPr>
        <p:spPr>
          <a:xfrm flipH="1">
            <a:off x="5919973" y="2005070"/>
            <a:ext cx="623887" cy="95885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2B89ECBB-4261-4608-98E1-27691B480DED}"/>
              </a:ext>
            </a:extLst>
          </p:cNvPr>
          <p:cNvSpPr/>
          <p:nvPr/>
        </p:nvSpPr>
        <p:spPr bwMode="auto">
          <a:xfrm>
            <a:off x="1181372" y="3099594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Forma farmacêutica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EC5F8D-AD01-428A-93D5-34B87C5C14D3}"/>
              </a:ext>
            </a:extLst>
          </p:cNvPr>
          <p:cNvSpPr/>
          <p:nvPr/>
        </p:nvSpPr>
        <p:spPr bwMode="auto">
          <a:xfrm>
            <a:off x="1181372" y="3788569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Controle especial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570FD2-D5B7-4C99-A7AA-1B4777089AEA}"/>
              </a:ext>
            </a:extLst>
          </p:cNvPr>
          <p:cNvSpPr/>
          <p:nvPr/>
        </p:nvSpPr>
        <p:spPr bwMode="auto">
          <a:xfrm>
            <a:off x="1181372" y="4479131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Via de </a:t>
            </a:r>
            <a:r>
              <a:rPr lang="pt-BR" sz="1200" b="1" dirty="0" err="1">
                <a:solidFill>
                  <a:schemeClr val="tx1">
                    <a:lumMod val="50000"/>
                  </a:schemeClr>
                </a:solidFill>
              </a:rPr>
              <a:t>adimistração</a:t>
            </a:r>
            <a:endParaRPr lang="pt-B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8B410BA-BF7A-4B01-AA5D-FC0072F7794F}"/>
              </a:ext>
            </a:extLst>
          </p:cNvPr>
          <p:cNvSpPr/>
          <p:nvPr/>
        </p:nvSpPr>
        <p:spPr bwMode="auto">
          <a:xfrm>
            <a:off x="1181372" y="5169694"/>
            <a:ext cx="1449388" cy="4000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Código ATC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8DF67BC-09B5-4B9E-882B-7969A1996FD3}"/>
              </a:ext>
            </a:extLst>
          </p:cNvPr>
          <p:cNvSpPr/>
          <p:nvPr/>
        </p:nvSpPr>
        <p:spPr bwMode="auto">
          <a:xfrm>
            <a:off x="9611178" y="3501231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Registro sanitário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BC5EEC-D040-496C-BA59-A776746B65B7}"/>
              </a:ext>
            </a:extLst>
          </p:cNvPr>
          <p:cNvSpPr/>
          <p:nvPr/>
        </p:nvSpPr>
        <p:spPr bwMode="auto">
          <a:xfrm>
            <a:off x="9621615" y="425770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Fabricante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339CB70-B02E-4FCF-88CB-6FC369A27F66}"/>
              </a:ext>
            </a:extLst>
          </p:cNvPr>
          <p:cNvSpPr/>
          <p:nvPr/>
        </p:nvSpPr>
        <p:spPr bwMode="auto">
          <a:xfrm>
            <a:off x="9621615" y="506415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Detentor de registro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79B9D15-6280-41D7-8B2C-13BFF21BB35F}"/>
              </a:ext>
            </a:extLst>
          </p:cNvPr>
          <p:cNvCxnSpPr/>
          <p:nvPr/>
        </p:nvCxnSpPr>
        <p:spPr>
          <a:xfrm>
            <a:off x="2703229" y="3420510"/>
            <a:ext cx="1349276" cy="962215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1" idx="6"/>
            <a:endCxn id="3" idx="1"/>
          </p:cNvCxnSpPr>
          <p:nvPr/>
        </p:nvCxnSpPr>
        <p:spPr>
          <a:xfrm>
            <a:off x="2630760" y="3989388"/>
            <a:ext cx="1404893" cy="428651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/>
          <p:nvPr/>
        </p:nvCxnSpPr>
        <p:spPr>
          <a:xfrm flipV="1">
            <a:off x="2630760" y="4462797"/>
            <a:ext cx="1365325" cy="25919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3" idx="6"/>
          </p:cNvCxnSpPr>
          <p:nvPr/>
        </p:nvCxnSpPr>
        <p:spPr>
          <a:xfrm flipV="1">
            <a:off x="2630760" y="4583545"/>
            <a:ext cx="1377860" cy="786174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6" idx="2"/>
          </p:cNvCxnSpPr>
          <p:nvPr/>
        </p:nvCxnSpPr>
        <p:spPr>
          <a:xfrm>
            <a:off x="8370255" y="4635031"/>
            <a:ext cx="1251360" cy="62994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5" idx="2"/>
          </p:cNvCxnSpPr>
          <p:nvPr/>
        </p:nvCxnSpPr>
        <p:spPr>
          <a:xfrm>
            <a:off x="8452829" y="4455289"/>
            <a:ext cx="1168786" cy="323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4" idx="2"/>
          </p:cNvCxnSpPr>
          <p:nvPr/>
        </p:nvCxnSpPr>
        <p:spPr>
          <a:xfrm flipV="1">
            <a:off x="8371070" y="3702050"/>
            <a:ext cx="1240108" cy="55565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Conceitos da OBM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9585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3"/>
            <a:ext cx="10515600" cy="843743"/>
          </a:xfrm>
        </p:spPr>
        <p:txBody>
          <a:bodyPr/>
          <a:lstStyle/>
          <a:p>
            <a:r>
              <a:rPr lang="en-BR" dirty="0"/>
              <a:t>Metodologia utilizada para atualizar a OBM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9394-5CE7-27CF-5174-1B5BE8C5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BR" dirty="0"/>
              <a:t>Explicar ou mostrar as planilhas… e contar como trabalharam </a:t>
            </a:r>
          </a:p>
          <a:p>
            <a:r>
              <a:rPr lang="en-BR" dirty="0"/>
              <a:t>Planilha HSL</a:t>
            </a:r>
          </a:p>
          <a:p>
            <a:r>
              <a:rPr lang="en-BR" dirty="0"/>
              <a:t>Planilha CMED</a:t>
            </a:r>
          </a:p>
        </p:txBody>
      </p:sp>
    </p:spTree>
    <p:extLst>
      <p:ext uri="{BB962C8B-B14F-4D97-AF65-F5344CB8AC3E}">
        <p14:creationId xmlns:p14="http://schemas.microsoft.com/office/powerpoint/2010/main" val="345766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675500" y="1947983"/>
            <a:ext cx="1055918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Para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acelerar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finalização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da carga dos AMPPs, 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em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23/11/2023 com 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do MS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ficou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acertado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MS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responsável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carga dos AMPPs de 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substância única e administração via oral a partir da planilha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Equipe HSL responsável pela carga dos medicamentos compostos e injetáveis ficarão com a equipe do HSL na inserção manual para o portal OBM. 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kern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Atividade 1.4 – Atualizar a OBM com o elenco de medicamentos da lista Hórus e respectivos produtos medicinais conforme base da CMED atualizada até maio/23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5B596C-0424-329F-D0E3-984A207E111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54200"/>
          <a:ext cx="10515597" cy="3152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37">
                  <a:extLst>
                    <a:ext uri="{9D8B030D-6E8A-4147-A177-3AD203B41FA5}">
                      <a16:colId xmlns:a16="http://schemas.microsoft.com/office/drawing/2014/main" val="1272996850"/>
                    </a:ext>
                  </a:extLst>
                </a:gridCol>
                <a:gridCol w="655537">
                  <a:extLst>
                    <a:ext uri="{9D8B030D-6E8A-4147-A177-3AD203B41FA5}">
                      <a16:colId xmlns:a16="http://schemas.microsoft.com/office/drawing/2014/main" val="2644620798"/>
                    </a:ext>
                  </a:extLst>
                </a:gridCol>
                <a:gridCol w="655537">
                  <a:extLst>
                    <a:ext uri="{9D8B030D-6E8A-4147-A177-3AD203B41FA5}">
                      <a16:colId xmlns:a16="http://schemas.microsoft.com/office/drawing/2014/main" val="2826330077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549485469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1407552040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3034828312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553369944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1703249759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2177475842"/>
                    </a:ext>
                  </a:extLst>
                </a:gridCol>
                <a:gridCol w="655537">
                  <a:extLst>
                    <a:ext uri="{9D8B030D-6E8A-4147-A177-3AD203B41FA5}">
                      <a16:colId xmlns:a16="http://schemas.microsoft.com/office/drawing/2014/main" val="1149506104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2182895270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2581533524"/>
                    </a:ext>
                  </a:extLst>
                </a:gridCol>
                <a:gridCol w="655537">
                  <a:extLst>
                    <a:ext uri="{9D8B030D-6E8A-4147-A177-3AD203B41FA5}">
                      <a16:colId xmlns:a16="http://schemas.microsoft.com/office/drawing/2014/main" val="2783358286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832915131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2159458026"/>
                    </a:ext>
                  </a:extLst>
                </a:gridCol>
                <a:gridCol w="657992">
                  <a:extLst>
                    <a:ext uri="{9D8B030D-6E8A-4147-A177-3AD203B41FA5}">
                      <a16:colId xmlns:a16="http://schemas.microsoft.com/office/drawing/2014/main" val="1462247576"/>
                    </a:ext>
                  </a:extLst>
                </a:gridCol>
              </a:tblGrid>
              <a:tr h="235424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MONITORAMENTO  CARGA PORTAL  OBM  A PARTIR DO HORUS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2912881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0930777"/>
                  </a:ext>
                </a:extLst>
              </a:tr>
              <a:tr h="500276"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HORUS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VTM incluir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VTM incluídos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VMP </a:t>
                      </a:r>
                      <a:r>
                        <a:rPr lang="en-US" sz="900" u="none" strike="noStrike" dirty="0" err="1">
                          <a:effectLst/>
                        </a:rPr>
                        <a:t>incluir</a:t>
                      </a:r>
                      <a:r>
                        <a:rPr lang="en-US" sz="900" u="none" strike="noStrike" dirty="0">
                          <a:effectLst/>
                        </a:rPr>
                        <a:t> Portal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VMP </a:t>
                      </a:r>
                      <a:r>
                        <a:rPr lang="en-US" sz="900" u="none" strike="noStrike" dirty="0" err="1">
                          <a:effectLst/>
                        </a:rPr>
                        <a:t>incluídos</a:t>
                      </a:r>
                      <a:r>
                        <a:rPr lang="en-US" sz="900" u="none" strike="noStrike" dirty="0">
                          <a:effectLst/>
                        </a:rPr>
                        <a:t> no Portal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% VMPs </a:t>
                      </a:r>
                      <a:r>
                        <a:rPr lang="en-US" sz="900" u="none" strike="noStrike" dirty="0" err="1">
                          <a:effectLst/>
                        </a:rPr>
                        <a:t>incluídos</a:t>
                      </a:r>
                      <a:r>
                        <a:rPr lang="en-US" sz="900" u="none" strike="noStrike" dirty="0">
                          <a:effectLst/>
                        </a:rPr>
                        <a:t> no portal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VMPP incluídos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% VMPPs incluídos no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AMP Incluir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AMP incluídos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% AMPs incluídos no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AMPP incluir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AMPP incluidos no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% AMPP incluidos no 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3838796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MARCO 23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292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292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0184727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ABRIL 23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93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93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650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596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68442103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MAIO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184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79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1702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4084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038381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JUNHO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612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1729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6765492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JULHO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213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50%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1287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50%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850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1223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4171732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AGOSTO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277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177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177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19%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932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36%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1966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1779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29%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4943762"/>
                  </a:ext>
                </a:extLst>
              </a:tr>
              <a:tr h="282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SETEMBRO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209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209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22%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1500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25%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6815567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OUTUBRO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7%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156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2793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46%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1800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2489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24%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7737048"/>
                  </a:ext>
                </a:extLst>
              </a:tr>
              <a:tr h="282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NOVMEBRO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2%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206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8%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745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2694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26%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6997709"/>
                  </a:ext>
                </a:extLst>
              </a:tr>
              <a:tr h="282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DEZEMBRO 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 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 dirty="0">
                          <a:effectLst/>
                        </a:rPr>
                        <a:t> 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R" sz="900" u="none" strike="noStrike">
                          <a:effectLst/>
                        </a:rPr>
                        <a:t> 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7518313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4799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277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277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942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942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100%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2593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100%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6072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6072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100%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 dirty="0">
                          <a:effectLst/>
                        </a:rPr>
                        <a:t>10469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5183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u="none" strike="noStrike">
                          <a:effectLst/>
                        </a:rPr>
                        <a:t>50%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4866681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17142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EC8BC0-B4FB-9E2F-C76E-E8189E2AE374}"/>
              </a:ext>
            </a:extLst>
          </p:cNvPr>
          <p:cNvSpPr txBox="1"/>
          <p:nvPr/>
        </p:nvSpPr>
        <p:spPr>
          <a:xfrm>
            <a:off x="3208149" y="790414"/>
            <a:ext cx="33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Precisamos apresentar esta aqui..</a:t>
            </a:r>
          </a:p>
        </p:txBody>
      </p:sp>
    </p:spTree>
    <p:extLst>
      <p:ext uri="{BB962C8B-B14F-4D97-AF65-F5344CB8AC3E}">
        <p14:creationId xmlns:p14="http://schemas.microsoft.com/office/powerpoint/2010/main" val="37114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Atividade 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7" y="2954083"/>
            <a:ext cx="6530906" cy="15241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07" y="1866874"/>
            <a:ext cx="5265876" cy="9297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07" y="4800413"/>
            <a:ext cx="1019644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608</Words>
  <Application>Microsoft Macintosh PowerPoint</Application>
  <PresentationFormat>Widescreen</PresentationFormat>
  <Paragraphs>247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PowerPoint Presentation</vt:lpstr>
      <vt:lpstr>PowerPoint Presentation</vt:lpstr>
      <vt:lpstr>PowerPoint Presentation</vt:lpstr>
      <vt:lpstr>PowerPoint Presentation</vt:lpstr>
      <vt:lpstr>Metodologia utilizada para atualizar a OBM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Beatriz de Faria Leao</cp:lastModifiedBy>
  <cp:revision>30</cp:revision>
  <dcterms:created xsi:type="dcterms:W3CDTF">2018-05-17T15:34:44Z</dcterms:created>
  <dcterms:modified xsi:type="dcterms:W3CDTF">2023-12-17T20:10:19Z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