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10B81-7E03-98A9-AD43-FBE39942074F}" v="211" dt="2023-01-12T12:52:00.475"/>
    <p1510:client id="{AB90C6EA-CAA3-4860-946F-B5A2C1CBFD53}" v="109" dt="2023-01-12T11:19:42.923"/>
    <p1510:client id="{C865FCBD-1E7A-4B79-B524-A55E7897DE43}" v="29" dt="2023-01-12T16:35:35.815"/>
    <p1510:client id="{D2A7DFB6-5523-9AEF-F751-4D3B421AF27D}" v="118" dt="2023-01-12T13:00:0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20" y="108"/>
      </p:cViewPr>
      <p:guideLst>
        <p:guide orient="horz" pos="2160"/>
        <p:guide pos="3840"/>
        <p:guide pos="257"/>
        <p:guide pos="7423"/>
        <p:guide orient="horz" pos="210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van Silva Souza" userId="d53262ad8b0c1782" providerId="LiveId" clId="{C865FCBD-1E7A-4B79-B524-A55E7897DE43}"/>
    <pc:docChg chg="custSel modSld">
      <pc:chgData name="Elivan Silva Souza" userId="d53262ad8b0c1782" providerId="LiveId" clId="{C865FCBD-1E7A-4B79-B524-A55E7897DE43}" dt="2023-01-12T16:35:54.100" v="63" actId="14100"/>
      <pc:docMkLst>
        <pc:docMk/>
      </pc:docMkLst>
      <pc:sldChg chg="modSp mod">
        <pc:chgData name="Elivan Silva Souza" userId="d53262ad8b0c1782" providerId="LiveId" clId="{C865FCBD-1E7A-4B79-B524-A55E7897DE43}" dt="2023-01-12T16:35:54.100" v="63" actId="14100"/>
        <pc:sldMkLst>
          <pc:docMk/>
          <pc:sldMk cId="885414152" sldId="258"/>
        </pc:sldMkLst>
        <pc:spChg chg="mod">
          <ac:chgData name="Elivan Silva Souza" userId="d53262ad8b0c1782" providerId="LiveId" clId="{C865FCBD-1E7A-4B79-B524-A55E7897DE43}" dt="2023-01-12T16:35:54.100" v="63" actId="14100"/>
          <ac:spMkLst>
            <pc:docMk/>
            <pc:sldMk cId="885414152" sldId="258"/>
            <ac:spMk id="9" creationId="{5B19BBB1-298D-B102-BF41-37CFE82C771C}"/>
          </ac:spMkLst>
        </pc:spChg>
      </pc:sldChg>
      <pc:sldChg chg="addSp delSp modSp mod">
        <pc:chgData name="Elivan Silva Souza" userId="d53262ad8b0c1782" providerId="LiveId" clId="{C865FCBD-1E7A-4B79-B524-A55E7897DE43}" dt="2023-01-12T16:35:43.387" v="62" actId="1036"/>
        <pc:sldMkLst>
          <pc:docMk/>
          <pc:sldMk cId="3800119778" sldId="259"/>
        </pc:sldMkLst>
        <pc:graphicFrameChg chg="del mod">
          <ac:chgData name="Elivan Silva Souza" userId="d53262ad8b0c1782" providerId="LiveId" clId="{C865FCBD-1E7A-4B79-B524-A55E7897DE43}" dt="2023-01-12T16:34:48.479" v="15" actId="478"/>
          <ac:graphicFrameMkLst>
            <pc:docMk/>
            <pc:sldMk cId="3800119778" sldId="259"/>
            <ac:graphicFrameMk id="2" creationId="{07F32475-C004-0E2D-0197-975291D94046}"/>
          </ac:graphicFrameMkLst>
        </pc:graphicFrameChg>
        <pc:graphicFrameChg chg="add mod modGraphic">
          <ac:chgData name="Elivan Silva Souza" userId="d53262ad8b0c1782" providerId="LiveId" clId="{C865FCBD-1E7A-4B79-B524-A55E7897DE43}" dt="2023-01-12T16:35:43.387" v="62" actId="1036"/>
          <ac:graphicFrameMkLst>
            <pc:docMk/>
            <pc:sldMk cId="3800119778" sldId="259"/>
            <ac:graphicFrameMk id="4" creationId="{B3F84E20-9E55-6116-4DC9-959D1D368EA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410D5-4F1C-6CD9-4E18-CFD3C177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D64AF-58C9-567B-ECF0-48E9082A3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C2A014-18B4-E030-6A79-A1DDA06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D832D-6043-5628-D7F4-262D948B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768F8-C925-F0BB-CAD2-A87B7448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42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282-58CC-93A4-EF47-906C9460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4D0E5-EACC-5955-7686-D16CFA56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F1705-4A9A-853B-24AD-59DF22B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F6F68-9C62-822B-728F-B6F3A88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964C7-93FF-603F-18C9-263A9F4B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1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98AFA-21DA-94E7-4A81-1B67B4E1C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552C50-972A-360E-095A-DDC95DCB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F59C4-32F1-7AAB-3B86-2E93581A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BE858-029E-9036-D7EF-BD5EDD72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39D0BD-8D61-5EF8-5D4B-8275010C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9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0DF2-72A0-518E-E4DD-8BEE39B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8EF7-C689-933D-E4C9-28FD56C7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DCF69-17C0-F3C8-62D3-594B8A8A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70027-A57D-E3BD-AC12-FAE7317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D9463-6355-1967-9ACA-F3DECC4E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549D-D2E0-4CBB-771D-7C996B11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0C06D-F699-033D-05E6-23D15273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F4217-5170-40EA-791C-055BE014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37D02-8AFA-AE10-3608-B476839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EFDFC-AA0B-168E-5951-B2DA4F02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4ED88-B529-D3A0-9145-9A9C7B38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5B0B5-1D9C-8AF1-060E-80ABB7A8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D1AB3-CA87-5E04-B3F0-DA4922FD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223D8-3224-C7C6-CD54-E24AA96A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3385A3-29B4-FAA3-0A2F-CF33344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36ED4-4DE5-FC9C-D1F4-E001D56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C520-4EFF-A2E4-7ED0-C669B7A4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6E669-A0E8-81FB-D442-27786C9D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4570A-5118-4CF6-2105-608C4F16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4D4526-FFE0-1029-784F-A5905862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6D844B-3A5D-DD88-77B7-89E625950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59A64A-96AA-76C5-F37E-0F6E3B5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7A36D-E637-3B25-7972-E7DA3F3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02F88D-2B77-547B-1093-BBFA410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8E02-0FCE-CF6B-587D-0C85B3C7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A0100-93CA-92BD-EB53-7DF3F69B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15F1B9-1392-DA62-53FE-4A60BEF3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B58030-7944-7375-DE9F-93E5E9E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43F7A9-70D6-7CE3-633C-E942F374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1FB4DD-1769-9929-FEB7-6ACB205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3E49C7-1FAF-E224-88D9-D727998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986A2-62A0-3DA4-CED6-6F5A2E7C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72E1A-29E7-56CB-E793-57174493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756FB8-C37D-E678-9365-57C21373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9C962-1ADF-46AC-6602-A90772EE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3A5C1-46BE-63BE-1EF2-F4CA1B8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D195D-3E5D-0E67-0A92-86775E4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D0F6-D666-BE3C-CDB1-109B1E6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D3A2B5-7198-F542-8BD1-33AB3F49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CD2E3B-FA13-48BD-7E21-E11009B3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B0A97-23DC-B28D-57CB-CF548C5D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37BEB8-FE8E-7511-06A5-5FF03F42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BABEA-0A2A-D669-85B9-3A70E5A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5DC41B-6E16-0855-8E97-F841E41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BEE2D-4098-C24B-5CF5-DBA3340C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2302F-2F35-974C-A74B-CB53C2C6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6C90-E9EC-4F56-9F2D-26777063CC2D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E7F53-9181-2599-878A-AED554832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D7B36-E5F9-3FAE-E567-BBF066E5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C881-B567-44E0-AB9F-5B734288B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ts.saude.gov.br/#/cbara-reacao-adversa" TargetMode="External"/><Relationship Id="rId13" Type="http://schemas.openxmlformats.org/officeDocument/2006/relationships/hyperlink" Target="https://saudegov-my.sharepoint.com/:x:/g/personal/elivan_silva_saude_gov_br/EfJtF9RIZf1HuwVD7ENM8owB4UHZX7xOscpcPi74YxZSaw?e=gVSLFF" TargetMode="External"/><Relationship Id="rId3" Type="http://schemas.openxmlformats.org/officeDocument/2006/relationships/hyperlink" Target="https://simplifier.net/redenacionaldedadosemsaude/fabricantedoimunobiolgico" TargetMode="External"/><Relationship Id="rId7" Type="http://schemas.openxmlformats.org/officeDocument/2006/relationships/hyperlink" Target="https://rts.saude.gov.br/#/cbara-agente" TargetMode="External"/><Relationship Id="rId12" Type="http://schemas.openxmlformats.org/officeDocument/2006/relationships/hyperlink" Target="https://integracao.esusab.ufsc.br/ledi/documentacao/referencias/dicionario.html#imunobiologico" TargetMode="External"/><Relationship Id="rId2" Type="http://schemas.openxmlformats.org/officeDocument/2006/relationships/hyperlink" Target="https://simplifier.net/redenacionaldedadosemsaude/imunobiolgi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ts.saude.gov.br/#/cbara-categoria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rts.saude.gov.br/#/cbara-tipo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portal-obm.saude.gov.br/" TargetMode="External"/><Relationship Id="rId9" Type="http://schemas.openxmlformats.org/officeDocument/2006/relationships/hyperlink" Target="https://saudegov-my.sharepoint.com/:b:/g/personal/elivan_silva_saude_gov_br/EVq7B8jyCcNKiJejvUzRBTMBxwncYXIEsqjJmouFg1e6Tg?e=Xdasp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fier.net/RedeNacionaldeDadosemSaude/BRImunobiologicoAdministra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blanda.mello@saude.gov.b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1599D3E-2664-2CC0-A747-1F906AD8CC4F}"/>
              </a:ext>
            </a:extLst>
          </p:cNvPr>
          <p:cNvSpPr txBox="1"/>
          <p:nvPr/>
        </p:nvSpPr>
        <p:spPr>
          <a:xfrm>
            <a:off x="407987" y="2967335"/>
            <a:ext cx="11376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Promoção do Ambiente de Interconectividade em Saúde como apoio à Implementação da Estratégia de Saúde Digital para o Brasil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66580-2F0B-C54F-0474-754B7542996F}"/>
              </a:ext>
            </a:extLst>
          </p:cNvPr>
          <p:cNvSpPr txBox="1"/>
          <p:nvPr/>
        </p:nvSpPr>
        <p:spPr>
          <a:xfrm>
            <a:off x="2293620" y="4701540"/>
            <a:ext cx="760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Coordenação-Geral de Informação e Informática em Saúde – CGIIS 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 Sírio Libanês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B7FD05-A1A5-8350-E834-3360BC58B02F}"/>
              </a:ext>
            </a:extLst>
          </p:cNvPr>
          <p:cNvSpPr txBox="1"/>
          <p:nvPr/>
        </p:nvSpPr>
        <p:spPr>
          <a:xfrm>
            <a:off x="2293620" y="6212920"/>
            <a:ext cx="760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de janeiro de 2023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A7EB6A-400D-4CCC-A02B-F61AC1F39A94}"/>
              </a:ext>
            </a:extLst>
          </p:cNvPr>
          <p:cNvSpPr txBox="1"/>
          <p:nvPr/>
        </p:nvSpPr>
        <p:spPr>
          <a:xfrm>
            <a:off x="407988" y="2234207"/>
            <a:ext cx="11376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Ponto de controle</a:t>
            </a:r>
          </a:p>
        </p:txBody>
      </p:sp>
    </p:spTree>
    <p:extLst>
      <p:ext uri="{BB962C8B-B14F-4D97-AF65-F5344CB8AC3E}">
        <p14:creationId xmlns:p14="http://schemas.microsoft.com/office/powerpoint/2010/main" val="18134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02DA4C-67EF-EF64-E06A-0E6407B7E2D7}"/>
              </a:ext>
            </a:extLst>
          </p:cNvPr>
          <p:cNvSpPr txBox="1"/>
          <p:nvPr/>
        </p:nvSpPr>
        <p:spPr>
          <a:xfrm>
            <a:off x="407988" y="33337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Pautas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1B7BB8-ABFA-2326-E1AC-7CDE6543E9F7}"/>
              </a:ext>
            </a:extLst>
          </p:cNvPr>
          <p:cNvSpPr txBox="1"/>
          <p:nvPr/>
        </p:nvSpPr>
        <p:spPr>
          <a:xfrm>
            <a:off x="407988" y="2712705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Terminologias utilizadas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CCFB0F9-09B6-8CB8-8C8E-E41D1F774517}"/>
              </a:ext>
            </a:extLst>
          </p:cNvPr>
          <p:cNvSpPr/>
          <p:nvPr/>
        </p:nvSpPr>
        <p:spPr>
          <a:xfrm>
            <a:off x="407981" y="1009020"/>
            <a:ext cx="2442575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Imunos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na OBM</a:t>
            </a:r>
          </a:p>
        </p:txBody>
      </p:sp>
      <p:sp>
        <p:nvSpPr>
          <p:cNvPr id="5" name="Retângulo: Cantos Arredondados 4">
            <a:hlinkClick r:id="rId2"/>
            <a:extLst>
              <a:ext uri="{FF2B5EF4-FFF2-40B4-BE49-F238E27FC236}">
                <a16:creationId xmlns:a16="http://schemas.microsoft.com/office/drawing/2014/main" id="{FF8F1E61-2EF3-42D2-38D6-9ADCF8A8C4B5}"/>
              </a:ext>
            </a:extLst>
          </p:cNvPr>
          <p:cNvSpPr/>
          <p:nvPr/>
        </p:nvSpPr>
        <p:spPr>
          <a:xfrm>
            <a:off x="407988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BRimunológico</a:t>
            </a:r>
            <a:endParaRPr lang="pt-BR" sz="17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Link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Retângulo: Cantos Arredondados 5">
            <a:hlinkClick r:id="rId3"/>
            <a:extLst>
              <a:ext uri="{FF2B5EF4-FFF2-40B4-BE49-F238E27FC236}">
                <a16:creationId xmlns:a16="http://schemas.microsoft.com/office/drawing/2014/main" id="{827FBEDC-A515-BEED-E892-AD2B118EAC3A}"/>
              </a:ext>
            </a:extLst>
          </p:cNvPr>
          <p:cNvSpPr/>
          <p:nvPr/>
        </p:nvSpPr>
        <p:spPr>
          <a:xfrm>
            <a:off x="2743570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BRfabricante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Link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Retângulo: Cantos Arredondados 11">
            <a:hlinkClick r:id="rId4"/>
            <a:extLst>
              <a:ext uri="{FF2B5EF4-FFF2-40B4-BE49-F238E27FC236}">
                <a16:creationId xmlns:a16="http://schemas.microsoft.com/office/drawing/2014/main" id="{24A3B3C2-5055-A155-618B-1278C63269E7}"/>
              </a:ext>
            </a:extLst>
          </p:cNvPr>
          <p:cNvSpPr/>
          <p:nvPr/>
        </p:nvSpPr>
        <p:spPr>
          <a:xfrm>
            <a:off x="5079152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OBM</a:t>
            </a:r>
          </a:p>
          <a:p>
            <a:pPr algn="ct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D8D01B-558D-E515-60E9-E6665C10BB0D}"/>
              </a:ext>
            </a:extLst>
          </p:cNvPr>
          <p:cNvSpPr/>
          <p:nvPr/>
        </p:nvSpPr>
        <p:spPr>
          <a:xfrm>
            <a:off x="7414734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CBARA</a:t>
            </a:r>
          </a:p>
          <a:p>
            <a:pPr lvl="0" algn="ctr"/>
            <a:r>
              <a:rPr lang="pt-BR" sz="1400" dirty="0">
                <a:solidFill>
                  <a:srgbClr val="0563C1"/>
                </a:solidFill>
                <a:latin typeface="Montserrat Blac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Tipo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Categoria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Agente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Reação</a:t>
            </a:r>
            <a:r>
              <a:rPr lang="pt-BR" sz="1400" dirty="0">
                <a:solidFill>
                  <a:srgbClr val="0563C1"/>
                </a:solidFill>
                <a:latin typeface="Montserrat Black"/>
              </a:rPr>
              <a:t>; </a:t>
            </a:r>
            <a:r>
              <a:rPr lang="pt-BR" sz="1400" dirty="0">
                <a:solidFill>
                  <a:srgbClr val="0563C1"/>
                </a:solidFill>
                <a:latin typeface="Montserrat Black"/>
                <a:hlinkClick r:id="rId9"/>
              </a:rPr>
              <a:t>Catálogo</a:t>
            </a:r>
            <a:endParaRPr lang="pt-BR" sz="1400" dirty="0">
              <a:solidFill>
                <a:srgbClr val="0563C1"/>
              </a:solidFill>
              <a:latin typeface="Montserrat Black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84A4D7-FEA8-5CF1-FC19-1012B6D9A29A}"/>
              </a:ext>
            </a:extLst>
          </p:cNvPr>
          <p:cNvSpPr txBox="1"/>
          <p:nvPr/>
        </p:nvSpPr>
        <p:spPr>
          <a:xfrm>
            <a:off x="407988" y="4741482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Utilização do Microsoft Teams 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Gitlab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D5AD093-1C39-6715-059E-094B6E9AB417}"/>
              </a:ext>
            </a:extLst>
          </p:cNvPr>
          <p:cNvGrpSpPr/>
          <p:nvPr/>
        </p:nvGrpSpPr>
        <p:grpSpPr>
          <a:xfrm>
            <a:off x="407988" y="5114303"/>
            <a:ext cx="2442575" cy="1095127"/>
            <a:chOff x="407988" y="4519943"/>
            <a:chExt cx="2442575" cy="109512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47BE9CC-DDB5-EF01-0B91-0F2C7C11CD7A}"/>
                </a:ext>
              </a:extLst>
            </p:cNvPr>
            <p:cNvSpPr/>
            <p:nvPr/>
          </p:nvSpPr>
          <p:spPr>
            <a:xfrm>
              <a:off x="407988" y="4519943"/>
              <a:ext cx="2442575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Microsoft Teams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C6667F9D-F23F-F44C-DE7E-3E9C5956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26" y="4709933"/>
              <a:ext cx="715145" cy="715145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991501-50D9-CC57-CE39-5C2AFB91D275}"/>
              </a:ext>
            </a:extLst>
          </p:cNvPr>
          <p:cNvGrpSpPr/>
          <p:nvPr/>
        </p:nvGrpSpPr>
        <p:grpSpPr>
          <a:xfrm>
            <a:off x="3115697" y="5105018"/>
            <a:ext cx="2442575" cy="1095127"/>
            <a:chOff x="3115697" y="4510658"/>
            <a:chExt cx="2442575" cy="109512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32A76C7-FF87-2A31-71A2-F8E70ACDB430}"/>
                </a:ext>
              </a:extLst>
            </p:cNvPr>
            <p:cNvSpPr/>
            <p:nvPr/>
          </p:nvSpPr>
          <p:spPr>
            <a:xfrm>
              <a:off x="3115697" y="4510658"/>
              <a:ext cx="2442575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/>
              <a:endPara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20" name="Imagem 19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35C5B496-5860-E8E8-2546-0C1A1E4A9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08" y="4561624"/>
              <a:ext cx="2249953" cy="993194"/>
            </a:xfrm>
            <a:prstGeom prst="rect">
              <a:avLst/>
            </a:prstGeom>
          </p:spPr>
        </p:pic>
      </p:grpSp>
      <p:sp>
        <p:nvSpPr>
          <p:cNvPr id="4" name="Retângulo: Cantos Arredondados 3">
            <a:hlinkClick r:id="rId12"/>
            <a:extLst>
              <a:ext uri="{FF2B5EF4-FFF2-40B4-BE49-F238E27FC236}">
                <a16:creationId xmlns:a16="http://schemas.microsoft.com/office/drawing/2014/main" id="{9CB8D919-7FEE-0866-5B12-F26368EC3EC0}"/>
              </a:ext>
            </a:extLst>
          </p:cNvPr>
          <p:cNvSpPr/>
          <p:nvPr/>
        </p:nvSpPr>
        <p:spPr>
          <a:xfrm>
            <a:off x="9750315" y="3085526"/>
            <a:ext cx="2124000" cy="1095127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Imunos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SAPS</a:t>
            </a:r>
          </a:p>
          <a:p>
            <a:pPr lvl="0" algn="ctr"/>
            <a:r>
              <a:rPr lang="pt-BR" sz="1200" dirty="0">
                <a:solidFill>
                  <a:srgbClr val="0563C1"/>
                </a:solidFill>
                <a:latin typeface="Montserrat Black"/>
                <a:hlinkClick r:id="rId12"/>
              </a:rPr>
              <a:t>Link</a:t>
            </a:r>
            <a:r>
              <a:rPr lang="pt-BR" sz="1200" dirty="0">
                <a:solidFill>
                  <a:srgbClr val="0563C1"/>
                </a:solidFill>
                <a:latin typeface="Montserrat Black"/>
              </a:rPr>
              <a:t>;</a:t>
            </a:r>
          </a:p>
          <a:p>
            <a:pPr lvl="0" algn="ctr"/>
            <a:r>
              <a:rPr lang="pt-BR" sz="1200" dirty="0">
                <a:solidFill>
                  <a:srgbClr val="0563C1"/>
                </a:solidFill>
                <a:latin typeface="Montserrat Black"/>
                <a:hlinkClick r:id="rId13"/>
              </a:rPr>
              <a:t>Mapeamento (SAPS/RNDS)</a:t>
            </a:r>
            <a:endParaRPr lang="pt-BR" sz="1200" dirty="0">
              <a:solidFill>
                <a:srgbClr val="0563C1"/>
              </a:solidFill>
              <a:latin typeface="Montserrat Black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56D55B0-E87D-903D-1ED7-6D0C56E7DD9B}"/>
              </a:ext>
            </a:extLst>
          </p:cNvPr>
          <p:cNvGrpSpPr/>
          <p:nvPr/>
        </p:nvGrpSpPr>
        <p:grpSpPr>
          <a:xfrm>
            <a:off x="7411454" y="4741482"/>
            <a:ext cx="4615014" cy="1470538"/>
            <a:chOff x="7411454" y="4741482"/>
            <a:chExt cx="4615014" cy="147053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7935D0A-1DD2-11B2-835F-DC55D79EDF40}"/>
                </a:ext>
              </a:extLst>
            </p:cNvPr>
            <p:cNvSpPr/>
            <p:nvPr/>
          </p:nvSpPr>
          <p:spPr>
            <a:xfrm>
              <a:off x="7411454" y="5116893"/>
              <a:ext cx="4464491" cy="1095127"/>
            </a:xfrm>
            <a:prstGeom prst="roundRect">
              <a:avLst>
                <a:gd name="adj" fmla="val 95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Priorização da reestruturação da Imunização / Fabricantes CGPNI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A5CA552-7E38-CBC1-745A-F7008DA21199}"/>
                </a:ext>
              </a:extLst>
            </p:cNvPr>
            <p:cNvSpPr txBox="1"/>
            <p:nvPr/>
          </p:nvSpPr>
          <p:spPr>
            <a:xfrm>
              <a:off x="7411461" y="4741482"/>
              <a:ext cx="46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Imunização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12" grpId="0" animBg="1"/>
      <p:bldP spid="13" grpId="0" animBg="1"/>
      <p:bldP spid="14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02DA4C-67EF-EF64-E06A-0E6407B7E2D7}"/>
              </a:ext>
            </a:extLst>
          </p:cNvPr>
          <p:cNvSpPr txBox="1"/>
          <p:nvPr/>
        </p:nvSpPr>
        <p:spPr>
          <a:xfrm>
            <a:off x="407988" y="333375"/>
            <a:ext cx="113760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dirty="0">
                <a:latin typeface="+mj-lt"/>
              </a:rPr>
              <a:t>Catálogo de Imunobiológicos</a:t>
            </a:r>
          </a:p>
        </p:txBody>
      </p:sp>
      <p:pic>
        <p:nvPicPr>
          <p:cNvPr id="2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F027E69-9B08-2E45-C2C9-FE6F7119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4022"/>
            <a:ext cx="5397500" cy="563925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E4AD356-D397-1908-691B-4FB0C54999CB}"/>
              </a:ext>
            </a:extLst>
          </p:cNvPr>
          <p:cNvSpPr/>
          <p:nvPr/>
        </p:nvSpPr>
        <p:spPr>
          <a:xfrm>
            <a:off x="6431061" y="4166179"/>
            <a:ext cx="5352109" cy="804183"/>
          </a:xfrm>
          <a:prstGeom prst="roundRect">
            <a:avLst>
              <a:gd name="adj" fmla="val 95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Montserrat Black"/>
                <a:ea typeface="+mn-lt"/>
                <a:cs typeface="+mn-lt"/>
                <a:hlinkClick r:id="rId3"/>
              </a:rPr>
              <a:t>https://simplifier.net/RedeNacionaldeDadosemSaude/BRImunobiologicoAdministrado</a:t>
            </a:r>
            <a:endParaRPr lang="pt-BR" sz="1400">
              <a:latin typeface="Montserrat Black"/>
              <a:ea typeface="+mn-lt"/>
              <a:cs typeface="+mn-lt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B19BBB1-298D-B102-BF41-37CFE82C771C}"/>
              </a:ext>
            </a:extLst>
          </p:cNvPr>
          <p:cNvSpPr/>
          <p:nvPr/>
        </p:nvSpPr>
        <p:spPr>
          <a:xfrm>
            <a:off x="6431061" y="1803979"/>
            <a:ext cx="5352109" cy="1905619"/>
          </a:xfrm>
          <a:prstGeom prst="roundRect">
            <a:avLst>
              <a:gd name="adj" fmla="val 38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Imunobiológico Aplicado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Fabricante do Imunobiológico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rgbClr val="C00000"/>
                </a:solidFill>
                <a:ea typeface="+mn-lt"/>
                <a:cs typeface="+mn-lt"/>
              </a:rPr>
              <a:t>Local de Aplicação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Via de Administração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dirty="0">
                <a:solidFill>
                  <a:srgbClr val="C00000"/>
                </a:solidFill>
                <a:ea typeface="+mn-lt"/>
                <a:cs typeface="+mn-lt"/>
              </a:rPr>
              <a:t>Dose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4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02DA4C-67EF-EF64-E06A-0E6407B7E2D7}"/>
              </a:ext>
            </a:extLst>
          </p:cNvPr>
          <p:cNvSpPr txBox="1"/>
          <p:nvPr/>
        </p:nvSpPr>
        <p:spPr>
          <a:xfrm>
            <a:off x="407988" y="1585978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Encaminhamentos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3F84E20-9E55-6116-4DC9-959D1D36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81707"/>
              </p:ext>
            </p:extLst>
          </p:nvPr>
        </p:nvGraphicFramePr>
        <p:xfrm>
          <a:off x="407988" y="2126075"/>
          <a:ext cx="11376024" cy="3394860"/>
        </p:xfrm>
        <a:graphic>
          <a:graphicData uri="http://schemas.openxmlformats.org/drawingml/2006/table">
            <a:tbl>
              <a:tblPr firstRow="1" firstCol="1" bandRow="1"/>
              <a:tblGrid>
                <a:gridCol w="6568545">
                  <a:extLst>
                    <a:ext uri="{9D8B030D-6E8A-4147-A177-3AD203B41FA5}">
                      <a16:colId xmlns:a16="http://schemas.microsoft.com/office/drawing/2014/main" val="3245285919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245280105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966256276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170217575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RESPONSÁVEL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PRAZO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1332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Conseguir agenda para discutir CDHP e Indonésia para discutir referências internacionais dos imunobiológicos	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CGIIS (Gabriella)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86015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Trazer como será os ajustes do CIES e DLOG para harmonização dos imunobiológicos	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CGPNI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9938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Encaminhar lista com nomes e CPF dos responsáveis para criação do e-mail saúde.gov para acessar o Teams e </a:t>
                      </a:r>
                      <a:r>
                        <a:rPr lang="pt-B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GitLab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Enviar para o e-mail da </a:t>
                      </a:r>
                      <a:r>
                        <a:rPr lang="pt-B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Blanda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blanda.mello@saude.gov.br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HSL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20/01/2023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142368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Alteração do plano de trabalho. A CGIIS necessita solicitar formalmente a alteração do plano de trabalho. 	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HSL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20/01/2023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2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206af4-b38d-4a13-b79e-daa4c786ae4e">
      <Terms xmlns="http://schemas.microsoft.com/office/infopath/2007/PartnerControls"/>
    </lcf76f155ced4ddcb4097134ff3c332f>
    <TaxCatchAll xmlns="a686cd3c-65cd-4d74-8cce-41442f59ff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CE7256D9110459B7291A124EF53D2" ma:contentTypeVersion="8" ma:contentTypeDescription="Create a new document." ma:contentTypeScope="" ma:versionID="67c1f4abb08fd97b3459e9c8cfb5ff56">
  <xsd:schema xmlns:xsd="http://www.w3.org/2001/XMLSchema" xmlns:xs="http://www.w3.org/2001/XMLSchema" xmlns:p="http://schemas.microsoft.com/office/2006/metadata/properties" xmlns:ns2="04206af4-b38d-4a13-b79e-daa4c786ae4e" xmlns:ns3="a686cd3c-65cd-4d74-8cce-41442f59ffdc" targetNamespace="http://schemas.microsoft.com/office/2006/metadata/properties" ma:root="true" ma:fieldsID="da828ad8b3a95577df0c7533669663a3" ns2:_="" ns3:_="">
    <xsd:import namespace="04206af4-b38d-4a13-b79e-daa4c786ae4e"/>
    <xsd:import namespace="a686cd3c-65cd-4d74-8cce-41442f59ff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06af4-b38d-4a13-b79e-daa4c786a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8562b07-c12b-440e-8652-dcaac954a8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6cd3c-65cd-4d74-8cce-41442f59ffd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8383613-7854-41e4-98ca-5bd374161156}" ma:internalName="TaxCatchAll" ma:showField="CatchAllData" ma:web="a686cd3c-65cd-4d74-8cce-41442f59ff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9B7FEC-7189-465B-89A8-1977D7B077CE}">
  <ds:schemaRefs>
    <ds:schemaRef ds:uri="http://schemas.microsoft.com/office/2006/metadata/properties"/>
    <ds:schemaRef ds:uri="http://schemas.microsoft.com/office/infopath/2007/PartnerControls"/>
    <ds:schemaRef ds:uri="652941bd-2a34-41f0-8b5d-c37ed8cedeb5"/>
    <ds:schemaRef ds:uri="8c859669-5c30-466b-8099-b4f35977761b"/>
  </ds:schemaRefs>
</ds:datastoreItem>
</file>

<file path=customXml/itemProps2.xml><?xml version="1.0" encoding="utf-8"?>
<ds:datastoreItem xmlns:ds="http://schemas.openxmlformats.org/officeDocument/2006/customXml" ds:itemID="{5EDBC0DC-F8BC-4358-851A-21D5BF71E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A138F0-B15E-485D-A7BB-23F63A546113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218</Words>
  <Application>Microsoft Office PowerPoint</Application>
  <PresentationFormat>Widescreen</PresentationFormat>
  <Paragraphs>51</Paragraphs>
  <Slides>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Arial,Sans-Serif</vt:lpstr>
      <vt:lpstr>Montserrat</vt:lpstr>
      <vt:lpstr>Montserrat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Elivan Silva Souza</dc:creator>
  <cp:lastModifiedBy>Elivan Silva Souza</cp:lastModifiedBy>
  <cp:revision>92</cp:revision>
  <dcterms:created xsi:type="dcterms:W3CDTF">2023-01-12T10:08:47Z</dcterms:created>
  <dcterms:modified xsi:type="dcterms:W3CDTF">2023-01-12T16:35:55Z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0x010100AD5CE7256D9110459B7291A124EF53D2</vt:lpwstr>
  </property>
  <property fmtid="{D5CDD505-2E9C-101B-9397-08002B2CF9AE}" pid="3" name="MediaServiceImageTags">
    <vt:lpwstr/>
  </property>
</Properties>
</file>