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147046996" r:id="rId2"/>
    <p:sldId id="2147047007" r:id="rId3"/>
    <p:sldId id="2147047013" r:id="rId4"/>
    <p:sldId id="2147046997" r:id="rId5"/>
    <p:sldId id="2147047011" r:id="rId6"/>
    <p:sldId id="214704701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96"/>
  </p:normalViewPr>
  <p:slideViewPr>
    <p:cSldViewPr snapToGrid="0">
      <p:cViewPr varScale="1">
        <p:scale>
          <a:sx n="123" d="100"/>
          <a:sy n="123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hir.org/conformance-test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1B9399-1967-EA1F-22E1-3806C231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Mudanças no Escopo do Projeto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632D4-E6BD-7782-54CF-96643241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O projeto inicial previa um escopo de 17 meses, mas acabou sendo aprovado em dez 2022 -&gt; 12 meses -&gt; término em dez 23</a:t>
            </a:r>
          </a:p>
          <a:p>
            <a:r>
              <a:rPr lang="en-BR" dirty="0"/>
              <a:t>O projeto previa extrair as informações DISPONÍVEIS na RNDS para geração do IPS</a:t>
            </a:r>
          </a:p>
          <a:p>
            <a:pPr lvl="1"/>
            <a:r>
              <a:rPr lang="en-BR" dirty="0"/>
              <a:t>RAC deveria estar completo na RNDS porém, na prática, hoje estão na RNDS:</a:t>
            </a:r>
          </a:p>
          <a:p>
            <a:pPr lvl="2"/>
            <a:r>
              <a:rPr lang="en-BR" dirty="0"/>
              <a:t>Registro de Imunização</a:t>
            </a:r>
          </a:p>
          <a:p>
            <a:pPr lvl="2"/>
            <a:r>
              <a:rPr lang="en-BR" dirty="0"/>
              <a:t>Registro de Exames COVID-19 e MonkeyPox</a:t>
            </a:r>
          </a:p>
          <a:p>
            <a:pPr lvl="1"/>
            <a:r>
              <a:rPr lang="en-BR" dirty="0"/>
              <a:t>Ontologia Brasileiro da Medicmamentos (necessária para o Bloco Medicamentos)  deveria estar com todos os medicamentos da APS</a:t>
            </a:r>
          </a:p>
          <a:p>
            <a:pPr lvl="2"/>
            <a:r>
              <a:rPr lang="en-BR" dirty="0"/>
              <a:t>Hoje OBM contém o elenco da Farmácia Popular</a:t>
            </a:r>
          </a:p>
        </p:txBody>
      </p:sp>
    </p:spTree>
    <p:extLst>
      <p:ext uri="{BB962C8B-B14F-4D97-AF65-F5344CB8AC3E}">
        <p14:creationId xmlns:p14="http://schemas.microsoft.com/office/powerpoint/2010/main" val="258954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5;p119">
            <a:extLst>
              <a:ext uri="{FF2B5EF4-FFF2-40B4-BE49-F238E27FC236}">
                <a16:creationId xmlns:a16="http://schemas.microsoft.com/office/drawing/2014/main" id="{49DF7715-E032-B3F7-7B4F-3C7533D88733}"/>
              </a:ext>
            </a:extLst>
          </p:cNvPr>
          <p:cNvSpPr txBox="1"/>
          <p:nvPr/>
        </p:nvSpPr>
        <p:spPr>
          <a:xfrm>
            <a:off x="307517" y="115223"/>
            <a:ext cx="997573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3200" b="1" kern="0" dirty="0">
                <a:solidFill>
                  <a:srgbClr val="B4A7D6"/>
                </a:solidFill>
                <a:latin typeface="Raleway"/>
                <a:ea typeface="Raleway"/>
                <a:cs typeface="Raleway"/>
                <a:sym typeface="Raleway"/>
              </a:rPr>
              <a:t>Escopo do projeto*</a:t>
            </a:r>
            <a:endParaRPr sz="3200" b="1" i="1" kern="0" dirty="0">
              <a:solidFill>
                <a:srgbClr val="B4A7D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1A7D1B-47EE-7910-65EA-5D088C9740E3}"/>
              </a:ext>
            </a:extLst>
          </p:cNvPr>
          <p:cNvSpPr txBox="1"/>
          <p:nvPr/>
        </p:nvSpPr>
        <p:spPr>
          <a:xfrm>
            <a:off x="177799" y="1231936"/>
            <a:ext cx="11836401" cy="47634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BR" sz="2400" dirty="0">
                <a:solidFill>
                  <a:srgbClr val="137CC0"/>
                </a:solidFill>
                <a:latin typeface="DM Sans" pitchFamily="2" charset="77"/>
              </a:rPr>
              <a:t>Elaboração </a:t>
            </a:r>
            <a:r>
              <a:rPr lang="pt-BR" sz="2400" dirty="0">
                <a:solidFill>
                  <a:srgbClr val="137CC0"/>
                </a:solidFill>
                <a:latin typeface="DM Sans" pitchFamily="2" charset="77"/>
              </a:rPr>
              <a:t>dos </a:t>
            </a:r>
            <a:r>
              <a:rPr lang="en-BR" sz="2400" dirty="0">
                <a:solidFill>
                  <a:srgbClr val="137CC0"/>
                </a:solidFill>
                <a:latin typeface="DM Sans" pitchFamily="2" charset="77"/>
              </a:rPr>
              <a:t>G</a:t>
            </a:r>
            <a:r>
              <a:rPr lang="pt-BR" sz="2400" dirty="0" err="1">
                <a:solidFill>
                  <a:srgbClr val="137CC0"/>
                </a:solidFill>
                <a:latin typeface="DM Sans" pitchFamily="2" charset="77"/>
              </a:rPr>
              <a:t>uias</a:t>
            </a:r>
            <a:r>
              <a:rPr lang="pt-BR" sz="2400" dirty="0">
                <a:solidFill>
                  <a:srgbClr val="137CC0"/>
                </a:solidFill>
                <a:latin typeface="DM Sans" pitchFamily="2" charset="77"/>
              </a:rPr>
              <a:t> de </a:t>
            </a:r>
            <a:r>
              <a:rPr lang="en-BR" sz="2400" dirty="0">
                <a:solidFill>
                  <a:srgbClr val="137CC0"/>
                </a:solidFill>
                <a:latin typeface="DM Sans" pitchFamily="2" charset="77"/>
              </a:rPr>
              <a:t>I</a:t>
            </a:r>
            <a:r>
              <a:rPr lang="pt-BR" sz="2400" dirty="0" err="1">
                <a:solidFill>
                  <a:srgbClr val="137CC0"/>
                </a:solidFill>
                <a:latin typeface="DM Sans" pitchFamily="2" charset="77"/>
              </a:rPr>
              <a:t>mplementação</a:t>
            </a:r>
            <a:r>
              <a:rPr lang="pt-BR" sz="2400" dirty="0">
                <a:solidFill>
                  <a:srgbClr val="137CC0"/>
                </a:solidFill>
                <a:latin typeface="DM Sans" pitchFamily="2" charset="77"/>
              </a:rPr>
              <a:t> (GI) para os seguintes componentes do Sumário Internacional do Paciente (</a:t>
            </a:r>
            <a:r>
              <a:rPr lang="pt-BR" sz="2400" dirty="0" err="1">
                <a:solidFill>
                  <a:srgbClr val="137CC0"/>
                </a:solidFill>
                <a:latin typeface="DM Sans" pitchFamily="2" charset="77"/>
              </a:rPr>
              <a:t>International</a:t>
            </a:r>
            <a:r>
              <a:rPr lang="pt-BR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pt-BR" sz="2400" dirty="0" err="1">
                <a:solidFill>
                  <a:srgbClr val="137CC0"/>
                </a:solidFill>
                <a:latin typeface="DM Sans" pitchFamily="2" charset="77"/>
              </a:rPr>
              <a:t>Patient</a:t>
            </a:r>
            <a:r>
              <a:rPr lang="pt-BR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pt-BR" sz="2400" dirty="0" err="1">
                <a:solidFill>
                  <a:srgbClr val="137CC0"/>
                </a:solidFill>
                <a:latin typeface="DM Sans" pitchFamily="2" charset="77"/>
              </a:rPr>
              <a:t>Summary</a:t>
            </a:r>
            <a:r>
              <a:rPr lang="pt-BR" sz="2400" dirty="0">
                <a:solidFill>
                  <a:srgbClr val="137CC0"/>
                </a:solidFill>
                <a:latin typeface="DM Sans" pitchFamily="2" charset="77"/>
              </a:rPr>
              <a:t>-IPS) IPS Brasil: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37CC0"/>
                </a:solidFill>
                <a:latin typeface="DM Sans" pitchFamily="2" charset="77"/>
              </a:rPr>
              <a:t>IMUNIZAÇÃO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37CC0"/>
                </a:solidFill>
                <a:latin typeface="DM Sans" pitchFamily="2" charset="77"/>
              </a:rPr>
              <a:t>EXAMES (COVID19, </a:t>
            </a:r>
            <a:r>
              <a:rPr lang="pt-BR" sz="2000" dirty="0" err="1">
                <a:solidFill>
                  <a:srgbClr val="137CC0"/>
                </a:solidFill>
                <a:latin typeface="DM Sans" pitchFamily="2" charset="77"/>
              </a:rPr>
              <a:t>MonkeyPox</a:t>
            </a:r>
            <a:r>
              <a:rPr lang="pt-BR" sz="2000" dirty="0">
                <a:solidFill>
                  <a:srgbClr val="137CC0"/>
                </a:solidFill>
                <a:latin typeface="DM Sans" pitchFamily="2" charset="7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37CC0"/>
                </a:solidFill>
                <a:latin typeface="DM Sans" pitchFamily="2" charset="77"/>
              </a:rPr>
              <a:t>ALERGIAS/REAÇÕES ADVERSAS – inclui a proposta </a:t>
            </a:r>
            <a:r>
              <a:rPr lang="en-BR" sz="2000" dirty="0">
                <a:solidFill>
                  <a:srgbClr val="137CC0"/>
                </a:solidFill>
                <a:latin typeface="DM Sans" pitchFamily="2" charset="77"/>
              </a:rPr>
              <a:t>Modelo Lógico de Alergias/Reações Adversas para RNDS </a:t>
            </a:r>
            <a:r>
              <a:rPr lang="en-US" sz="2000" dirty="0">
                <a:solidFill>
                  <a:srgbClr val="137CC0"/>
                </a:solidFill>
                <a:latin typeface="DM Sans" pitchFamily="2" charset="7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37CC0"/>
                </a:solidFill>
                <a:latin typeface="DM Sans" pitchFamily="2" charset="77"/>
              </a:rPr>
              <a:t>MEDICAMENTOS – </a:t>
            </a:r>
            <a:r>
              <a:rPr lang="en-US" sz="2000" dirty="0" err="1">
                <a:solidFill>
                  <a:srgbClr val="137CC0"/>
                </a:solidFill>
                <a:latin typeface="DM Sans" pitchFamily="2" charset="77"/>
              </a:rPr>
              <a:t>inclui</a:t>
            </a:r>
            <a:r>
              <a:rPr lang="en-US" sz="2000" dirty="0">
                <a:solidFill>
                  <a:srgbClr val="137CC0"/>
                </a:solidFill>
                <a:latin typeface="DM Sans" pitchFamily="2" charset="77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rgbClr val="137CC0"/>
                </a:solidFill>
                <a:latin typeface="DM Sans" pitchFamily="2" charset="77"/>
              </a:rPr>
              <a:t>Qualificação</a:t>
            </a:r>
            <a:r>
              <a:rPr lang="en-US" sz="2000" dirty="0">
                <a:solidFill>
                  <a:srgbClr val="137CC0"/>
                </a:solidFill>
                <a:latin typeface="DM Sans" pitchFamily="2" charset="77"/>
              </a:rPr>
              <a:t> do </a:t>
            </a:r>
            <a:r>
              <a:rPr lang="en-US" sz="2000" dirty="0" err="1">
                <a:solidFill>
                  <a:srgbClr val="137CC0"/>
                </a:solidFill>
                <a:latin typeface="DM Sans" pitchFamily="2" charset="77"/>
              </a:rPr>
              <a:t>vocabulário</a:t>
            </a:r>
            <a:r>
              <a:rPr lang="en-US" sz="20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rgbClr val="137CC0"/>
                </a:solidFill>
                <a:latin typeface="DM Sans" pitchFamily="2" charset="77"/>
              </a:rPr>
              <a:t>imunizantes</a:t>
            </a:r>
            <a:r>
              <a:rPr lang="en-US" sz="20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rgbClr val="137CC0"/>
                </a:solidFill>
                <a:latin typeface="DM Sans" pitchFamily="2" charset="77"/>
              </a:rPr>
              <a:t>na</a:t>
            </a:r>
            <a:r>
              <a:rPr lang="en-US" sz="2000" dirty="0">
                <a:solidFill>
                  <a:srgbClr val="137CC0"/>
                </a:solidFill>
                <a:latin typeface="DM Sans" pitchFamily="2" charset="77"/>
              </a:rPr>
              <a:t> OBM para </a:t>
            </a:r>
            <a:r>
              <a:rPr lang="en-US" sz="2000" dirty="0" err="1">
                <a:solidFill>
                  <a:srgbClr val="137CC0"/>
                </a:solidFill>
                <a:latin typeface="DM Sans" pitchFamily="2" charset="77"/>
              </a:rPr>
              <a:t>consumo</a:t>
            </a:r>
            <a:r>
              <a:rPr lang="en-US" sz="20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rgbClr val="137CC0"/>
                </a:solidFill>
                <a:latin typeface="DM Sans" pitchFamily="2" charset="77"/>
              </a:rPr>
              <a:t>pelo</a:t>
            </a:r>
            <a:r>
              <a:rPr lang="en-US" sz="2000" dirty="0">
                <a:solidFill>
                  <a:srgbClr val="137CC0"/>
                </a:solidFill>
                <a:latin typeface="DM Sans" pitchFamily="2" charset="77"/>
              </a:rPr>
              <a:t> PEC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37CC0"/>
                </a:solidFill>
                <a:latin typeface="DM Sans" pitchFamily="2" charset="77"/>
              </a:rPr>
              <a:t>Atualização </a:t>
            </a:r>
            <a:r>
              <a:rPr lang="pt-BR" dirty="0" err="1">
                <a:solidFill>
                  <a:srgbClr val="137CC0"/>
                </a:solidFill>
                <a:latin typeface="DM Sans" pitchFamily="2" charset="77"/>
              </a:rPr>
              <a:t>d</a:t>
            </a:r>
            <a:r>
              <a:rPr lang="en-BR" dirty="0">
                <a:solidFill>
                  <a:srgbClr val="137CC0"/>
                </a:solidFill>
                <a:latin typeface="DM Sans" pitchFamily="2" charset="77"/>
              </a:rPr>
              <a:t>a  base da Oontologia Brasileria de Medicamentos  para</a:t>
            </a:r>
            <a:r>
              <a:rPr lang="pt-BR" dirty="0">
                <a:solidFill>
                  <a:srgbClr val="137CC0"/>
                </a:solidFill>
                <a:latin typeface="DM Sans" pitchFamily="2" charset="77"/>
              </a:rPr>
              <a:t> o </a:t>
            </a:r>
            <a:r>
              <a:rPr lang="en-BR" dirty="0">
                <a:solidFill>
                  <a:srgbClr val="137CC0"/>
                </a:solidFill>
                <a:latin typeface="DM Sans" pitchFamily="2" charset="77"/>
              </a:rPr>
              <a:t>elenco CMED para que PEC possa consumir esta bas</a:t>
            </a:r>
            <a:r>
              <a:rPr lang="pt-BR" dirty="0">
                <a:solidFill>
                  <a:srgbClr val="137CC0"/>
                </a:solidFill>
                <a:latin typeface="DM Sans" pitchFamily="2" charset="77"/>
              </a:rPr>
              <a:t>e e depois enviar os dados padronizados para RNDS para elaboração do IPS</a:t>
            </a:r>
            <a:endParaRPr lang="en-BR" dirty="0">
              <a:solidFill>
                <a:srgbClr val="137CC0"/>
              </a:solidFill>
              <a:latin typeface="DM Sans" pitchFamily="2" charset="77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54CC22-32D5-30F6-25DB-CCBE1F39D3CF}"/>
              </a:ext>
            </a:extLst>
          </p:cNvPr>
          <p:cNvSpPr txBox="1"/>
          <p:nvPr/>
        </p:nvSpPr>
        <p:spPr>
          <a:xfrm>
            <a:off x="7061201" y="6373445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*Previsto para alteração de Plano de Trabalho</a:t>
            </a:r>
          </a:p>
        </p:txBody>
      </p:sp>
    </p:spTree>
    <p:extLst>
      <p:ext uri="{BB962C8B-B14F-4D97-AF65-F5344CB8AC3E}">
        <p14:creationId xmlns:p14="http://schemas.microsoft.com/office/powerpoint/2010/main" val="118781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CD00-2C69-69EB-2156-F71D133A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Escopo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DEC6-BC19-201C-16D5-0EF8F90C5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Prova de conceito com a emissão do IPS Brasil para os blocos de</a:t>
            </a:r>
          </a:p>
          <a:p>
            <a:pPr lvl="1"/>
            <a:r>
              <a:rPr lang="en-BR" dirty="0"/>
              <a:t>Imunização</a:t>
            </a:r>
          </a:p>
          <a:p>
            <a:pPr lvl="1"/>
            <a:r>
              <a:rPr lang="en-BR" dirty="0"/>
              <a:t>Resultado de Exames (COVID19 e M</a:t>
            </a:r>
            <a:r>
              <a:rPr lang="en-US" dirty="0"/>
              <a:t>o</a:t>
            </a:r>
            <a:r>
              <a:rPr lang="en-BR" dirty="0"/>
              <a:t>nkeypox)</a:t>
            </a:r>
          </a:p>
          <a:p>
            <a:pPr marL="761981" lvl="1" indent="0">
              <a:buNone/>
            </a:pPr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de conjunto de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enviados</a:t>
            </a:r>
            <a:r>
              <a:rPr lang="en-US" dirty="0"/>
              <a:t> pela RNDS, </a:t>
            </a:r>
            <a:r>
              <a:rPr lang="en-US" dirty="0" err="1"/>
              <a:t>conforme</a:t>
            </a:r>
            <a:r>
              <a:rPr lang="en-US" dirty="0"/>
              <a:t> pactuação com DATASUS</a:t>
            </a:r>
          </a:p>
          <a:p>
            <a:r>
              <a:rPr lang="en-US" dirty="0" err="1"/>
              <a:t>Publicação</a:t>
            </a:r>
            <a:r>
              <a:rPr lang="en-US" dirty="0"/>
              <a:t> </a:t>
            </a:r>
            <a:r>
              <a:rPr lang="en-US" dirty="0" err="1"/>
              <a:t>científica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projeto</a:t>
            </a:r>
            <a:r>
              <a:rPr lang="en-US" dirty="0"/>
              <a:t> </a:t>
            </a:r>
          </a:p>
          <a:p>
            <a:pPr marL="76198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B1A7D1B-47EE-7910-65EA-5D088C9740E3}"/>
              </a:ext>
            </a:extLst>
          </p:cNvPr>
          <p:cNvSpPr txBox="1"/>
          <p:nvPr/>
        </p:nvSpPr>
        <p:spPr>
          <a:xfrm>
            <a:off x="443754" y="398488"/>
            <a:ext cx="10777953" cy="656391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1.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Infraestrutura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de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Serviços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de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Terminologia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Contém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todos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os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domínios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(Code System e Value Sets)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referentes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a 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Imunização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, 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Exames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,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Alergias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/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Reações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Adversas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,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Medicamentos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bem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como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as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terminologias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utilizadas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GPS (Global Patient Summary) do IPS</a:t>
            </a: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Contém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todos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os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mapeamentos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entre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os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domínios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do MS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nos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componentes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de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Imunização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,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Alergias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/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Reações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Adversas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para as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terminologias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adotadas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no IPS</a:t>
            </a: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Proposta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de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Governança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e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Curadoria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das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Terminologias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MS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disponíveis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no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Servidor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de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Terminologia</a:t>
            </a:r>
            <a:endParaRPr lang="en-US" sz="2400" dirty="0">
              <a:solidFill>
                <a:srgbClr val="137CC0"/>
              </a:solidFill>
              <a:latin typeface="DM Sans" pitchFamily="2" charset="77"/>
            </a:endParaRPr>
          </a:p>
          <a:p>
            <a:pPr marL="1392238" lvl="1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Políticas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de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atualização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e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curadoria</a:t>
            </a:r>
            <a:endParaRPr lang="en-US" sz="2400" dirty="0">
              <a:solidFill>
                <a:srgbClr val="137CC0"/>
              </a:solidFill>
              <a:latin typeface="DM Sans" pitchFamily="2" charset="77"/>
            </a:endParaRP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BR" dirty="0">
              <a:solidFill>
                <a:srgbClr val="137CC0"/>
              </a:solidFill>
              <a:latin typeface="DM Sans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2E028-C3D3-63F7-350F-ADF0667F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72598"/>
            <a:ext cx="10515600" cy="998098"/>
          </a:xfrm>
        </p:spPr>
        <p:txBody>
          <a:bodyPr/>
          <a:lstStyle/>
          <a:p>
            <a:r>
              <a:rPr lang="en-BR" dirty="0">
                <a:solidFill>
                  <a:srgbClr val="CBB5E1"/>
                </a:solidFill>
              </a:rPr>
              <a:t>Entregáveis</a:t>
            </a:r>
          </a:p>
        </p:txBody>
      </p:sp>
    </p:spTree>
    <p:extLst>
      <p:ext uri="{BB962C8B-B14F-4D97-AF65-F5344CB8AC3E}">
        <p14:creationId xmlns:p14="http://schemas.microsoft.com/office/powerpoint/2010/main" val="247000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DABF-18C9-A1C8-010C-C52D5C48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solidFill>
                  <a:srgbClr val="CBB5E1"/>
                </a:solidFill>
              </a:rPr>
              <a:t>Entregáveis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5C402-E73B-EE1B-3394-9547CD90D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0624" y="1459220"/>
            <a:ext cx="10515600" cy="503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4197" indent="-457200">
              <a:buFont typeface="+mj-lt"/>
              <a:buAutoNum type="arabicPeriod" startAt="2"/>
            </a:pP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Atualização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Base da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Ontologia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Brasileira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de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Medicamentos</a:t>
            </a:r>
            <a:endParaRPr lang="en-US" sz="2400" dirty="0">
              <a:solidFill>
                <a:srgbClr val="137CC0"/>
              </a:solidFill>
              <a:latin typeface="DM Sans" pitchFamily="2" charset="77"/>
            </a:endParaRPr>
          </a:p>
          <a:p>
            <a:pPr marL="895350" indent="-4556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	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Necessária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para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compor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o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bloco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de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Medicamentos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do IPS</a:t>
            </a:r>
          </a:p>
          <a:p>
            <a:pPr marL="895350" indent="-4556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PEC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poderá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consumir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base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atualizada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e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enviar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lista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de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medicamentos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para RNDS</a:t>
            </a:r>
          </a:p>
          <a:p>
            <a:pPr marL="895350" indent="-4556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Lista RNDS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será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utilizada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para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compor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o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bloco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rgbClr val="137CC0"/>
                </a:solidFill>
                <a:latin typeface="DM Sans" pitchFamily="2" charset="77"/>
              </a:rPr>
              <a:t>Medicamentos</a:t>
            </a:r>
            <a:r>
              <a:rPr lang="en-US" sz="2400" dirty="0">
                <a:solidFill>
                  <a:srgbClr val="137CC0"/>
                </a:solidFill>
                <a:latin typeface="DM Sans" pitchFamily="2" charset="77"/>
              </a:rPr>
              <a:t> do IPS</a:t>
            </a:r>
          </a:p>
          <a:p>
            <a:pPr algn="just">
              <a:lnSpc>
                <a:spcPct val="115000"/>
              </a:lnSpc>
              <a:buFont typeface="+mj-lt"/>
              <a:buAutoNum type="arabicPeriod" startAt="3"/>
            </a:pPr>
            <a:r>
              <a:rPr lang="pt-BR" sz="2400" dirty="0">
                <a:solidFill>
                  <a:srgbClr val="137CC0"/>
                </a:solidFill>
                <a:latin typeface="DM Sans" pitchFamily="2" charset="77"/>
              </a:rPr>
              <a:t>Definição dos perfis IPS HL7 FHIR para  Imunização, Exames, Alergias/</a:t>
            </a:r>
            <a:r>
              <a:rPr lang="pt-BR" sz="2400" dirty="0" err="1">
                <a:solidFill>
                  <a:srgbClr val="137CC0"/>
                </a:solidFill>
                <a:latin typeface="DM Sans" pitchFamily="2" charset="77"/>
              </a:rPr>
              <a:t>Reaçoes</a:t>
            </a:r>
            <a:r>
              <a:rPr lang="pt-BR" sz="2400" dirty="0">
                <a:solidFill>
                  <a:srgbClr val="137CC0"/>
                </a:solidFill>
                <a:latin typeface="DM Sans" pitchFamily="2" charset="77"/>
              </a:rPr>
              <a:t> Adversas e Medicamentos para a composição do GI IPS Brasil. Na falta de modelo lógico na RNDS para o componente o mesmo será proposto pelo projeto.   </a:t>
            </a:r>
            <a:endParaRPr lang="en-BR" sz="2400" dirty="0">
              <a:solidFill>
                <a:srgbClr val="137CC0"/>
              </a:solidFill>
              <a:latin typeface="DM Sans" pitchFamily="2" charset="77"/>
            </a:endParaRPr>
          </a:p>
          <a:p>
            <a:pPr marL="126997" indent="0" algn="just">
              <a:lnSpc>
                <a:spcPct val="115000"/>
              </a:lnSpc>
              <a:buNone/>
            </a:pPr>
            <a:endParaRPr lang="en-BR" sz="2400" dirty="0"/>
          </a:p>
        </p:txBody>
      </p:sp>
    </p:spTree>
    <p:extLst>
      <p:ext uri="{BB962C8B-B14F-4D97-AF65-F5344CB8AC3E}">
        <p14:creationId xmlns:p14="http://schemas.microsoft.com/office/powerpoint/2010/main" val="249999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A204-D342-616E-F0AF-595A78D1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lang="en-BR" dirty="0">
                <a:solidFill>
                  <a:srgbClr val="CBB5E1"/>
                </a:solidFill>
              </a:rPr>
              <a:t>Entregáveis</a:t>
            </a:r>
            <a:endParaRPr lang="en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1904-E698-C266-E2EB-F1F9A7C02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3343"/>
            <a:ext cx="10515600" cy="4993622"/>
          </a:xfrm>
        </p:spPr>
        <p:txBody>
          <a:bodyPr/>
          <a:lstStyle/>
          <a:p>
            <a:pPr algn="just">
              <a:lnSpc>
                <a:spcPct val="115000"/>
              </a:lnSpc>
              <a:buFont typeface="+mj-lt"/>
              <a:buAutoNum type="arabicPeriod" startAt="4"/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Realização de </a:t>
            </a:r>
            <a:r>
              <a:rPr lang="pt-BR" sz="1800" b="1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provas de conceito (POC)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Realização de </a:t>
            </a:r>
            <a:r>
              <a:rPr lang="pt-BR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testes de conformidade conforme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  </a:t>
            </a:r>
            <a:r>
              <a:rPr lang="pt-BR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http://fhir.org/conformance-testing/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para os casos de teste especificados – Exames COVID-19 e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MonkeyPox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e Registro de Imunização</a:t>
            </a:r>
            <a:endParaRPr lang="en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+mj-lt"/>
              <a:buAutoNum type="arabicPeriod" startAt="4"/>
            </a:pPr>
            <a:r>
              <a:rPr lang="pt-BR" sz="1800" b="1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Publicação do guia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de implementação (HL7/FHIR-IG Brasil-IPS)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Publicação do guia com status ativo em serviço FHIR para internalização e uso do modelo de serviço Brasil-IPS no padrão de interoperabilidade HL7-FHIR, com armazenamento dos documentos IPS Brasil em repositório FHIR no mesmo servidor.. 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+mj-lt"/>
              <a:buAutoNum type="arabicPeriod" startAt="4"/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Publicação de artigos científicos: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Elaboração de artigos científicos sobre o tema, para disseminação dos resultados obtidos.</a:t>
            </a:r>
            <a:endParaRPr lang="en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4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E97132"/>
      </a:accent3>
      <a:accent4>
        <a:srgbClr val="196B24"/>
      </a:accent4>
      <a:accent5>
        <a:srgbClr val="4EA72E"/>
      </a:accent5>
      <a:accent6>
        <a:srgbClr val="C80724"/>
      </a:accent6>
      <a:hlink>
        <a:srgbClr val="518B9B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527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DM Sans</vt:lpstr>
      <vt:lpstr>Raleway</vt:lpstr>
      <vt:lpstr>Office Theme</vt:lpstr>
      <vt:lpstr>Mudanças no Escopo do Projeto</vt:lpstr>
      <vt:lpstr>PowerPoint Presentation</vt:lpstr>
      <vt:lpstr>Escopo</vt:lpstr>
      <vt:lpstr>Entregáveis</vt:lpstr>
      <vt:lpstr>Entregáveis</vt:lpstr>
      <vt:lpstr>Entregáveis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de Faria Leao</dc:creator>
  <cp:lastModifiedBy>Beatriz de Faria Leao</cp:lastModifiedBy>
  <cp:revision>3</cp:revision>
  <dcterms:created xsi:type="dcterms:W3CDTF">2023-03-27T12:40:34Z</dcterms:created>
  <dcterms:modified xsi:type="dcterms:W3CDTF">2023-03-27T12:46:09Z</dcterms:modified>
</cp:coreProperties>
</file>