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819e8ad3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819e8ad3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819e8ad3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819e8ad3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819e8ad3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819e8ad3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819e8ad31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819e8ad31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819e8ad3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819e8ad3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819e8ad3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819e8ad3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6b078a9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6b078a9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6b078a9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6b078a9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6b078a9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6b078a9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6b078a9c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a6b078a9c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819e8ad3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819e8ad3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6b078a9c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6b078a9c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6b078a9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a6b078a9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6b078a9c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6b078a9c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a6b078a9c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a6b078a9c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6b078a9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a6b078a9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6b078a9c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6b078a9c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6b078a9c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a6b078a9c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6b078a9c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6b078a9c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9819e8ad3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9819e8ad3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819e8ad3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9819e8ad3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819e8ad3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819e8ad3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819e8ad3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819e8ad3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a6b078a9c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a6b078a9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a6b078a9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a6b078a9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6b078a9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6b078a9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6b078a9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a6b078a9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6b078a9c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a6b078a9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819e8ad3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819e8ad3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9819e8ad3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9819e8ad3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819e8ad3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819e8ad3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819e8ad3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819e8ad3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819e8ad3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819e8ad3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819e8ad3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819e8ad3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819e8ad3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819e8ad3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819e8ad3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819e8ad3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457200" y="0"/>
            <a:ext cx="5703900" cy="51435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2288" y="2632075"/>
            <a:ext cx="1731961" cy="942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833438" y="874713"/>
            <a:ext cx="0" cy="2125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EC2227"/>
              </a:buClr>
              <a:buSzPts val="2400"/>
              <a:buNone/>
              <a:defRPr sz="2400">
                <a:solidFill>
                  <a:srgbClr val="EC2227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071563" y="4827588"/>
            <a:ext cx="4729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181100" y="4252913"/>
            <a:ext cx="1305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Our Tea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613647" y="208385"/>
            <a:ext cx="2512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3197225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3" type="pic"/>
          </p:nvPr>
        </p:nvSpPr>
        <p:spPr>
          <a:xfrm>
            <a:off x="3197226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3197225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5" type="body"/>
          </p:nvPr>
        </p:nvSpPr>
        <p:spPr>
          <a:xfrm>
            <a:off x="7183768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/>
          <p:nvPr>
            <p:ph idx="6" type="pic"/>
          </p:nvPr>
        </p:nvSpPr>
        <p:spPr>
          <a:xfrm>
            <a:off x="7183769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"/>
          <p:cNvSpPr txBox="1"/>
          <p:nvPr>
            <p:ph idx="7" type="body"/>
          </p:nvPr>
        </p:nvSpPr>
        <p:spPr>
          <a:xfrm>
            <a:off x="7183768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8" type="body"/>
          </p:nvPr>
        </p:nvSpPr>
        <p:spPr>
          <a:xfrm>
            <a:off x="5188083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9" type="pic"/>
          </p:nvPr>
        </p:nvSpPr>
        <p:spPr>
          <a:xfrm>
            <a:off x="5188084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 txBox="1"/>
          <p:nvPr>
            <p:ph idx="13" type="body"/>
          </p:nvPr>
        </p:nvSpPr>
        <p:spPr>
          <a:xfrm>
            <a:off x="5188083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725488"/>
            <a:ext cx="9144000" cy="23433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457200" y="1090613"/>
            <a:ext cx="0" cy="1612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>
            <p:ph type="title"/>
          </p:nvPr>
        </p:nvSpPr>
        <p:spPr>
          <a:xfrm>
            <a:off x="722313" y="880485"/>
            <a:ext cx="80613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Text">
  <p:cSld name="1-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5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5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umn Text with Intro">
  <p:cSld name="2-Column Text with Intr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6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6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6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>
            <p:ph type="title"/>
          </p:nvPr>
        </p:nvSpPr>
        <p:spPr>
          <a:xfrm>
            <a:off x="613647" y="208385"/>
            <a:ext cx="2583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613648" y="1346922"/>
            <a:ext cx="38793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4492960" y="1346921"/>
            <a:ext cx="4290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Text">
  <p:cSld name="3-Column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7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7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613647" y="208385"/>
            <a:ext cx="8137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613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2" type="body"/>
          </p:nvPr>
        </p:nvSpPr>
        <p:spPr>
          <a:xfrm>
            <a:off x="6147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3" type="body"/>
          </p:nvPr>
        </p:nvSpPr>
        <p:spPr>
          <a:xfrm>
            <a:off x="3378235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with image">
  <p:cSld name="1-column with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78200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8"/>
          <p:cNvCxnSpPr/>
          <p:nvPr/>
        </p:nvCxnSpPr>
        <p:spPr>
          <a:xfrm>
            <a:off x="4060825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8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8"/>
          <p:cNvCxnSpPr/>
          <p:nvPr/>
        </p:nvCxnSpPr>
        <p:spPr>
          <a:xfrm>
            <a:off x="3221038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8"/>
          <p:cNvSpPr txBox="1"/>
          <p:nvPr>
            <p:ph type="title"/>
          </p:nvPr>
        </p:nvSpPr>
        <p:spPr>
          <a:xfrm>
            <a:off x="3378234" y="204787"/>
            <a:ext cx="5405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378235" y="1527046"/>
            <a:ext cx="5405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8"/>
          <p:cNvSpPr/>
          <p:nvPr>
            <p:ph idx="2" type="pic"/>
          </p:nvPr>
        </p:nvSpPr>
        <p:spPr>
          <a:xfrm>
            <a:off x="0" y="0"/>
            <a:ext cx="3025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4281488" y="4787900"/>
            <a:ext cx="31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/About HL7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1531938"/>
            <a:ext cx="9144000" cy="2876400"/>
          </a:xfrm>
          <a:prstGeom prst="rect">
            <a:avLst/>
          </a:prstGeom>
          <a:solidFill>
            <a:srgbClr val="7476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9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9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9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EC22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13647" y="1803660"/>
            <a:ext cx="38046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4914508" y="1803660"/>
            <a:ext cx="38370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4370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747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Representando modelos de informação para a interoperabilidade</a:t>
            </a:r>
            <a:endParaRPr/>
          </a:p>
        </p:txBody>
      </p:sp>
      <p:sp>
        <p:nvSpPr>
          <p:cNvPr id="114" name="Google Shape;114;p12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Italo Macêdo</a:t>
            </a:r>
            <a:endParaRPr/>
          </a:p>
        </p:txBody>
      </p:sp>
      <p:sp>
        <p:nvSpPr>
          <p:cNvPr id="115" name="Google Shape;115;p12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italo@gointerop.com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Clínico Detalhado (DCM)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Eixos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Domínios </a:t>
            </a:r>
            <a:r>
              <a:rPr lang="en" sz="1700"/>
              <a:t>- um domínio clínico específico é analisado e modelado, levando para identificação de atores, fluxo de trabalho, dados e estruturas de dados;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Componentes do sistema</a:t>
            </a:r>
            <a:r>
              <a:rPr lang="en" sz="1700"/>
              <a:t> - O RM-ODP (ISO 10746-1) usa um modelo analítico de visão em cinco componentes, incluindo: organizacional, informacional e computacional, considerando pontos de vista técnicos e de engenharia;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Desenvolvimento de sistema </a:t>
            </a:r>
            <a:r>
              <a:rPr lang="en" sz="1700"/>
              <a:t>- Arquitetura orientada a modelos (ISO 23903) fornece uma abordagem aberta e neutra para fornecedores, negócios e tecnologia. Separa  regras de negócios, lógica da aplicação das outras camadas. Fornecendo uma arquitetura agnóstica ao modelo que a implementará.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Clínico Detalhado (DCM)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475" y="1110354"/>
            <a:ext cx="5599343" cy="38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2262300" y="4793475"/>
            <a:ext cx="46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Imagem - </a:t>
            </a:r>
            <a:r>
              <a:rPr lang="en"/>
              <a:t>DCM como parte do</a:t>
            </a:r>
            <a:r>
              <a:rPr b="1" lang="en"/>
              <a:t> </a:t>
            </a:r>
            <a:r>
              <a:rPr lang="en"/>
              <a:t>Modelo harmonizado.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para construção de um DCM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Análises de </a:t>
            </a:r>
            <a:r>
              <a:rPr b="1" lang="en" sz="1800"/>
              <a:t>contexto </a:t>
            </a:r>
            <a:r>
              <a:rPr lang="en" sz="1800"/>
              <a:t>clínico e diferentes processos relacionados;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Envolvimento </a:t>
            </a:r>
            <a:r>
              <a:rPr lang="en" sz="1800"/>
              <a:t>clínico e </a:t>
            </a:r>
            <a:r>
              <a:rPr b="1" lang="en" sz="1800"/>
              <a:t>verificação </a:t>
            </a:r>
            <a:r>
              <a:rPr lang="en" sz="1800"/>
              <a:t>do conteúdo do Modelo Clínico Detalhado pelas partes interessadas;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Definição de Aspectos de </a:t>
            </a:r>
            <a:r>
              <a:rPr b="1" lang="en" sz="1800"/>
              <a:t>aceitação </a:t>
            </a:r>
            <a:r>
              <a:rPr lang="en" sz="1800"/>
              <a:t>do modelo;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Sistema de gerenciamento de </a:t>
            </a:r>
            <a:r>
              <a:rPr b="1" lang="en" sz="1800"/>
              <a:t>qualidade </a:t>
            </a:r>
            <a:r>
              <a:rPr lang="en" sz="1800"/>
              <a:t>do modelo com definição dos seus critérios de aceitação;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Governança </a:t>
            </a:r>
            <a:r>
              <a:rPr lang="en" sz="1800"/>
              <a:t>do modelo, repositórios para armazenamento, participação das partes interessadas e</a:t>
            </a:r>
            <a:r>
              <a:rPr b="1" lang="en" sz="1800"/>
              <a:t> gestão da mudança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para construção de um DCM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Modelo incluindo </a:t>
            </a:r>
            <a:r>
              <a:rPr b="1" lang="en"/>
              <a:t>definição de uso</a:t>
            </a:r>
            <a:r>
              <a:rPr lang="en"/>
              <a:t> clínico, base de evidências, incluindo ligações de terminologia, metadados e </a:t>
            </a:r>
            <a:r>
              <a:rPr b="1" lang="en"/>
              <a:t>versionamento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Modelagem de informações orientação no nível lógico que </a:t>
            </a:r>
            <a:r>
              <a:rPr b="1" lang="en"/>
              <a:t>especifica os elementos de dados, suas características e relacionamentos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Monitoramento e </a:t>
            </a:r>
            <a:r>
              <a:rPr b="1" lang="en"/>
              <a:t>Melhoria </a:t>
            </a:r>
            <a:r>
              <a:rPr lang="en"/>
              <a:t>do Processo DCM, com </a:t>
            </a:r>
            <a:r>
              <a:rPr b="1" lang="en"/>
              <a:t>foco na aceitação, adoção e uso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para construção de um DCM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24" y="1258100"/>
            <a:ext cx="5319475" cy="36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Representação de um DCM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</a:t>
            </a:r>
            <a:r>
              <a:rPr lang="en" sz="1800"/>
              <a:t>omposto por um ou mais </a:t>
            </a:r>
            <a:r>
              <a:rPr b="1" lang="en" sz="1800"/>
              <a:t>elementos </a:t>
            </a:r>
            <a:r>
              <a:rPr lang="en" sz="1800"/>
              <a:t>de dados</a:t>
            </a:r>
            <a:r>
              <a:rPr lang="en" sz="1800"/>
              <a:t>, e seus </a:t>
            </a:r>
            <a:r>
              <a:rPr b="1" lang="en" sz="1800"/>
              <a:t>relacionamentos </a:t>
            </a:r>
            <a:r>
              <a:rPr lang="en" sz="1800"/>
              <a:t>entre si, que </a:t>
            </a:r>
            <a:r>
              <a:rPr b="1" lang="en" sz="1800"/>
              <a:t>juntos representam o conceito clínico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Cada elemento de dados de um DCM deve ser </a:t>
            </a:r>
            <a:r>
              <a:rPr b="1" lang="en" sz="1800"/>
              <a:t>descrito de forma detalhada</a:t>
            </a:r>
            <a:r>
              <a:rPr lang="en" sz="1800"/>
              <a:t>, </a:t>
            </a:r>
            <a:r>
              <a:rPr b="1" lang="en" sz="1800"/>
              <a:t>precisa </a:t>
            </a:r>
            <a:r>
              <a:rPr lang="en" sz="1800"/>
              <a:t>e </a:t>
            </a:r>
            <a:r>
              <a:rPr b="1" lang="en" sz="1800"/>
              <a:t>abrangente</a:t>
            </a:r>
            <a:r>
              <a:rPr lang="en" sz="1800"/>
              <a:t>, com Heurísticas discriminadas;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Representação em metadados para verificação instantânea do modelo</a:t>
            </a:r>
            <a:r>
              <a:rPr lang="en" sz="1800"/>
              <a:t> por parte de um usuário;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As </a:t>
            </a:r>
            <a:r>
              <a:rPr b="1" lang="en" sz="1800"/>
              <a:t>relações entre os elementos</a:t>
            </a:r>
            <a:r>
              <a:rPr lang="en" sz="1800"/>
              <a:t> devem ser expressas.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Racional normativo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ISO 13972;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ISO 23903;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2126413"/>
            <a:ext cx="63436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Definição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Modelo Clínico Detalhado (DCM) é um modelo lógico projetado para expressar um ou mais conceitos clínicos e seu contexto de forma padronizada e reutilizável.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Exemplos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Modelo conceitual de cuidado (ex.: ISO 13940);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Modelo de referência clínico (ex.: ISO 13940);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Modelo de prontuário (ex.: ISO 13606);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Modelo de troca de dados (ex.: HL7)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Necessidade de </a:t>
            </a:r>
            <a:r>
              <a:rPr b="1" lang="en"/>
              <a:t>informações </a:t>
            </a:r>
            <a:r>
              <a:rPr lang="en"/>
              <a:t>clínicas transferidas eletronicamente para sistema de informação </a:t>
            </a:r>
            <a:r>
              <a:rPr b="1" lang="en"/>
              <a:t>retendo significado </a:t>
            </a:r>
            <a:r>
              <a:rPr lang="en"/>
              <a:t>suficiente de forma </a:t>
            </a:r>
            <a:r>
              <a:rPr b="1" lang="en"/>
              <a:t>segura</a:t>
            </a:r>
            <a:r>
              <a:rPr lang="en"/>
              <a:t>, </a:t>
            </a:r>
            <a:r>
              <a:rPr b="1" lang="en"/>
              <a:t>precisa </a:t>
            </a:r>
            <a:r>
              <a:rPr lang="en"/>
              <a:t>e </a:t>
            </a:r>
            <a:r>
              <a:rPr b="1" lang="en"/>
              <a:t>útil</a:t>
            </a:r>
            <a:r>
              <a:rPr lang="en"/>
              <a:t>;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Apoiar </a:t>
            </a:r>
            <a:r>
              <a:rPr lang="en" sz="1800"/>
              <a:t>a comunicação entre os atores nos processos clínicos.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 modelo é uma </a:t>
            </a:r>
            <a:r>
              <a:rPr b="1" lang="en" sz="1800"/>
              <a:t>revisão </a:t>
            </a:r>
            <a:r>
              <a:rPr lang="en" sz="1800"/>
              <a:t>de design por </a:t>
            </a:r>
            <a:r>
              <a:rPr b="1" lang="en" sz="1800"/>
              <a:t>especialistas </a:t>
            </a:r>
            <a:r>
              <a:rPr lang="en" sz="1800"/>
              <a:t>do domínio clínico e </a:t>
            </a:r>
            <a:r>
              <a:rPr b="1" lang="en" sz="1800"/>
              <a:t>modeladores </a:t>
            </a:r>
            <a:r>
              <a:rPr lang="en" sz="1800"/>
              <a:t>técnicos.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 DCM deve conter </a:t>
            </a:r>
            <a:r>
              <a:rPr b="1" lang="en" sz="1800"/>
              <a:t>detalhes </a:t>
            </a:r>
            <a:r>
              <a:rPr lang="en" sz="1800"/>
              <a:t>consideráveis sobre os valores e tipos de atributos e </a:t>
            </a:r>
            <a:r>
              <a:rPr b="1" lang="en" sz="1800"/>
              <a:t>como eles se encaixam </a:t>
            </a:r>
            <a:r>
              <a:rPr lang="en" sz="1800"/>
              <a:t>juntos para </a:t>
            </a:r>
            <a:r>
              <a:rPr b="1" lang="en" sz="1800"/>
              <a:t>transmitir </a:t>
            </a:r>
            <a:r>
              <a:rPr lang="en" sz="1800"/>
              <a:t>a </a:t>
            </a:r>
            <a:r>
              <a:rPr b="1" lang="en" sz="1800"/>
              <a:t>realidade clínica </a:t>
            </a:r>
            <a:r>
              <a:rPr lang="en" sz="1800"/>
              <a:t>que está sendo comunicada.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Modelos Clínicos Detalhados definem </a:t>
            </a:r>
            <a:r>
              <a:rPr b="1" lang="en" sz="1800"/>
              <a:t>representações </a:t>
            </a:r>
            <a:r>
              <a:rPr lang="en" sz="1800"/>
              <a:t>de </a:t>
            </a:r>
            <a:r>
              <a:rPr b="1" lang="en" sz="1800"/>
              <a:t>conceitos </a:t>
            </a:r>
            <a:r>
              <a:rPr lang="en" sz="1800"/>
              <a:t>clínicos </a:t>
            </a:r>
            <a:r>
              <a:rPr b="1" lang="en" sz="1800"/>
              <a:t>independentes </a:t>
            </a:r>
            <a:r>
              <a:rPr lang="en" sz="1800"/>
              <a:t>da </a:t>
            </a:r>
            <a:r>
              <a:rPr b="1" lang="en" sz="1800"/>
              <a:t>implementação </a:t>
            </a:r>
            <a:r>
              <a:rPr lang="en" sz="1800"/>
              <a:t>de prontuário que está na camada lógica.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sou eu</a:t>
            </a:r>
            <a:endParaRPr/>
          </a:p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5216847" y="1817510"/>
            <a:ext cx="3804600" cy="24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Arquiteto de Interoperabilidade.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Coordenador técnico do HL7 Brasil.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Tutor do HL7 Brasil.</a:t>
            </a:r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4" y="1128725"/>
            <a:ext cx="2303029" cy="32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Clínico Detalhado (DCM)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Objetivo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objetivo dos Modelos Clínicos Detalhados é fornecer a base para uma análise de dados e terminologias que seja precisa e semanticamente consistente, além de suas regras de processamento que sejam comparáveis e compartilháveis entre diferentes plataformas.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Clínico Detalhado (DCM)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Metodologia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Um bom Modelo Clínico Detalhado (DCM) deve ser baseado em casos clínicos reais.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Deve descrever a arquitetura de negócios através da composição dos seus componentes de negócio que tem funções e relacionamentos nessa composição.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Culminando com a representação do comportamento desse sistema.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Clínico Detalhado (DCM)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Eixos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Domínios </a:t>
            </a:r>
            <a:r>
              <a:rPr lang="en" sz="1700"/>
              <a:t>- um domínio clínico específico é analisado e modelado, levando para identificação de atores, fluxo de trabalho, dados e estruturas de dados;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Componentes do sistema</a:t>
            </a:r>
            <a:r>
              <a:rPr lang="en" sz="1700"/>
              <a:t> - O RM-ODP (ISO 10746-1) usa um modelo analítico de visão em cinco componentes, incluindo: organizacional, informacional e computacional, considerando pontos de vista técnicos e de engenharia;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Desenvolvimento de sistema </a:t>
            </a:r>
            <a:r>
              <a:rPr lang="en" sz="1700"/>
              <a:t>- Arquitetura orientada a modelos (ISO 23903) fornece uma abordagem aberta e neutra para fornecedores, negócios e tecnologia. Separa  regras de negócios, lógica da aplicação das outras camadas. Fornecendo uma arquitetura agnóstica ao modelo que a implementará.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Clínico Detalhado (DCM)</a:t>
            </a: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475" y="1110354"/>
            <a:ext cx="5599343" cy="385032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2262300" y="4793475"/>
            <a:ext cx="46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Imagem - </a:t>
            </a:r>
            <a:r>
              <a:rPr lang="en"/>
              <a:t>DCM como parte do</a:t>
            </a:r>
            <a:r>
              <a:rPr b="1" lang="en"/>
              <a:t> </a:t>
            </a:r>
            <a:r>
              <a:rPr lang="en"/>
              <a:t>Modelo harmonizado.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para construção de um DCM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Análises de </a:t>
            </a:r>
            <a:r>
              <a:rPr b="1" lang="en" sz="1800"/>
              <a:t>contexto </a:t>
            </a:r>
            <a:r>
              <a:rPr lang="en" sz="1800"/>
              <a:t>clínico e diferentes processos relacionados;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Envolvimento </a:t>
            </a:r>
            <a:r>
              <a:rPr lang="en" sz="1800"/>
              <a:t>clínico e </a:t>
            </a:r>
            <a:r>
              <a:rPr b="1" lang="en" sz="1800"/>
              <a:t>verificação </a:t>
            </a:r>
            <a:r>
              <a:rPr lang="en" sz="1800"/>
              <a:t>do conteúdo do Modelo Clínico Detalhado pelas partes interessadas;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Definição de Aspectos de </a:t>
            </a:r>
            <a:r>
              <a:rPr b="1" lang="en" sz="1800"/>
              <a:t>aceitação </a:t>
            </a:r>
            <a:r>
              <a:rPr lang="en" sz="1800"/>
              <a:t>do modelo;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Sistema de gerenciamento de </a:t>
            </a:r>
            <a:r>
              <a:rPr b="1" lang="en" sz="1800"/>
              <a:t>qualidade </a:t>
            </a:r>
            <a:r>
              <a:rPr lang="en" sz="1800"/>
              <a:t>do modelo com definição dos seus critérios de aceitação;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Governança </a:t>
            </a:r>
            <a:r>
              <a:rPr lang="en" sz="1800"/>
              <a:t>do modelo, repositórios para armazenamento, participação das partes interessadas e</a:t>
            </a:r>
            <a:r>
              <a:rPr b="1" lang="en" sz="1800"/>
              <a:t> gestão da mudança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para construção de um DCM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Modelo incluindo </a:t>
            </a:r>
            <a:r>
              <a:rPr b="1" lang="en"/>
              <a:t>definição de uso</a:t>
            </a:r>
            <a:r>
              <a:rPr lang="en"/>
              <a:t> clínico, base de evidências, incluindo ligações de terminologia, metadados e </a:t>
            </a:r>
            <a:r>
              <a:rPr b="1" lang="en"/>
              <a:t>versionamento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Modelagem de informações orientação no nível lógico que </a:t>
            </a:r>
            <a:r>
              <a:rPr b="1" lang="en"/>
              <a:t>especifica os elementos de dados, suas características e relacionamentos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Monitoramento e </a:t>
            </a:r>
            <a:r>
              <a:rPr b="1" lang="en"/>
              <a:t>Melhoria </a:t>
            </a:r>
            <a:r>
              <a:rPr lang="en"/>
              <a:t>do Processo DCM, com </a:t>
            </a:r>
            <a:r>
              <a:rPr b="1" lang="en"/>
              <a:t>foco na aceitação, adoção e uso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para construção de um DCM</a:t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24" y="1258100"/>
            <a:ext cx="5319475" cy="36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Representação de um DCM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Composto por um ou mais </a:t>
            </a:r>
            <a:r>
              <a:rPr b="1" lang="en" sz="1800"/>
              <a:t>elementos </a:t>
            </a:r>
            <a:r>
              <a:rPr lang="en" sz="1800"/>
              <a:t>de dados, e seus </a:t>
            </a:r>
            <a:r>
              <a:rPr b="1" lang="en" sz="1800"/>
              <a:t>relacionamentos </a:t>
            </a:r>
            <a:r>
              <a:rPr lang="en" sz="1800"/>
              <a:t>entre si, que </a:t>
            </a:r>
            <a:r>
              <a:rPr b="1" lang="en" sz="1800"/>
              <a:t>juntos representam o conceito clínico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Cada elemento de dados de um DCM deve ser </a:t>
            </a:r>
            <a:r>
              <a:rPr b="1" lang="en" sz="1800"/>
              <a:t>descrito de forma detalhada</a:t>
            </a:r>
            <a:r>
              <a:rPr lang="en" sz="1800"/>
              <a:t>, </a:t>
            </a:r>
            <a:r>
              <a:rPr b="1" lang="en" sz="1800"/>
              <a:t>precisa </a:t>
            </a:r>
            <a:r>
              <a:rPr lang="en" sz="1800"/>
              <a:t>e </a:t>
            </a:r>
            <a:r>
              <a:rPr b="1" lang="en" sz="1800"/>
              <a:t>abrangente</a:t>
            </a:r>
            <a:r>
              <a:rPr lang="en" sz="1800"/>
              <a:t>, com Heurísticas discriminadas;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Representação em metadados para verificação instantânea do modelo</a:t>
            </a:r>
            <a:r>
              <a:rPr lang="en" sz="1800"/>
              <a:t> por parte de um usuário;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As </a:t>
            </a:r>
            <a:r>
              <a:rPr b="1" lang="en" sz="1800"/>
              <a:t>relações entre os elementos</a:t>
            </a:r>
            <a:r>
              <a:rPr lang="en" sz="1800"/>
              <a:t> devem ser expressas.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Representação de um DCM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Nome do elemento de dados em um </a:t>
            </a:r>
            <a:r>
              <a:rPr b="1" lang="en"/>
              <a:t>nome único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Cada elemento tem um </a:t>
            </a:r>
            <a:r>
              <a:rPr b="1" lang="en"/>
              <a:t>identificador </a:t>
            </a:r>
            <a:r>
              <a:rPr lang="en"/>
              <a:t>único;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Deve incluir uma </a:t>
            </a:r>
            <a:r>
              <a:rPr b="1" lang="en"/>
              <a:t>definição </a:t>
            </a:r>
            <a:r>
              <a:rPr lang="en"/>
              <a:t>ou </a:t>
            </a:r>
            <a:r>
              <a:rPr b="1" lang="en"/>
              <a:t>descrição </a:t>
            </a:r>
            <a:r>
              <a:rPr lang="en"/>
              <a:t>que especifique o elemento, podendo ser acompanhado de um valor de </a:t>
            </a:r>
            <a:r>
              <a:rPr b="1" lang="en"/>
              <a:t>exemplo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Todo elemento deve possuir um </a:t>
            </a:r>
            <a:r>
              <a:rPr b="1" lang="en"/>
              <a:t>tipo de dado</a:t>
            </a:r>
            <a:r>
              <a:rPr lang="en"/>
              <a:t>, seja data, texto, carimbo do tempo, conceito codificável;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Esse elemento deve possuir um </a:t>
            </a:r>
            <a:r>
              <a:rPr b="1" lang="en"/>
              <a:t>valor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Representação de um DCM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Todo elemento que é representado através de um </a:t>
            </a:r>
            <a:r>
              <a:rPr b="1" lang="en" sz="1800"/>
              <a:t>domínio local </a:t>
            </a:r>
            <a:r>
              <a:rPr lang="en" sz="1800"/>
              <a:t>deve ter a expressividade desse domínio especificada e discriminada por um </a:t>
            </a:r>
            <a:r>
              <a:rPr b="1" lang="en" sz="1800"/>
              <a:t>conjunto de valores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 modelo como um todo deve ter primeiramente uma </a:t>
            </a:r>
            <a:r>
              <a:rPr b="1" lang="en" sz="1800"/>
              <a:t>contextualização </a:t>
            </a:r>
            <a:r>
              <a:rPr lang="en" sz="1800"/>
              <a:t>e </a:t>
            </a:r>
            <a:r>
              <a:rPr b="1" lang="en" sz="1800"/>
              <a:t>definição de uso</a:t>
            </a:r>
            <a:r>
              <a:rPr lang="en" sz="1800"/>
              <a:t>, deve ser discriminada a </a:t>
            </a:r>
            <a:r>
              <a:rPr b="1" lang="en" sz="1800"/>
              <a:t>versão </a:t>
            </a:r>
            <a:r>
              <a:rPr lang="en" sz="1800"/>
              <a:t>do modelo e uma </a:t>
            </a:r>
            <a:r>
              <a:rPr b="1" lang="en" sz="1800"/>
              <a:t>URL </a:t>
            </a:r>
            <a:r>
              <a:rPr lang="en" sz="1800"/>
              <a:t>do repositório que mantém suas definições, além de outras informações como </a:t>
            </a:r>
            <a:r>
              <a:rPr b="1" lang="en" sz="1800"/>
              <a:t>status </a:t>
            </a:r>
            <a:r>
              <a:rPr lang="en" sz="1800"/>
              <a:t>de publicação, </a:t>
            </a:r>
            <a:r>
              <a:rPr b="1" lang="en" sz="1800"/>
              <a:t>mantenedor </a:t>
            </a:r>
            <a:r>
              <a:rPr lang="en" sz="1800"/>
              <a:t>e informações para </a:t>
            </a:r>
            <a:r>
              <a:rPr b="1" lang="en" sz="1800"/>
              <a:t>contato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 modelo pode ser representado em </a:t>
            </a:r>
            <a:r>
              <a:rPr b="1" lang="en" sz="1800"/>
              <a:t>diferentes formatos</a:t>
            </a:r>
            <a:r>
              <a:rPr lang="en" sz="1800"/>
              <a:t>: XML, JSON, Turtle, etc;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Racional normativo;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Motivação;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Introdução;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Propósito;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Modelo Clínico Detalhado (DCM);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Modelos harmonizados;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lógica de um DCM</a:t>
            </a:r>
            <a:endParaRPr/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0" y="1117725"/>
            <a:ext cx="8012001" cy="3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Construção de Modelos harmonizados</a:t>
            </a:r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325" y="928829"/>
            <a:ext cx="3994258" cy="385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Construção de Modelos harmonizados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Modelos especialistas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construção de modelos por</a:t>
            </a:r>
            <a:r>
              <a:rPr lang="en" sz="1800"/>
              <a:t> </a:t>
            </a:r>
            <a:r>
              <a:rPr b="1" lang="en" sz="1800"/>
              <a:t>especialistas </a:t>
            </a:r>
            <a:r>
              <a:rPr lang="en" sz="1800"/>
              <a:t>de domínio em seus próprios </a:t>
            </a:r>
            <a:r>
              <a:rPr b="1" lang="en" sz="1800"/>
              <a:t>contextos</a:t>
            </a:r>
            <a:r>
              <a:rPr lang="en" sz="1800"/>
              <a:t>, usando terminologias e ontologias </a:t>
            </a:r>
            <a:r>
              <a:rPr b="1" lang="en" sz="1800"/>
              <a:t>específicas</a:t>
            </a:r>
            <a:r>
              <a:rPr lang="en" sz="1800"/>
              <a:t>, metodologias e frameworks específicos normalmente resulta em </a:t>
            </a:r>
            <a:r>
              <a:rPr b="1" lang="en" sz="1800"/>
              <a:t>representações </a:t>
            </a:r>
            <a:r>
              <a:rPr lang="en" sz="1800"/>
              <a:t>informacionais </a:t>
            </a:r>
            <a:r>
              <a:rPr b="1" lang="en" sz="1800"/>
              <a:t>inconsistentes </a:t>
            </a:r>
            <a:r>
              <a:rPr lang="en" sz="1800"/>
              <a:t>que exigem uma interoperabilidade </a:t>
            </a:r>
            <a:r>
              <a:rPr b="1" lang="en" sz="1800"/>
              <a:t>ponto a ponto </a:t>
            </a:r>
            <a:r>
              <a:rPr lang="en" sz="1800"/>
              <a:t>e um oneroso processo de adaptação.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Construção de Modelos harmonizados</a:t>
            </a:r>
            <a:endParaRPr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Modelos harmonizados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Cooperação </a:t>
            </a:r>
            <a:r>
              <a:rPr lang="en" sz="1800"/>
              <a:t>de processos de negócios que representam </a:t>
            </a:r>
            <a:r>
              <a:rPr b="1" lang="en" sz="1800"/>
              <a:t>diferentes domínios </a:t>
            </a:r>
            <a:r>
              <a:rPr lang="en" sz="1800"/>
              <a:t>participantes. </a:t>
            </a:r>
            <a:r>
              <a:rPr b="1" lang="en" sz="1800"/>
              <a:t>Compartilham propósito</a:t>
            </a:r>
            <a:r>
              <a:rPr lang="en" sz="1800"/>
              <a:t>, têm um domínio acordado, além do </a:t>
            </a:r>
            <a:r>
              <a:rPr b="1" lang="en" sz="1800"/>
              <a:t>contexto </a:t>
            </a:r>
            <a:r>
              <a:rPr lang="en" sz="1800"/>
              <a:t>individual e </a:t>
            </a:r>
            <a:r>
              <a:rPr b="1" lang="en" sz="1800"/>
              <a:t>compartilhado </a:t>
            </a:r>
            <a:r>
              <a:rPr lang="en" sz="1800"/>
              <a:t>(linguagem, educação, habilidades, experiências, aspectos psicológicos, sociais, ocupacionais, ambientais, etc.). Tem representação formal correta e concomitante, </a:t>
            </a:r>
            <a:r>
              <a:rPr b="1" lang="en" sz="1800"/>
              <a:t>promovendo integração </a:t>
            </a:r>
            <a:r>
              <a:rPr lang="en" sz="1800"/>
              <a:t>da  </a:t>
            </a:r>
            <a:r>
              <a:rPr b="1" lang="en" sz="1800"/>
              <a:t>TIC como parte do sistema de negócios</a:t>
            </a:r>
            <a:r>
              <a:rPr lang="en" sz="1800"/>
              <a:t>.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lógica de Modelos harmonizados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63" y="988379"/>
            <a:ext cx="56673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FHIR são modelos harmonizados</a:t>
            </a:r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0" y="1117725"/>
            <a:ext cx="8012001" cy="34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Discussão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Modelos Clínicos detalhados são importantes para definição de conceitos, domínios e contextos específicos da Saúde.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Modelos harmonizados são importantes para a construção de diferentes visões de negócio e culturais integralizadas com os processos de TIC;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Sim! A tabela de conteúdo de um Recurso no FHIR é uma visão lógica de um modelo em conformidade com a ISO 13972;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É uma representação técnica para certificados em FHIR;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Exige capacitação e formação de massa crítica de profissionais habilitados a sua leitura, mas os requisitos de conformidade estão contemplados nessa representação;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Entender diversas partes envolvidas na modelagem, reconhecer o momento de virada e iniciar a mudança cultural;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Fizemos um sobrevôo sobre o racional normativo para representação de modelos de informação;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Nos debruçamos sobre a ISO 13972 e a ISO 23903;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Discutimos o uso e oportunidades de mudança na cultura;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Racional normativo</a:t>
            </a:r>
            <a:endParaRPr/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ISO 13972;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ISO 23903;</a:t>
            </a:r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2126413"/>
            <a:ext cx="63436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Definição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Modelo Clínico Detalhado (DCM) é um modelo lógico projetado para expressar um ou mais conceitos clínicos e seu contexto de forma padronizada e reutilizável.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Exemplos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Modelo conceitual de cuidado (ex.: ISO 13940);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Modelo de referência clínico</a:t>
            </a:r>
            <a:r>
              <a:rPr lang="en" sz="1800"/>
              <a:t> (ex.: ISO 13940)</a:t>
            </a:r>
            <a:r>
              <a:rPr lang="en" sz="1800"/>
              <a:t>;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Modelo de prontuário (ex.: ISO 13606);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Modelo de troca de dados (ex.: HL7)</a:t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</a:t>
            </a:r>
            <a:r>
              <a:rPr lang="en"/>
              <a:t>ecessidade de </a:t>
            </a:r>
            <a:r>
              <a:rPr b="1" lang="en"/>
              <a:t>informações </a:t>
            </a:r>
            <a:r>
              <a:rPr lang="en"/>
              <a:t>clínicas transferidas eletronicamente para sistema de informação </a:t>
            </a:r>
            <a:r>
              <a:rPr b="1" lang="en"/>
              <a:t>retendo significado </a:t>
            </a:r>
            <a:r>
              <a:rPr lang="en"/>
              <a:t>suficiente de forma </a:t>
            </a:r>
            <a:r>
              <a:rPr b="1" lang="en"/>
              <a:t>segura</a:t>
            </a:r>
            <a:r>
              <a:rPr lang="en"/>
              <a:t>, </a:t>
            </a:r>
            <a:r>
              <a:rPr b="1" lang="en"/>
              <a:t>precisa </a:t>
            </a:r>
            <a:r>
              <a:rPr lang="en"/>
              <a:t>e </a:t>
            </a:r>
            <a:r>
              <a:rPr b="1" lang="en"/>
              <a:t>útil</a:t>
            </a:r>
            <a:r>
              <a:rPr lang="en"/>
              <a:t>;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</a:t>
            </a:r>
            <a:r>
              <a:rPr b="1" lang="en" sz="1800"/>
              <a:t>poiar </a:t>
            </a:r>
            <a:r>
              <a:rPr lang="en" sz="1800"/>
              <a:t>a comunicação entre os atores nos processos clínicos.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 modelo é uma </a:t>
            </a:r>
            <a:r>
              <a:rPr b="1" lang="en" sz="1800"/>
              <a:t>revisão </a:t>
            </a:r>
            <a:r>
              <a:rPr lang="en" sz="1800"/>
              <a:t>de design por </a:t>
            </a:r>
            <a:r>
              <a:rPr b="1" lang="en" sz="1800"/>
              <a:t>especialistas </a:t>
            </a:r>
            <a:r>
              <a:rPr lang="en" sz="1800"/>
              <a:t>do domínio clínico e </a:t>
            </a:r>
            <a:r>
              <a:rPr b="1" lang="en" sz="1800"/>
              <a:t>modeladores </a:t>
            </a:r>
            <a:r>
              <a:rPr lang="en" sz="1800"/>
              <a:t>técnicos.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 DCM deve conter </a:t>
            </a:r>
            <a:r>
              <a:rPr b="1" lang="en" sz="1800"/>
              <a:t>detalhes </a:t>
            </a:r>
            <a:r>
              <a:rPr lang="en" sz="1800"/>
              <a:t>consideráveis sobre os valores e tipos de atributos e </a:t>
            </a:r>
            <a:r>
              <a:rPr b="1" lang="en" sz="1800"/>
              <a:t>como eles se encaixam </a:t>
            </a:r>
            <a:r>
              <a:rPr lang="en" sz="1800"/>
              <a:t>juntos para </a:t>
            </a:r>
            <a:r>
              <a:rPr b="1" lang="en" sz="1800"/>
              <a:t>transmitir </a:t>
            </a:r>
            <a:r>
              <a:rPr lang="en" sz="1800"/>
              <a:t>a </a:t>
            </a:r>
            <a:r>
              <a:rPr b="1" lang="en" sz="1800"/>
              <a:t>realidade clínica </a:t>
            </a:r>
            <a:r>
              <a:rPr lang="en" sz="1800"/>
              <a:t>que está sendo comunicada.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Modelos Clínicos Detalhados definem </a:t>
            </a:r>
            <a:r>
              <a:rPr b="1" lang="en" sz="1800"/>
              <a:t>representações </a:t>
            </a:r>
            <a:r>
              <a:rPr lang="en" sz="1800"/>
              <a:t>de </a:t>
            </a:r>
            <a:r>
              <a:rPr b="1" lang="en" sz="1800"/>
              <a:t>conceitos </a:t>
            </a:r>
            <a:r>
              <a:rPr lang="en" sz="1800"/>
              <a:t>clínicos </a:t>
            </a:r>
            <a:r>
              <a:rPr b="1" lang="en" sz="1800"/>
              <a:t>independentes </a:t>
            </a:r>
            <a:r>
              <a:rPr lang="en" sz="1800"/>
              <a:t>da </a:t>
            </a:r>
            <a:r>
              <a:rPr b="1" lang="en" sz="1800"/>
              <a:t>implementação </a:t>
            </a:r>
            <a:r>
              <a:rPr lang="en" sz="1800"/>
              <a:t>de prontuário que está na camada lógica.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Clínico Detalhado (DCM)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Objetivo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objetivo dos Modelos Clínicos Detalhados é fornecer a base para uma análise de dados e terminologias que seja precisa e semanticamente consistente, além de suas regras de processamento que sejam comparáveis e compartilháveis entre diferentes plataformas.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Clínico Detalhado (DCM)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Metodologia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Um bom Modelo Clínico Detalhado (DCM) deve ser baseado em casos clínicos reais.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Deve descrever a arquitetura de negócios através da composição dos seus componentes de negócio que tem funções e relacionamentos nessa composição.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Culminando com a representação do comportamento desse sistema.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