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5b85f25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5b85f25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5b7ffd6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5b7ffd6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5b7ffd6a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5b7ffd6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5b7ffd6a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5b7ffd6a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5b7ffd6a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5b7ffd6a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5b7ffd6a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5b7ffd6a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5b85f250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5b85f250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5b85f250d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5b85f250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5b85f250d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5b85f250d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5b85f250d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5b85f250d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5b85f250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5b85f250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5b85f250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5b85f250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b85f250d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5b85f250d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5b7ffd6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5b7ffd6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hl7.org/fhi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Entendendo e Escolhendo os Recursos FHIR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Italo Macêdo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italo@gointerop.com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Identificador de Recurso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Especificação do NamingSystem para o Recurso;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Exemplo de Notificação de Teste de COVID RNDS;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Reforçar impacto negativo de uso secundário de identificadores para os recursos e referências;</a:t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987525" y="2719950"/>
            <a:ext cx="71133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</a:rPr>
              <a:t>{</a:t>
            </a:r>
            <a:endParaRPr sz="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</a:rPr>
              <a:t>    </a:t>
            </a:r>
            <a:r>
              <a:rPr lang="en" sz="900">
                <a:solidFill>
                  <a:srgbClr val="A31515"/>
                </a:solidFill>
                <a:highlight>
                  <a:srgbClr val="FFFFFE"/>
                </a:highlight>
              </a:rPr>
              <a:t>"resourceType"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900">
                <a:solidFill>
                  <a:srgbClr val="0451A5"/>
                </a:solidFill>
                <a:highlight>
                  <a:srgbClr val="FFFFFE"/>
                </a:highlight>
              </a:rPr>
              <a:t>"Bundle"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endParaRPr sz="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</a:rPr>
              <a:t>    </a:t>
            </a:r>
            <a:r>
              <a:rPr lang="en" sz="900">
                <a:solidFill>
                  <a:srgbClr val="A31515"/>
                </a:solidFill>
                <a:highlight>
                  <a:srgbClr val="FFFFFE"/>
                </a:highlight>
              </a:rPr>
              <a:t>"meta"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</a:rPr>
              <a:t>: {</a:t>
            </a:r>
            <a:endParaRPr sz="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</a:rPr>
              <a:t>        </a:t>
            </a:r>
            <a:r>
              <a:rPr lang="en" sz="900">
                <a:solidFill>
                  <a:srgbClr val="A31515"/>
                </a:solidFill>
                <a:highlight>
                  <a:srgbClr val="FFFFFE"/>
                </a:highlight>
              </a:rPr>
              <a:t>"lastUpdated"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900">
                <a:solidFill>
                  <a:srgbClr val="0451A5"/>
                </a:solidFill>
                <a:highlight>
                  <a:srgbClr val="FFFFFE"/>
                </a:highlight>
              </a:rPr>
              <a:t>"2020-03-23T14:23:56.567-02:00"</a:t>
            </a:r>
            <a:endParaRPr sz="900">
              <a:solidFill>
                <a:srgbClr val="0451A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</a:rPr>
              <a:t>    },</a:t>
            </a:r>
            <a:endParaRPr sz="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</a:rPr>
              <a:t>    </a:t>
            </a:r>
            <a:r>
              <a:rPr lang="en" sz="900">
                <a:solidFill>
                  <a:srgbClr val="A31515"/>
                </a:solidFill>
                <a:highlight>
                  <a:srgbClr val="FFFFFE"/>
                </a:highlight>
              </a:rPr>
              <a:t>"identifier"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</a:rPr>
              <a:t>: {</a:t>
            </a:r>
            <a:endParaRPr sz="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</a:rPr>
              <a:t>        </a:t>
            </a:r>
            <a:r>
              <a:rPr lang="en" sz="900">
                <a:solidFill>
                  <a:srgbClr val="A31515"/>
                </a:solidFill>
                <a:highlight>
                  <a:srgbClr val="FFFFFE"/>
                </a:highlight>
              </a:rPr>
              <a:t>"system"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900">
                <a:solidFill>
                  <a:srgbClr val="0451A5"/>
                </a:solidFill>
                <a:highlight>
                  <a:srgbClr val="FFFFFE"/>
                </a:highlight>
              </a:rPr>
              <a:t>"http://www.saude.gov.br/fhir/r4/NamingSystem/BRRNDS-</a:t>
            </a:r>
            <a:r>
              <a:rPr i="1" lang="en" sz="900">
                <a:solidFill>
                  <a:srgbClr val="F26B3A"/>
                </a:solidFill>
                <a:highlight>
                  <a:srgbClr val="FFFFFE"/>
                </a:highlight>
              </a:rPr>
              <a:t>{{identificadorSolicitante}}</a:t>
            </a:r>
            <a:r>
              <a:rPr lang="en" sz="900">
                <a:solidFill>
                  <a:srgbClr val="0451A5"/>
                </a:solidFill>
                <a:highlight>
                  <a:srgbClr val="FFFFFE"/>
                </a:highlight>
              </a:rPr>
              <a:t>"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endParaRPr sz="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</a:rPr>
              <a:t>        </a:t>
            </a:r>
            <a:r>
              <a:rPr lang="en" sz="900">
                <a:solidFill>
                  <a:srgbClr val="A31515"/>
                </a:solidFill>
                <a:highlight>
                  <a:srgbClr val="FFFFFE"/>
                </a:highlight>
              </a:rPr>
              <a:t>"value"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900">
                <a:solidFill>
                  <a:srgbClr val="0451A5"/>
                </a:solidFill>
                <a:highlight>
                  <a:srgbClr val="FFFFFE"/>
                </a:highlight>
              </a:rPr>
              <a:t>"</a:t>
            </a:r>
            <a:r>
              <a:rPr i="1" lang="en" sz="900">
                <a:solidFill>
                  <a:srgbClr val="F26B3A"/>
                </a:solidFill>
                <a:highlight>
                  <a:srgbClr val="FFFFFE"/>
                </a:highlight>
              </a:rPr>
              <a:t>{{id-unico-na-origem}}</a:t>
            </a:r>
            <a:r>
              <a:rPr lang="en" sz="900">
                <a:solidFill>
                  <a:srgbClr val="0451A5"/>
                </a:solidFill>
                <a:highlight>
                  <a:srgbClr val="FFFFFE"/>
                </a:highlight>
              </a:rPr>
              <a:t>"</a:t>
            </a:r>
            <a:endParaRPr sz="900">
              <a:solidFill>
                <a:srgbClr val="0451A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</a:rPr>
              <a:t>    },</a:t>
            </a:r>
            <a:endParaRPr sz="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Mapeamento de Recurso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Validação de Estrutura de Recurso;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Reconhecendo Sigma (Sumário);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Reconhecendo Cardinalidade;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Reconhecendo Slices;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99002"/>
            <a:ext cx="9143999" cy="2144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0" y="2053674"/>
            <a:ext cx="8545101" cy="6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Reconhecendo Recursos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Reconhecendo extensões;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Reconhecendo Binding semântico;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4300"/>
            <a:ext cx="9144001" cy="82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64702"/>
            <a:ext cx="9143999" cy="672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Utilizando recursos;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Identificando um recurso que se encaixe ao propósito;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Para identificação;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Para estrutura;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Para semântica;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Liberdade para interoperar o que bem entender, respeitando: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Especificação do recurso;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Modelo informacional;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Regras de conformidade;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[1] Fast Healthcare Interoperability Resources (FHIR). HL7 International.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http://hl7.org/fhir/</a:t>
            </a:r>
            <a:r>
              <a:rPr lang="en"/>
              <a:t>. Último acesso em 20/06/2022.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Premissas;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Utilizando recursos;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Identificando um recurso que se encaixe ao propósito;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 identificação;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 estrutura;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 semântica;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Exemplos;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Premissas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Usar sempre a especificação oficial ou guia de implementação;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Aprender a navegar na documentação;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196" y="1389471"/>
            <a:ext cx="4422900" cy="294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729450" y="2078875"/>
            <a:ext cx="3091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Liberdade para interoperar o que bem entender, respeitando: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Especificação do recurso;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Modelo informacional;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Regras de conformidade;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Identificando um recurso que se encaixe ao propósito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350" y="2087100"/>
            <a:ext cx="4267325" cy="2133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626" y="1568725"/>
            <a:ext cx="4953426" cy="24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Identificação de entidades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52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NamingSystem;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Identificar: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Conceitos;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Instâncias;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Identificar instâncias de Recursos;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Seja através de URL da API originária;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Ou através de NamingSystem especificado;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Pode ser oficial, usual ou temporário;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375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StructureDefinition</a:t>
            </a:r>
            <a:r>
              <a:rPr lang="en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Declaração de Capabilidade da API;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Operações;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Parâmetros;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Definições;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XML esquema;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Validação sintático-semântica;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Cardinalidade;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Slice (Arrays);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Binding conceitual: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Domínio de valores;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453" y="1336325"/>
            <a:ext cx="499653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Semântica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Terminologias, Domínios de valores e Mapas de Conceitos</a:t>
            </a:r>
            <a:r>
              <a:rPr lang="en"/>
              <a:t>;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650" y="1600425"/>
            <a:ext cx="7230177" cy="361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Atendimento em Home Care; (Encounter, Encounter.class é um HH Home Health);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Evolução Clínica (Observation);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Resultado de Exame Laboratorial (Observation);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Laudo de Exame Laboratorial (DiagnosticReport);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Laudo de Exame de Imagem (DiagnosticReport que contém um ImagingStudy);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Saturação de oxigênio (Observation);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Glicemia </a:t>
            </a:r>
            <a:r>
              <a:rPr lang="en"/>
              <a:t>(Observation)</a:t>
            </a:r>
            <a:r>
              <a:rPr lang="en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Circunferência</a:t>
            </a:r>
            <a:r>
              <a:rPr lang="en"/>
              <a:t> da cintura </a:t>
            </a:r>
            <a:r>
              <a:rPr lang="en"/>
              <a:t>(Observation)</a:t>
            </a:r>
            <a:r>
              <a:rPr lang="en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Peso </a:t>
            </a:r>
            <a:r>
              <a:rPr lang="en"/>
              <a:t>(Observation)</a:t>
            </a:r>
            <a:r>
              <a:rPr lang="en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Altura </a:t>
            </a:r>
            <a:r>
              <a:rPr lang="en"/>
              <a:t>(Observation)</a:t>
            </a:r>
            <a:r>
              <a:rPr lang="en"/>
              <a:t>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Mapeamento de Recursos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Atendimento em Home Care;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Escolha do recurso candidato: Encounter;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Leitura da especificação do Recurso;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Leitura da definição de uso do Recurso;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Classificação do Recurso para uso especificado (Exemplo: ActEncounterCodev3);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