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3D9AF-0506-45AD-89F5-79E23AE18442}">
  <a:tblStyle styleId="{6943D9AF-0506-45AD-89F5-79E23AE184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cbc08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cbc08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cbc085c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cbc085c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cbc085c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cbc085c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cbc085c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cbc085c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cbc085c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cbc085c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cbc085c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cbc085c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cbc085c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5cbc085c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e710f4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e710f4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cbc085c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cbc085c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cbc085c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cbc085c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e710f4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e710f4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cbc085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cbc085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cbc085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cbc085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cbc085c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cbc085c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cbc085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cbc085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cbc085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cbc085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cbc085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cbc085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cbc085c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cbc085c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5cbc085c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5cbc085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l7.org/fhir/http.html#read" TargetMode="External"/><Relationship Id="rId4" Type="http://schemas.openxmlformats.org/officeDocument/2006/relationships/hyperlink" Target="http://hl7.org/fhir/http.html#vread" TargetMode="External"/><Relationship Id="rId11" Type="http://schemas.openxmlformats.org/officeDocument/2006/relationships/hyperlink" Target="http://hl7.org/fhir/http.html#history" TargetMode="External"/><Relationship Id="rId10" Type="http://schemas.openxmlformats.org/officeDocument/2006/relationships/hyperlink" Target="http://hl7.org/fhir/http.html#search" TargetMode="External"/><Relationship Id="rId9" Type="http://schemas.openxmlformats.org/officeDocument/2006/relationships/hyperlink" Target="http://hl7.org/fhir/http.html#create" TargetMode="External"/><Relationship Id="rId5" Type="http://schemas.openxmlformats.org/officeDocument/2006/relationships/hyperlink" Target="http://hl7.org/fhir/http.html#update" TargetMode="External"/><Relationship Id="rId6" Type="http://schemas.openxmlformats.org/officeDocument/2006/relationships/hyperlink" Target="http://hl7.org/fhir/http.html#patch" TargetMode="External"/><Relationship Id="rId7" Type="http://schemas.openxmlformats.org/officeDocument/2006/relationships/hyperlink" Target="http://hl7.org/fhir/http.html#delete" TargetMode="External"/><Relationship Id="rId8" Type="http://schemas.openxmlformats.org/officeDocument/2006/relationships/hyperlink" Target="http://hl7.org/fhir/http.html#histo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l7.org/fhir/search.html#string" TargetMode="External"/><Relationship Id="rId4" Type="http://schemas.openxmlformats.org/officeDocument/2006/relationships/hyperlink" Target="http://hl7.org/fhir/codesystem.html#subsumption" TargetMode="External"/><Relationship Id="rId5" Type="http://schemas.openxmlformats.org/officeDocument/2006/relationships/hyperlink" Target="http://hl7.org/fhir/valueset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l7.org/fhir/search.html#string" TargetMode="External"/><Relationship Id="rId4" Type="http://schemas.openxmlformats.org/officeDocument/2006/relationships/hyperlink" Target="http://hl7.org/fhir/codesystem.html#subsumption" TargetMode="External"/><Relationship Id="rId5" Type="http://schemas.openxmlformats.org/officeDocument/2006/relationships/hyperlink" Target="http://hl7.org/fhir/valuese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milecdr.com/docs/fhir_storage_mongodb#fhir-storage-mongodb-modu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em FHIR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italo@gointerop.com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como Serviços e Verbos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573875" y="1180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{6943D9AF-0506-45AD-89F5-79E23AE18442}</a:tableStyleId>
              </a:tblPr>
              <a:tblGrid>
                <a:gridCol w="1146925"/>
                <a:gridCol w="2383450"/>
              </a:tblGrid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Instance Level Interactions</a:t>
                      </a:r>
                      <a:endParaRPr b="1"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Read the current state of the resource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vread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Read the state of a specific version of the resource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update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Update an existing resource by its id (or create it if it is new)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patch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Update an existing resource by posting a set of changes to it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delete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Delete a resource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history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Retrieve the change history for a particular resource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2"/>
          <p:cNvGraphicFramePr/>
          <p:nvPr/>
        </p:nvGraphicFramePr>
        <p:xfrm>
          <a:off x="4834525" y="10177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{6943D9AF-0506-45AD-89F5-79E23AE18442}</a:tableStyleId>
              </a:tblPr>
              <a:tblGrid>
                <a:gridCol w="483500"/>
                <a:gridCol w="3631325"/>
              </a:tblGrid>
              <a:tr h="2286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Type Level Interactions</a:t>
                      </a:r>
                      <a:endParaRPr b="1"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create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Create a new resource with a server assigned id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search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Search the resource type based on some filter criteria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history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Retrieve the change history for a particular resource type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>
                    <a:lnT cap="flat" cmpd="sng" w="11900">
                      <a:solidFill>
                        <a:srgbClr val="C0C0C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RestfulAPI - Recursos como Serviços e Verbos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GET [base]/[type]?name=value&amp;...{&amp;_format=[mime-type]}}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 [base]/[type]/_search{?[parameters]{&amp;_format=[mime-type]}}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Tipos de parâmetros: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25" y="2436944"/>
            <a:ext cx="9143999" cy="216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RestfulAPI - Recursos como Serviços e Verbos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Sufixos de parâmetros: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" y="1646675"/>
            <a:ext cx="8289499" cy="3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RestfulAPI - Recursos como Serviços e Verbos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30450" y="116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Modificadores de parâmetros por tipo: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30450" y="1703475"/>
            <a:ext cx="81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534025" y="19954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{6943D9AF-0506-45AD-89F5-79E23AE18442}</a:tableStyleId>
              </a:tblPr>
              <a:tblGrid>
                <a:gridCol w="499650"/>
                <a:gridCol w="6659375"/>
              </a:tblGrid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processed as a string that searches text associated with the code/value - either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CodeableConcept.text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Coding.display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or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Identifier.type.text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 In this case, the search functions as a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normal string search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:not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Reverse the code matching described in the paragraph above: return all resources that do not have a matching item. Note that this includes resources that have no value for the parameter - e.g. ?gender:not=male includes all patients that do not have gender = male, including patients that do not have a gender at all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:above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concept with the form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[system]|[code]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the search parameter tests whether the coding in a resource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subsumes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the specified search code. For example, the search concept has an is-a relationship with the coding in the resource, and this includes the coding itself.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:below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concept with the form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[system]|[code]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the search parameter tests whether the coding in a resource is subsumed by the specified search code. For example, the coding in the resource has an is-a relationship with the search concept, and this includes the coding itself.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:in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URI (relative or absolute) that identifies a value set, and the search parameter tests whether the coding is in the specified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value set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 The reference may be literal (to an address where the value set can be found) or logical (a reference to ValueSet.url). If the server can treat the reference as a literal URL, it does, else it tries to match known logical ValueSet.url values.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:not-in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URI (relative or absolute) that identifies a value set, and the search parameter tests whether the coding is not in the specified value set.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:of-type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has the format system|code|value, where the system and code refer to a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Identifier.type.coding.system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and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.code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match if any of the type codes match. All 3 parts must be present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330450" y="1703475"/>
            <a:ext cx="81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579600" y="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{6943D9AF-0506-45AD-89F5-79E23AE18442}</a:tableStyleId>
              </a:tblPr>
              <a:tblGrid>
                <a:gridCol w="499650"/>
                <a:gridCol w="6659375"/>
              </a:tblGrid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processed as a string that searches text associated with the code/value - either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CodeableConcept.text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Coding.display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or </a:t>
                      </a:r>
                      <a:r>
                        <a:rPr i="1"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Identifier.type.text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 In this case, the search functions as a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normal string search</a:t>
                      </a:r>
                      <a:endParaRPr sz="1050">
                        <a:solidFill>
                          <a:srgbClr val="428BCA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:not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Reverse the code matching described in the paragraph above: return all resources that do not have a matching item. Note that this includes resources that have no value for the parameter - e.g. ?gender:not=male includes all patients that do not have gender = male, including patients that do not have a gender at all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:above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concept with the form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[system]|[code]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the search parameter tests whether the coding in a resource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subsumes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the specified search code. For example, the search concept has an is-a relationship with the coding in the resource, and this includes the coding itself.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:below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concept with the form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[system]|[code]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the search parameter tests whether the coding in a resource is subsumed by the specified search code. For example, the coding in the resource has an is-a relationship with the search concept, and this includes the coding itself.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:in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URI (relative or absolute) that identifies a value set, and the search parameter tests whether the coding is in the specified </a:t>
                      </a:r>
                      <a:r>
                        <a:rPr lang="en" sz="1050">
                          <a:solidFill>
                            <a:srgbClr val="428BCA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value set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 The reference may be literal (to an address where the value set can be found) or logical (a reference to ValueSet.url). If the server can treat the reference as a literal URL, it does, else it tries to match known logical ValueSet.url values.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:not-in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is a URI (relative or absolute) that identifies a value set, and the search parameter tests whether the coding is not in the specified value set.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  <a:tr h="45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:of-type</a:t>
                      </a:r>
                      <a:endParaRPr sz="1050">
                        <a:solidFill>
                          <a:srgbClr val="005C00"/>
                        </a:solidFill>
                        <a:highlight>
                          <a:srgbClr val="F9F2F4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search parameter has the format system|code|value, where the system and code refer to a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Identifier.type.coding.system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and </a:t>
                      </a:r>
                      <a:r>
                        <a:rPr lang="en" sz="1050">
                          <a:solidFill>
                            <a:srgbClr val="005C00"/>
                          </a:solidFill>
                          <a:highlight>
                            <a:srgbClr val="F9F2F4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.code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match if any of the type codes match. All 3 parts must be present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8575" marB="28575" marR="28575" marL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Recursos como Serviços e Verbos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com Bundles: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Coleção (collection);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Funciona como documento e não cria os recursos granulares nos respectivos serviços;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 referência interna é autocontida no documento/coleção;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Transacional (transaction);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Realiza operações em lote, mas com controle transacional; Se algo no Bundle falha, o lote todo falha. Há atomicidade na sua execução e garante mudança dos dados para um novo estado válido;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lote (batch);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Realiza transações em lote no mínimo esforço. Nem todas as operações podem dar certo.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como Serviços e Verbos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42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Escritas:</a:t>
            </a:r>
            <a:endParaRPr/>
          </a:p>
          <a:p>
            <a:pPr indent="-342900" lvl="0" marL="4572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PUT [base]/[type]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POST [base]/[type]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457025" y="1397950"/>
            <a:ext cx="46314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&lt;Bundle xmlns="http://hl7.org/fhir"&gt;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&lt;id value="20160113160203"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&lt;type value="transaction" /&gt; // Pode ser batch também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&lt;entry&gt;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&lt;fullUrl value="urn:uuid:c72aa430-2ddc-456e-7a09-dea8264671d8"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&lt;resource&gt;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&lt;Observation&gt;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&lt;subject&gt;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&lt;reference value="Patient?identifier=12345"/&gt;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&lt;/subject&gt;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&lt;--! rest of resource omitted --&gt;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&lt;/Observation&gt;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&lt;/resource&gt;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&lt;request&gt;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&lt;method value="POST"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&lt;url value=”Observation/&gt;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&lt;/request&gt;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&lt;/entry&gt;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&lt;/Bundle&gt;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como Serviços e Verbos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84100" y="1152475"/>
            <a:ext cx="42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Escritas condicionais:</a:t>
            </a:r>
            <a:endParaRPr/>
          </a:p>
          <a:p>
            <a:pPr indent="-342900" lvl="0" marL="4572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PUT [base]/[type]?[search parameters]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POST [base]/[type]?[search parameters]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9144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nsolas"/>
              <a:buChar char="○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Todos tem 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Referências condicionais;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4572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nsolas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Bundles: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9144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nsolas"/>
              <a:buChar char="○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If-None-Exist: [search parameters] (Trial Use - HAPI FHIR Implementa!);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4457025" y="1397950"/>
            <a:ext cx="46314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&lt;Bundle xmlns="http://hl7.org/fhir"&gt;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&lt;id value="20160113160203"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&lt;type value="transaction"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&lt;entry&gt;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&lt;fullUrl value="urn:uuid:c72aa430-2ddc-456e-7a09-dea8264671d8"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&lt;resource&gt;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&lt;Observation&gt;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&lt;subject&gt;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&lt;reference value="Patient?identifier=12345"/&gt;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&lt;/subject&gt;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&lt;--! rest of resource omitted --&gt;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&lt;/Observation&gt;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&lt;/resource&gt;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&lt;request&gt;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&lt;method value="POST" /&gt;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&lt;url value=”Observation”/&gt;       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&lt;/request&gt;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&lt;/entry&gt;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0FFFF"/>
                </a:highlight>
                <a:latin typeface="Courier New"/>
                <a:ea typeface="Courier New"/>
                <a:cs typeface="Courier New"/>
                <a:sym typeface="Courier New"/>
              </a:rPr>
              <a:t> &lt;/Bundle&gt;</a:t>
            </a:r>
            <a:endParaRPr sz="900">
              <a:solidFill>
                <a:srgbClr val="333333"/>
              </a:solidFill>
              <a:highlight>
                <a:srgbClr val="F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396075" y="3681050"/>
            <a:ext cx="38127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Via cabeçalho de requisição ou payload quando em um 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POST http://fhir.example.com/Patient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If-None-Exist: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Patient?identifier=system%7C0001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Content-Type: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application/fhir+json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472850" y="4166875"/>
            <a:ext cx="4404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Consolas"/>
              <a:buChar char="●"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Quando duas fontes escrevem, é possível controlar concorrência através de versionamento.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PUT /Patient/347 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TTP/1.1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If-Match: W/"23"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como Serviços e Verbos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311700" y="903025"/>
            <a:ext cx="6833400" cy="41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Patient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"ID613876"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"usual"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coding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"http://hl7.org/fhir/v2/0203"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"MR"</a:t>
            </a:r>
            <a:r>
              <a:rPr lang="en" sz="550">
                <a:solidFill>
                  <a:srgbClr val="F44747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"Medical record number"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coding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"http://hospital.smarthealthit.org"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"613876"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"official"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family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"Hill"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given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"Joshua"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given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"H."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birthDate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"1965-02-13"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active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Patient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"PUT"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"Patient/ID613876"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ifNoneExist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550">
                <a:solidFill>
                  <a:srgbClr val="E6DB74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"identifier=613876"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550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en" sz="550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F8F8F2"/>
              </a:solidFill>
              <a:highlight>
                <a:srgbClr val="2728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[1] FHIR Storage. Smile CDR. 2022.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https://smilecdr.com/docs/fhir_storage_mongodb#fhir-storage-mongodb-module</a:t>
            </a:r>
            <a:r>
              <a:rPr lang="en"/>
              <a:t> Último acesso em 21/06/2022.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 Module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RestfulAPI - Recursos como Serviços e Verbos;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Operações Avançadas;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Module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Compõe o módulo de troca de dados em FHIR;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Mensagens (Mensageria);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Serviços;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Mensagem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Consequência - Se a mensagem gera consequência, só pode ser processada uma vez (Ex.: Uma admissão).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Corrência - Se a mensagem só faz sentido para o agora, não faz sentido </a:t>
            </a:r>
            <a:r>
              <a:rPr lang="en"/>
              <a:t>transmiti-la</a:t>
            </a:r>
            <a:r>
              <a:rPr lang="en"/>
              <a:t> depois.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Notificação - Conteúdo não agrega corrência, pode ser transmitido depois.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Síncrona/Assíncrona - HAPI FHIR e Bulk API respectivamente.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CapabilityStatement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API em FHIR não precisa implementar necessariamente todos os recursos e </a:t>
            </a:r>
            <a:r>
              <a:rPr lang="en"/>
              <a:t>parâmetros</a:t>
            </a:r>
            <a:r>
              <a:rPr lang="en"/>
              <a:t> de busca;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CapabilityStatement é uma declaração de capacidade da API.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 cliente deve validar o CapabilityStatement antes de disparar uma requisição;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 o serviço pode notificar no momento da operação que não é capaz de realizar aquela operação.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OperationDefinition é a definição de uma operação.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Normais (GET, POST, UPDATE, DELETE);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Idempotentes ($validate, $translate, $lookup, $expand);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6"/>
            <a:ext cx="9144000" cy="195082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136800" y="2614825"/>
            <a:ext cx="8766300" cy="273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Pitfalls</a:t>
            </a:r>
            <a:endParaRPr i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Gerar índice para array de objetos classificadores e identificadores custa muito caro e performa muito mal;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SmileCDR implementa um Uplift de Chained References para recursos associados;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64625" y="2569250"/>
            <a:ext cx="8467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"_id"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"$oid"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"5e752ebe0de3e83210f51b69"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"resource"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"resourceType"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"Observation"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"subject"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"reference"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"ae0ee3a4-154e-41cf-b4f9-b891829c0847"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"meta"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"versionId"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"lastUpdated"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"2020-03-20T16:59:42.360-04:00"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"subject"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"patient"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"patient-identifier"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"https://example.com/identifiers/alt_id|12345"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(Continuação)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"_id"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"$oid"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"5e752ebe0de3e83210f51b69"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"resource"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"resourceType"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"Observation"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"subject"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"reference"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"ae0ee3a4-154e-41cf-b4f9-b891829c0847"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"meta"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"versionId"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"lastUpdated"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"2020-03-20T16:59:42.360-04:00"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"subject"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"patient"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"Patient/324342fc-cab1-4374-a58e-15b56e92b702"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"patient-identifier"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"https://example.com/identifiers/alt_id|12345"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18425" y="1714850"/>
            <a:ext cx="4477200" cy="1310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78550" y="1207900"/>
            <a:ext cx="4517100" cy="50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98475" y="2909600"/>
            <a:ext cx="4517100" cy="451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498475" y="3345350"/>
            <a:ext cx="4517100" cy="391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98475" y="3722075"/>
            <a:ext cx="4517100" cy="391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291675" y="1202225"/>
            <a:ext cx="354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Identificação do Documento (Pseudo FHIR);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Referências para outros documentos em estrutura indexável;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RestfulAPI - Recursos como Serviços e Verbos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 recurso é um </a:t>
            </a:r>
            <a:r>
              <a:rPr lang="en"/>
              <a:t>micro serviço;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Disposto como um monolito;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Justificativa: As operações que envolvem Bundle precisam de atomicidade transacional que só seria possível através de um serviço monolítico ou de um token distribuído de sessão de storage;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Monolítico é mais fácil;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Princípio arquitetural: Conhecer primeiro a aplicação e tentar segmentá-la depois.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