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6d1c05fe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6d1c05fe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da4c0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da4c0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6d1c05fe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6d1c05fe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6d1c05fe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6d1c05fe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6d1c05fe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6d1c05fe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6d1c05fe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6d1c05fe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d1c05fe9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d1c05fe9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6d1c05fe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6d1c05fe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da4c0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da4c0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6da4c0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6da4c0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14a26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14a26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6d1c05fe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6d1c05fe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da4c04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da4c04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da4c04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da4c04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6da4c04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6da4c04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da4c04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6da4c04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da4c04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da4c04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6da4c04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6da4c04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6da4c040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6da4c040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6da4c040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6da4c040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6da4c04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6da4c04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6d1c05fe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6d1c05fe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6da4c04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6da4c04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14a262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14a262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6d1c05fe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6d1c05fe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347f29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347f29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6d1c05fe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6d1c05fe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b6d000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b6d000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6d1c05fe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6d1c05f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a6d1c05fe9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a6d1c05fe9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4a262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4a262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6d1c05fe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6d1c05fe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14a262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14a262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6d1c05f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6d1c05f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c14a262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c14a262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da4c04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da4c04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6d1c05fe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6d1c05fe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aude.gov.br/fhir/r4/NamingSystem/cpf" TargetMode="External"/><Relationship Id="rId4" Type="http://schemas.openxmlformats.org/officeDocument/2006/relationships/hyperlink" Target="http://www.saude.gov.br/fhir/r4/NamingSystem/cpf" TargetMode="External"/><Relationship Id="rId5" Type="http://schemas.openxmlformats.org/officeDocument/2006/relationships/hyperlink" Target="http://www.saude.gov.br/fhir/r4/NamingSystem/cpf" TargetMode="External"/><Relationship Id="rId6" Type="http://schemas.openxmlformats.org/officeDocument/2006/relationships/hyperlink" Target="http://www.saude.gov.br/fhir/r4/NamingSystem/cp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hl7.org/fhir/patient.html" TargetMode="External"/><Relationship Id="rId4" Type="http://schemas.openxmlformats.org/officeDocument/2006/relationships/hyperlink" Target="http://hl7.org/fhir/organization.html" TargetMode="External"/><Relationship Id="rId5" Type="http://schemas.openxmlformats.org/officeDocument/2006/relationships/hyperlink" Target="http://hl7.org/fhir/practition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aude.gov.br/fhir/r4/StructureDefinition/BRIndividuo-1.0" TargetMode="External"/><Relationship Id="rId4" Type="http://schemas.openxmlformats.org/officeDocument/2006/relationships/hyperlink" Target="http://www.saude.gov.br/fhir/r4/StructureDefinition/BRPessoaJuridicaProfissionalLiberal-1.0" TargetMode="External"/><Relationship Id="rId5" Type="http://schemas.openxmlformats.org/officeDocument/2006/relationships/hyperlink" Target="http://www.saude.gov.br/fhir/r4/StructureDefinition/BRProfissional-1.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l7.org/fhir/patient.html" TargetMode="External"/><Relationship Id="rId4" Type="http://schemas.openxmlformats.org/officeDocument/2006/relationships/hyperlink" Target="https://cursornds.gointerop.com/fhir/patient" TargetMode="External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build.fhir.org/ig/teryfly/ig-guidance/" TargetMode="External"/><Relationship Id="rId4" Type="http://schemas.openxmlformats.org/officeDocument/2006/relationships/hyperlink" Target="https://github.com/FHIR/sample-i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gointerop/sample-ig" TargetMode="External"/><Relationship Id="rId4" Type="http://schemas.openxmlformats.org/officeDocument/2006/relationships/hyperlink" Target="https://github.com/gointerop/sample-ig" TargetMode="External"/><Relationship Id="rId5" Type="http://schemas.openxmlformats.org/officeDocument/2006/relationships/hyperlink" Target="https://github.com/gointerop/sample-api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jekyllrb.com/docs/installation/" TargetMode="External"/><Relationship Id="rId4" Type="http://schemas.openxmlformats.org/officeDocument/2006/relationships/hyperlink" Target="https://github.com/HL7/fhir-ig-publisher/releases" TargetMode="External"/><Relationship Id="rId5" Type="http://schemas.openxmlformats.org/officeDocument/2006/relationships/hyperlink" Target="https://github.com/FHIR/sample-i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ubyinstaller.org/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hyperlink" Target="https://git-scm.com/download/mac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gointerop/sample-ig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HL7/fhir-ig-publisher" TargetMode="External"/><Relationship Id="rId6" Type="http://schemas.openxmlformats.org/officeDocument/2006/relationships/hyperlink" Target="https://github.com/HL7/fhir-ig-publisher/releases/download/1.1.83/publisher.jar" TargetMode="External"/><Relationship Id="rId7" Type="http://schemas.openxmlformats.org/officeDocument/2006/relationships/hyperlink" Target="https://chat.fhir.org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hir.gointerop.com/fhir" TargetMode="External"/><Relationship Id="rId4" Type="http://schemas.openxmlformats.org/officeDocument/2006/relationships/hyperlink" Target="https://browser.gointerop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perfilização de dados em FHIR</a:t>
            </a:r>
            <a:endParaRPr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Conformização</a:t>
            </a:r>
            <a:r>
              <a:rPr lang="en" sz="1800"/>
              <a:t>;</a:t>
            </a:r>
            <a:endParaRPr sz="18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Perfilização (StructureDefinition, Extension, ValueSet, CodeSystem);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Terminologia (CodeSystem, ValueSet, ConceptMap);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Binding (StructureDefinition#binding);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Exemplos, verificação de conformidade e testes;</a:t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Implementação</a:t>
            </a:r>
            <a:r>
              <a:rPr lang="en" sz="1800"/>
              <a:t>;</a:t>
            </a:r>
            <a:endParaRPr sz="18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Operações;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Parâmetros de busca;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Declaração de capabilidade;</a:t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Testes </a:t>
            </a:r>
            <a:r>
              <a:rPr lang="en" sz="1800"/>
              <a:t>e </a:t>
            </a:r>
            <a:r>
              <a:rPr b="1" lang="en" sz="1800"/>
              <a:t>Documentação</a:t>
            </a:r>
            <a:r>
              <a:rPr lang="en" sz="1800"/>
              <a:t>;</a:t>
            </a:r>
            <a:endParaRPr sz="18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Guia de implementação;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Identificação </a:t>
            </a:r>
            <a:r>
              <a:rPr lang="en" sz="1800"/>
              <a:t>de </a:t>
            </a:r>
            <a:r>
              <a:rPr b="1" lang="en" sz="1800"/>
              <a:t>entidades </a:t>
            </a:r>
            <a:r>
              <a:rPr lang="en" sz="1800"/>
              <a:t>de negócio a serem </a:t>
            </a:r>
            <a:r>
              <a:rPr b="1" lang="en" sz="1800"/>
              <a:t>interoperadas</a:t>
            </a:r>
            <a:r>
              <a:rPr lang="en" sz="1800"/>
              <a:t>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Definição </a:t>
            </a:r>
            <a:r>
              <a:rPr lang="en" sz="1800"/>
              <a:t>de </a:t>
            </a:r>
            <a:r>
              <a:rPr b="1" lang="en" sz="1800"/>
              <a:t>identificadores harmonizados </a:t>
            </a:r>
            <a:r>
              <a:rPr lang="en" sz="1800"/>
              <a:t>com identificadores </a:t>
            </a:r>
            <a:r>
              <a:rPr b="1" lang="en" sz="1800"/>
              <a:t>nacionais</a:t>
            </a:r>
            <a:r>
              <a:rPr lang="en" sz="1800"/>
              <a:t>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Levantamento </a:t>
            </a:r>
            <a:r>
              <a:rPr lang="en" sz="1800"/>
              <a:t>de codificações </a:t>
            </a:r>
            <a:r>
              <a:rPr b="1" lang="en" sz="1800"/>
              <a:t>locais, verificação de necessidade de requalificação dessas codificações </a:t>
            </a:r>
            <a:r>
              <a:rPr lang="en" sz="1800"/>
              <a:t>e construção de</a:t>
            </a:r>
            <a:r>
              <a:rPr lang="en" sz="1800"/>
              <a:t> consenso de padrões semânticos;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Levantamento </a:t>
            </a:r>
            <a:r>
              <a:rPr lang="en" sz="1800"/>
              <a:t>de </a:t>
            </a:r>
            <a:r>
              <a:rPr b="1" lang="en" sz="1800"/>
              <a:t>recursos </a:t>
            </a:r>
            <a:r>
              <a:rPr lang="en" sz="1800"/>
              <a:t>e </a:t>
            </a:r>
            <a:r>
              <a:rPr b="1" lang="en" sz="1800"/>
              <a:t>extensões </a:t>
            </a:r>
            <a:r>
              <a:rPr lang="en" sz="1800"/>
              <a:t>canônicas;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Levantamento </a:t>
            </a:r>
            <a:r>
              <a:rPr lang="en" sz="1800"/>
              <a:t>de </a:t>
            </a:r>
            <a:r>
              <a:rPr b="1" lang="en" sz="1800"/>
              <a:t>perfis nacionais</a:t>
            </a:r>
            <a:r>
              <a:rPr lang="en" sz="1800"/>
              <a:t>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Mapeamento </a:t>
            </a:r>
            <a:r>
              <a:rPr lang="en" sz="1800"/>
              <a:t>em </a:t>
            </a:r>
            <a:r>
              <a:rPr b="1" lang="en" sz="1800"/>
              <a:t>Recursos</a:t>
            </a:r>
            <a:r>
              <a:rPr lang="en" sz="1800"/>
              <a:t>, </a:t>
            </a:r>
            <a:r>
              <a:rPr b="1" lang="en" sz="1800"/>
              <a:t>Mensagens</a:t>
            </a:r>
            <a:r>
              <a:rPr lang="en" sz="1800"/>
              <a:t>, </a:t>
            </a:r>
            <a:r>
              <a:rPr b="1" lang="en" sz="1800"/>
              <a:t>Documentos</a:t>
            </a:r>
            <a:r>
              <a:rPr lang="en" sz="1800"/>
              <a:t>, sempre </a:t>
            </a:r>
            <a:r>
              <a:rPr b="1" lang="en" sz="1800"/>
              <a:t>respeitando a especificação do recurso ou perfil  e definição de  uso do atributo;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NamingSystem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138430" lvl="0" marL="18288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Estamos prestes a acabar com a falta de convenção para esses identificadores;</a:t>
            </a:r>
            <a:endParaRPr sz="1700"/>
          </a:p>
          <a:p>
            <a:pPr indent="-138430" lvl="0" marL="18288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 Rede Nacional de Dados em Saúde vai direcionar o uso desses identificadores;</a:t>
            </a:r>
            <a:endParaRPr sz="1700"/>
          </a:p>
          <a:p>
            <a:pPr indent="-215900" lvl="1" marL="742950" rtl="0" algn="l">
              <a:spcBef>
                <a:spcPts val="600"/>
              </a:spcBef>
              <a:spcAft>
                <a:spcPts val="0"/>
              </a:spcAft>
              <a:buSzPts val="900"/>
              <a:buChar char="–"/>
            </a:pPr>
            <a:r>
              <a:rPr lang="en" sz="1300"/>
              <a:t>CPF -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http://www.saude.gov.br/fhir/r4/NamingSystem/cpf</a:t>
            </a:r>
            <a:endParaRPr sz="1100"/>
          </a:p>
          <a:p>
            <a:pPr indent="-215900" lvl="1" marL="742950" rtl="0" algn="l">
              <a:spcBef>
                <a:spcPts val="600"/>
              </a:spcBef>
              <a:spcAft>
                <a:spcPts val="0"/>
              </a:spcAft>
              <a:buSzPts val="900"/>
              <a:buChar char="–"/>
            </a:pPr>
            <a:r>
              <a:rPr lang="en" sz="1300"/>
              <a:t>CNPJ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http://www.saude.gov.br/fhir/r4/NamingSystem/cnpj</a:t>
            </a:r>
            <a:endParaRPr sz="1100"/>
          </a:p>
          <a:p>
            <a:pPr indent="-215900" lvl="1" marL="742950" rtl="0" algn="l">
              <a:spcBef>
                <a:spcPts val="600"/>
              </a:spcBef>
              <a:spcAft>
                <a:spcPts val="0"/>
              </a:spcAft>
              <a:buSzPts val="900"/>
              <a:buChar char="–"/>
            </a:pPr>
            <a:r>
              <a:rPr lang="en" sz="1300"/>
              <a:t>CNS 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http://www.saude.gov.br/fhir/r4/NamingSystem/cns</a:t>
            </a:r>
            <a:endParaRPr sz="1100"/>
          </a:p>
          <a:p>
            <a:pPr indent="-215900" lvl="1" marL="742950" rtl="0" algn="l">
              <a:spcBef>
                <a:spcPts val="600"/>
              </a:spcBef>
              <a:spcAft>
                <a:spcPts val="0"/>
              </a:spcAft>
              <a:buSzPts val="900"/>
              <a:buChar char="–"/>
            </a:pPr>
            <a:r>
              <a:rPr lang="en" sz="1300"/>
              <a:t>CNES -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http://www.saude.gov.br/fhir/r4/NamingSystem/cnes</a:t>
            </a:r>
            <a:endParaRPr sz="1100"/>
          </a:p>
          <a:p>
            <a:pPr indent="-138430" lvl="0" marL="18288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Agravante:</a:t>
            </a:r>
            <a:endParaRPr sz="1700"/>
          </a:p>
          <a:p>
            <a:pPr indent="-241300" lvl="1" marL="74295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Vários pacotes de interoperabilidade corporativos no Brasil já criaram NamingSystems para esses identificadores nacionais antes mesmo da RNDS;</a:t>
            </a:r>
            <a:endParaRPr sz="1300"/>
          </a:p>
          <a:p>
            <a:pPr indent="-241300" lvl="1" marL="74295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Solução:</a:t>
            </a:r>
            <a:endParaRPr sz="1900"/>
          </a:p>
          <a:p>
            <a:pPr indent="-196850" lvl="2" marL="11430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R4:</a:t>
            </a:r>
            <a:endParaRPr sz="1500"/>
          </a:p>
          <a:p>
            <a:pPr indent="-196850" lvl="3" marL="16002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Refatorar os NamingSystems e seguir a governança nacional;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Em um projeto de interoperabilidade;</a:t>
            </a:r>
            <a:endParaRPr sz="2600"/>
          </a:p>
          <a:p>
            <a:pPr indent="-368300" lvl="1" marL="914400" rtl="0" algn="l">
              <a:spcBef>
                <a:spcPts val="60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Fase de Identificação de Terminologias;</a:t>
            </a:r>
            <a:endParaRPr sz="22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locais;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Em geral são mal especificadas e precisam ser requalificadas em decorrência de imprecisão e ambiguidade;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Codificações nacionais;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Convenções nacionais que podem não ser aderentes ao racional normativo de de terminologias e necessitar de requalificação. É importante reconhecer o propósito da terminologia e evitar uso secundário;</a:t>
            </a:r>
            <a:endParaRPr sz="14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Padrões semânticos;</a:t>
            </a:r>
            <a:endParaRPr sz="18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São ótimos, por exemplo, para exercer o papel de Terminologia ponte;</a:t>
            </a:r>
            <a:endParaRPr sz="1400"/>
          </a:p>
          <a:p>
            <a:pPr indent="-317500" lvl="3" marL="1828800" rtl="0" algn="l">
              <a:spcBef>
                <a:spcPts val="60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É boa prática, por exemplo, serem canônicos para expressividade conceitual em repositórios;</a:t>
            </a:r>
            <a:endParaRPr sz="14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50" y="208450"/>
            <a:ext cx="4381777" cy="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CodeSystem (FAQ)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Podemos traduzir CodeSystem de padrões semânticos ?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Não! Traduções são responsabilidade dos mantenedores;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O que podemos fazer enquanto traduções não são publicadas ?</a:t>
            </a:r>
            <a:endParaRPr sz="1300"/>
          </a:p>
          <a:p>
            <a: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Podemos fazer traduções em cima de ValueSet:</a:t>
            </a:r>
            <a:endParaRPr sz="1300"/>
          </a:p>
          <a:p>
            <a:pPr indent="-311150" lvl="3" marL="18288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Criar ValueSet que referencia um padrão semântico através do seu CodeSystem e na expansão, para cada conceito, criar sua designação em Português do Brasil;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A maioria dos serviços de terminologia em FHIR não dão suporte a localização em Português do Brasil;</a:t>
            </a:r>
            <a:endParaRPr sz="13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Posso criar um CodeSystem para o meu guia que é essencialmente um padrão semântico existente (ex.: CID10) ? Jamais!</a:t>
            </a:r>
            <a:endParaRPr sz="1700"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–"/>
            </a:pPr>
            <a:r>
              <a:rPr lang="en" sz="1300"/>
              <a:t>No passado, o tx.fhir.org era muito instável e o IG publisher não fazia expansão de padrões semânticos com estabilidade, mas essa desculpa acabou;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ValueSet (FAQ)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Podem ser utilizados para tradução de CodeSystem quando o mantenedor não tem;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tradução é responsabilidade do mantenedor, mas ValueSet de tradução é uma contingência. A tradução deve ser feita por um terminologista que perpetuará o significado e definição de uso do conceito na sua origem;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Isso deve atenuar o impacto de degradação semântica na tradução;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Expansão de ValueSets para pacotes FHIR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4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um projeto de interoperabilidade;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Identificar codificações;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Reestruturá-las e qualificá-las (se necessário);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Mapeá-las de uma só vez, mantidos o propósito de origem-alvo do mapeamento, respeitar a cardinalidade do mapeamento (Equivalência, Similaridade, Subsunção e Disjunção);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Documentar o mapeamento, estruturar cenários, gerir riscos e etc.;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Uso de ferramentas;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Governança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Gestão semântica;</a:t>
            </a:r>
            <a:endParaRPr sz="15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Sindicância semântica;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de entidades de Negócio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Paciente;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Estabelecimento de saúde;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Profissional de saúde;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entidades em Recursos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Recursos canônicos: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Paciente &lt;-&gt; Patient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http://hl7.org/fhir/patient.html</a:t>
            </a:r>
            <a:r>
              <a:rPr lang="en"/>
              <a:t>);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Estabelecimento de Saúde &lt;-&gt; Organization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http://hl7.org/fhir/organization.html</a:t>
            </a:r>
            <a:r>
              <a:rPr lang="en"/>
              <a:t>);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Profissional de saúde &lt;-&gt; Practitioner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http://hl7.org/fhir/practitioner.html</a:t>
            </a: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1600"/>
              <a:t>Introdução;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Motivação;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Ciclo de vida;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Metodologia;</a:t>
            </a:r>
            <a:endParaRPr sz="1600"/>
          </a:p>
          <a:p>
            <a:pPr indent="-260350" lvl="1" marL="74295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Definição;</a:t>
            </a:r>
            <a:endParaRPr sz="1600"/>
          </a:p>
          <a:p>
            <a:pPr indent="-260350" lvl="1" marL="74295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Identificação;</a:t>
            </a:r>
            <a:endParaRPr sz="1600"/>
          </a:p>
          <a:p>
            <a:pPr indent="-260350" lvl="1" marL="74295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Mapeamento;</a:t>
            </a:r>
            <a:endParaRPr sz="1600"/>
          </a:p>
          <a:p>
            <a:pPr indent="-260350" lvl="1" marL="74295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Documentação e Testes;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entidades em Perfis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Perfis nacionais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Paciente &lt;-&gt; BRIndividuo-1.0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http://www.saude.gov.br/fhir/r4/StructureDefinition/BRIndividuo-1.0</a:t>
            </a:r>
            <a:r>
              <a:rPr lang="en" sz="1800"/>
              <a:t>);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Estabelecimento de Saúde &lt;-&gt; Organization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http://www.saude.gov.br/fhir/r4/StructureDefinition/BRPessoaJuridicaProfissionalLiberal-1.0</a:t>
            </a:r>
            <a:r>
              <a:rPr lang="en" sz="1800"/>
              <a:t>);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Profissional de saúde &lt;-&gt; Practitioner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http://www.saude.gov.br/fhir/r4/StructureDefinition/BRProfissional-1.0</a:t>
            </a:r>
            <a:r>
              <a:rPr lang="en" sz="1800"/>
              <a:t>);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Perfilização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Adequar um Recurso canônico a sua necessidade;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Criar campos adicionais;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Criar regras de validação adicionais;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Tipar os elementos conceituais;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Etc.;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Perfilização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1954650" y="1029725"/>
            <a:ext cx="12624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Definition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5302650" y="1029725"/>
            <a:ext cx="12624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(Snapshot)</a:t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3637725" y="1182075"/>
            <a:ext cx="15162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1337925" y="1610100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http://hl7.org/fhir/patient.html</a:t>
            </a:r>
            <a:r>
              <a:rPr lang="en"/>
              <a:t> 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4025925" y="1598375"/>
            <a:ext cx="3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https://cursornds.gointerop.com/fhir/patient</a:t>
            </a:r>
            <a:r>
              <a:rPr lang="en"/>
              <a:t> 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25" y="2482625"/>
            <a:ext cx="6124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Perfilização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9325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Terminologia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044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Domínio de valores</a:t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8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</a:t>
            </a: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6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Exemplos, verificação de conformidade e testes</a:t>
            </a:r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5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182880" lvl="0" marL="18288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Ainda sobre conformidade;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HAPI FHIR te ajudará a ganhar tempo com: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CapabilityStatement;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Operation Definition.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São geradas automáticamente a partir do contrato da sua API;</a:t>
            </a:r>
            <a:endParaRPr/>
          </a:p>
          <a:p>
            <a:pPr indent="-182880" lvl="0" marL="18288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entanto ainda é necessário definir documentação de consulta através dos SearchParameters.</a:t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650" y="3519125"/>
            <a:ext cx="14668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6434825" y="4604825"/>
            <a:ext cx="9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e documentação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1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25" y="2571741"/>
            <a:ext cx="9143999" cy="24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A </a:t>
            </a:r>
            <a:r>
              <a:rPr b="1" lang="en" sz="2300"/>
              <a:t>especificação </a:t>
            </a:r>
            <a:r>
              <a:rPr b="1" lang="en" sz="2300"/>
              <a:t>base </a:t>
            </a:r>
            <a:r>
              <a:rPr lang="en" sz="2300"/>
              <a:t>FHIR (esta especificação) descreve um conjunto de </a:t>
            </a:r>
            <a:r>
              <a:rPr b="1" lang="en" sz="2300"/>
              <a:t>recursos básicos</a:t>
            </a:r>
            <a:r>
              <a:rPr lang="en" sz="2300"/>
              <a:t>, estruturas e APIs que são usados ​​em muitos </a:t>
            </a:r>
            <a:r>
              <a:rPr b="1" lang="en" sz="2300"/>
              <a:t>contextos diferentes </a:t>
            </a:r>
            <a:r>
              <a:rPr lang="en" sz="2300"/>
              <a:t>na área da saúde.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de saúde em torno </a:t>
            </a:r>
            <a:r>
              <a:rPr lang="en" sz="2300"/>
              <a:t>Há uma grande </a:t>
            </a:r>
            <a:r>
              <a:rPr b="1" lang="en" sz="2300"/>
              <a:t>variabilidade </a:t>
            </a:r>
            <a:r>
              <a:rPr lang="en" sz="2300"/>
              <a:t>entre as </a:t>
            </a:r>
            <a:r>
              <a:rPr b="1" lang="en" sz="2300"/>
              <a:t>jurisdições </a:t>
            </a:r>
            <a:r>
              <a:rPr lang="en" sz="2300"/>
              <a:t>e em todo o ecossistema de práticas, requisitos, regulamentos, educação e quais ações são viáveis ​​e/ou benéficas.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Guia de implementação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Guia de implementação do Guia de implementação: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https://build.fhir.org/ig/teryfly/ig-guidance/</a:t>
            </a:r>
            <a:r>
              <a:rPr lang="en" sz="1500"/>
              <a:t> </a:t>
            </a:r>
            <a:endParaRPr sz="15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Exemplo do guia de implementação: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https://github.com/FHIR/sample-ig</a:t>
            </a:r>
            <a:r>
              <a:rPr lang="en" sz="1500"/>
              <a:t> </a:t>
            </a:r>
            <a:endParaRPr sz="15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Geram relatório de qualidade do pacote FHIR;</a:t>
            </a:r>
            <a:endParaRPr sz="1900"/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Verificam validade e conformidade dos perfis gerados;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Verificam conformidade sintática;</a:t>
            </a:r>
            <a:endParaRPr sz="1500"/>
          </a:p>
          <a:p>
            <a: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Verificam conformidade semântica;</a:t>
            </a:r>
            <a:endParaRPr sz="15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Geram uma matriz de impacto dentro dos exemplos que fomentam o guia e antecipam mudanças na perfilização que podem gerar erros;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Hierarquia e governança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29" y="818179"/>
            <a:ext cx="8017250" cy="37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Crie um perfil de paciente;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Crie um exemplo de paciente para o seu perfil;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Publique seu guia de implementação;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Baixe as definições do seu guia numa API;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Crie, Atualize e Consulte o seu paciente;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(Templates)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Template do Guia</a:t>
            </a:r>
            <a:endParaRPr sz="18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ttps://github.com/gointerop/sample-ig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Template de API</a:t>
            </a:r>
            <a:endParaRPr sz="1800"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https://github.com/gointerop/sample-api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(Pré-requisitos)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Java 8+;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Ruby 2.7.3;</a:t>
            </a:r>
            <a:endParaRPr/>
          </a:p>
          <a:p>
            <a:pPr indent="-355600" lvl="2" marL="13716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GEM Jekyll 4.2.0</a:t>
            </a:r>
            <a:endParaRPr/>
          </a:p>
          <a:p>
            <a:pPr indent="-355600" lvl="3" marL="18288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https://jekyllrb.com/docs/installation/</a:t>
            </a:r>
            <a:r>
              <a:rPr lang="en"/>
              <a:t>;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FHIR IG Publisher;</a:t>
            </a:r>
            <a:endParaRPr/>
          </a:p>
          <a:p>
            <a:pPr indent="-355600" lvl="2" marL="13716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https://github.com/HL7/fhir-ig-publisher/releases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FHIR Sample IG;</a:t>
            </a:r>
            <a:endParaRPr/>
          </a:p>
          <a:p>
            <a:pPr indent="-355600" lvl="2" marL="13716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https://github.com/FHIR/sample-ig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No CMD:</a:t>
            </a:r>
            <a:endParaRPr/>
          </a:p>
          <a:p>
            <a:pPr indent="-273050" lvl="2" marL="1143000" rtl="0" algn="l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_genconce.bat</a:t>
            </a:r>
            <a:endParaRPr sz="3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Windows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 sz="1800"/>
              <a:t>Java 8+;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2400"/>
              <a:t>Qualquer Java 8+;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Ruby 2.7.3;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https://rubyinstaller.org/</a:t>
            </a:r>
            <a:endParaRPr sz="2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GEM Jekyll 4.2.0;</a:t>
            </a:r>
            <a:endParaRPr sz="1800"/>
          </a:p>
          <a:p>
            <a:pPr indent="-381000" lvl="1" marL="914400" marR="114300" rtl="0" algn="l">
              <a:lnSpc>
                <a:spcPct val="130769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 sz="1400">
                <a:solidFill>
                  <a:schemeClr val="dk1"/>
                </a:solidFill>
              </a:rPr>
              <a:t>gem install jekyll -v 4.2.0</a:t>
            </a:r>
            <a:endParaRPr sz="2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Git Bash;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https://git-scm.com/download/win</a:t>
            </a:r>
            <a:r>
              <a:rPr lang="en" sz="2400"/>
              <a:t> (Windows)</a:t>
            </a:r>
            <a:br>
              <a:rPr lang="en" sz="2400"/>
            </a:br>
            <a:r>
              <a:rPr lang="en" sz="2400" u="sng">
                <a:solidFill>
                  <a:schemeClr val="hlink"/>
                </a:solidFill>
                <a:hlinkClick r:id="rId5"/>
              </a:rPr>
              <a:t>https://git-scm.com/download/mac</a:t>
            </a:r>
            <a:r>
              <a:rPr lang="en" sz="2400"/>
              <a:t> (Mac)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Windows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" sz="2000"/>
              <a:t>Clonar o git do guia:</a:t>
            </a:r>
            <a:endParaRPr sz="2000"/>
          </a:p>
          <a:p>
            <a:pPr indent="-292100" lvl="1" marL="914400" rtl="0" algn="l">
              <a:spcBef>
                <a:spcPts val="600"/>
              </a:spcBef>
              <a:spcAft>
                <a:spcPts val="0"/>
              </a:spcAft>
              <a:buSzPts val="1000"/>
              <a:buChar char="–"/>
            </a:pP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https://github.com/gointerop/sample-ig</a:t>
            </a:r>
            <a:endParaRPr sz="1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VS Code:</a:t>
            </a:r>
            <a:endParaRPr sz="2000"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 sz="1600"/>
              <a:t> (Windows)</a:t>
            </a:r>
            <a:endParaRPr sz="1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FHIR IG Publisher:</a:t>
            </a:r>
            <a:endParaRPr sz="2000"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https://github.com/HL7/fhir-ig-publisher</a:t>
            </a:r>
            <a:endParaRPr sz="1600"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https://github.com/HL7/fhir-ig-publisher/releases/download/1.1.83/publisher.jar</a:t>
            </a:r>
            <a:endParaRPr sz="16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Chat HL7 Fhir:</a:t>
            </a:r>
            <a:endParaRPr sz="2000"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https://chat.fhir.org/</a:t>
            </a:r>
            <a:endParaRPr sz="16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000"/>
              <a:t>Gerar o guia!</a:t>
            </a:r>
            <a:br>
              <a:rPr lang="en" sz="2000"/>
            </a:br>
            <a:r>
              <a:rPr lang="en" sz="2000"/>
              <a:t>	</a:t>
            </a:r>
            <a:r>
              <a:rPr lang="en" sz="2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_genconce.bat</a:t>
            </a:r>
            <a:endParaRPr sz="3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Serviço FHIR: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https://fhir.gointerop.com/fhir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Visualizador SMART on FHIR (Para conferir seus resultados!)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https://browser.gointerop.com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Profiling</a:t>
            </a:r>
            <a:r>
              <a:rPr lang="en"/>
              <a:t> Overview. Mirjam Baltus, DevDays, 2020. </a:t>
            </a:r>
            <a:r>
              <a:rPr lang="en"/>
              <a:t>Último acesso em 26/08/2021.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BR-Core. Italo Macêdo, Neusa Andrade e outros. Último acesso em 26/08/2021.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BR-Pharmacy. Italo Macêdo, Gabriel Couto e outros. Último acesso em 26/08/2021.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FHIR é uma </a:t>
            </a:r>
            <a:r>
              <a:rPr b="1" lang="en" sz="1800"/>
              <a:t>especificação </a:t>
            </a:r>
            <a:r>
              <a:rPr lang="en" sz="1800"/>
              <a:t>de </a:t>
            </a:r>
            <a:r>
              <a:rPr b="1" lang="en" sz="1800"/>
              <a:t>prateleira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Uma </a:t>
            </a:r>
            <a:r>
              <a:rPr b="1" lang="en" sz="1800"/>
              <a:t>variedade </a:t>
            </a:r>
            <a:r>
              <a:rPr lang="en" sz="1800"/>
              <a:t>de </a:t>
            </a:r>
            <a:r>
              <a:rPr b="1" lang="en" sz="1800"/>
              <a:t>soluções </a:t>
            </a:r>
            <a:r>
              <a:rPr lang="en" sz="1800"/>
              <a:t>diferentes são implementadas.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</a:t>
            </a:r>
            <a:r>
              <a:rPr lang="en" sz="1800"/>
              <a:t>evido à natureza do ecossistema de saúde, pode haver vários </a:t>
            </a:r>
            <a:r>
              <a:rPr b="1" lang="en" sz="1800"/>
              <a:t>conjuntos sobrepostos </a:t>
            </a:r>
            <a:r>
              <a:rPr lang="en" sz="1800"/>
              <a:t>de </a:t>
            </a:r>
            <a:r>
              <a:rPr b="1" lang="en" sz="1800"/>
              <a:t>adaptações </a:t>
            </a:r>
            <a:r>
              <a:rPr lang="en" sz="1800"/>
              <a:t>- por </a:t>
            </a:r>
            <a:r>
              <a:rPr b="1" lang="en" sz="1800"/>
              <a:t>domínio </a:t>
            </a:r>
            <a:r>
              <a:rPr lang="en" sz="1800"/>
              <a:t>de saúde, por </a:t>
            </a:r>
            <a:r>
              <a:rPr b="1" lang="en" sz="1800"/>
              <a:t>país</a:t>
            </a:r>
            <a:r>
              <a:rPr lang="en" sz="1800"/>
              <a:t>, por </a:t>
            </a:r>
            <a:r>
              <a:rPr b="1" lang="en" sz="1800"/>
              <a:t>instituição </a:t>
            </a:r>
            <a:r>
              <a:rPr lang="en" sz="1800"/>
              <a:t>e/ou por </a:t>
            </a:r>
            <a:r>
              <a:rPr b="1" lang="en" sz="1800"/>
              <a:t>fornecedor</a:t>
            </a:r>
            <a:r>
              <a:rPr lang="en" sz="1800"/>
              <a:t>/implementação.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50" y="1078000"/>
            <a:ext cx="7709801" cy="31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2048925" y="4408725"/>
            <a:ext cx="53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Módulo de conformização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869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Uso </a:t>
            </a:r>
            <a:r>
              <a:rPr b="1" lang="en" sz="1800"/>
              <a:t>específico </a:t>
            </a:r>
            <a:r>
              <a:rPr lang="en" sz="1800"/>
              <a:t>de API;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Operações </a:t>
            </a:r>
            <a:r>
              <a:rPr b="1" lang="en" sz="1800"/>
              <a:t>adicionais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Estrutura específica </a:t>
            </a:r>
            <a:r>
              <a:rPr lang="en" sz="1800"/>
              <a:t>(Recurso, Extensão ou Tipo de Dado) 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Descrever como os </a:t>
            </a:r>
            <a:r>
              <a:rPr b="1" lang="en" sz="1800"/>
              <a:t>elementos</a:t>
            </a:r>
            <a:r>
              <a:rPr lang="en" sz="1800"/>
              <a:t>, como </a:t>
            </a:r>
            <a:r>
              <a:rPr b="1" lang="en" sz="1800"/>
              <a:t>usá</a:t>
            </a:r>
            <a:r>
              <a:rPr lang="en" sz="1800"/>
              <a:t>-</a:t>
            </a:r>
            <a:r>
              <a:rPr b="1" lang="en" sz="1800"/>
              <a:t>los</a:t>
            </a:r>
            <a:r>
              <a:rPr lang="en" sz="1800"/>
              <a:t> e como </a:t>
            </a:r>
            <a:r>
              <a:rPr b="1" lang="en" sz="1800"/>
              <a:t>não usá</a:t>
            </a:r>
            <a:r>
              <a:rPr lang="en" sz="1800"/>
              <a:t>-</a:t>
            </a:r>
            <a:r>
              <a:rPr b="1" lang="en" sz="1800"/>
              <a:t>los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Misture terminologias</a:t>
            </a:r>
            <a:r>
              <a:rPr lang="en" sz="1800"/>
              <a:t>, </a:t>
            </a:r>
            <a:r>
              <a:rPr b="1" lang="en" sz="1800"/>
              <a:t>promova expressividade </a:t>
            </a:r>
            <a:r>
              <a:rPr lang="en" sz="1800"/>
              <a:t>semântica e </a:t>
            </a:r>
            <a:r>
              <a:rPr b="1" lang="en" sz="1800"/>
              <a:t>padronização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Mapa </a:t>
            </a:r>
            <a:r>
              <a:rPr lang="en" sz="1800"/>
              <a:t>entre terminologias </a:t>
            </a:r>
            <a:r>
              <a:rPr b="1" lang="en" sz="1800"/>
              <a:t>locais </a:t>
            </a:r>
            <a:r>
              <a:rPr lang="en" sz="1800"/>
              <a:t>e </a:t>
            </a:r>
            <a:r>
              <a:rPr b="1" lang="en" sz="1800"/>
              <a:t>padrão </a:t>
            </a:r>
            <a:r>
              <a:rPr lang="en" sz="1800"/>
              <a:t>ou </a:t>
            </a:r>
            <a:r>
              <a:rPr b="1" lang="en" sz="1800"/>
              <a:t>modelos </a:t>
            </a:r>
            <a:r>
              <a:rPr lang="en" sz="1800"/>
              <a:t>de </a:t>
            </a:r>
            <a:r>
              <a:rPr b="1" lang="en" sz="1800"/>
              <a:t>conteúdo </a:t>
            </a:r>
            <a:r>
              <a:rPr lang="en" sz="1800"/>
              <a:t>(recurso de mapa conceitual);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Definir </a:t>
            </a:r>
            <a:r>
              <a:rPr b="1" lang="en" sz="1800"/>
              <a:t>identificadores </a:t>
            </a:r>
            <a:r>
              <a:rPr lang="en" sz="1800"/>
              <a:t>e </a:t>
            </a:r>
            <a:r>
              <a:rPr b="1" lang="en" sz="1800"/>
              <a:t>terminologias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vida, papéis e entregáveis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01" y="988375"/>
            <a:ext cx="7078973" cy="40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b="1" lang="en" sz="2100"/>
              <a:t>Definição</a:t>
            </a:r>
            <a:r>
              <a:rPr lang="en" sz="2100"/>
              <a:t>;</a:t>
            </a:r>
            <a:endParaRPr sz="21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Identificação </a:t>
            </a:r>
            <a:r>
              <a:rPr lang="en" sz="1700"/>
              <a:t>de </a:t>
            </a:r>
            <a:r>
              <a:rPr b="1" lang="en" sz="1700"/>
              <a:t>entidades </a:t>
            </a:r>
            <a:r>
              <a:rPr lang="en" sz="1700"/>
              <a:t>de </a:t>
            </a:r>
            <a:r>
              <a:rPr b="1" lang="en" sz="1700"/>
              <a:t>negócio </a:t>
            </a:r>
            <a:r>
              <a:rPr lang="en" sz="1700"/>
              <a:t>a serem </a:t>
            </a:r>
            <a:r>
              <a:rPr b="1" lang="en" sz="1700"/>
              <a:t>interoperadas</a:t>
            </a:r>
            <a:r>
              <a:rPr lang="en" sz="1700"/>
              <a:t>;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Definição </a:t>
            </a:r>
            <a:r>
              <a:rPr lang="en" sz="1700"/>
              <a:t>de </a:t>
            </a:r>
            <a:r>
              <a:rPr b="1" lang="en" sz="1700"/>
              <a:t>identificadores</a:t>
            </a:r>
            <a:r>
              <a:rPr lang="en" sz="1700"/>
              <a:t>;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Levantamento </a:t>
            </a:r>
            <a:r>
              <a:rPr lang="en" sz="1700"/>
              <a:t>de </a:t>
            </a:r>
            <a:r>
              <a:rPr b="1" lang="en" sz="1700"/>
              <a:t>codificações locais</a:t>
            </a:r>
            <a:r>
              <a:rPr lang="en" sz="1700"/>
              <a:t>;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Consenso </a:t>
            </a:r>
            <a:r>
              <a:rPr lang="en" sz="1700"/>
              <a:t>para uso de </a:t>
            </a:r>
            <a:r>
              <a:rPr b="1" lang="en" sz="1700"/>
              <a:t>padrões semânticos</a:t>
            </a:r>
            <a:r>
              <a:rPr lang="en" sz="1700"/>
              <a:t>;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Identificação de recursos canônicos</a:t>
            </a:r>
            <a:r>
              <a:rPr lang="en" sz="1700"/>
              <a:t> a serem utilizados;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–"/>
            </a:pPr>
            <a:r>
              <a:rPr b="1" lang="en" sz="1700"/>
              <a:t>Identificar perfis nacionais</a:t>
            </a:r>
            <a:r>
              <a:rPr lang="en" sz="1700"/>
              <a:t>;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Mapeamento;</a:t>
            </a:r>
            <a:endParaRPr b="1" sz="1800"/>
          </a:p>
          <a:p>
            <a:pPr indent="-2730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Mapear entidades de negócios em perfis;</a:t>
            </a:r>
            <a:endParaRPr sz="1800"/>
          </a:p>
          <a:p>
            <a:pPr indent="-2159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Considerar primeiro o uso de </a:t>
            </a:r>
            <a:r>
              <a:rPr b="1" lang="en" sz="1800"/>
              <a:t>elementos canônicos</a:t>
            </a:r>
            <a:r>
              <a:rPr lang="en" sz="1800"/>
              <a:t>, em segundo caso </a:t>
            </a:r>
            <a:r>
              <a:rPr b="1" lang="en" sz="1800"/>
              <a:t>perfis nacionais;</a:t>
            </a:r>
            <a:endParaRPr b="1" sz="1800"/>
          </a:p>
          <a:p>
            <a:pPr indent="-2730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Mapear entidades de negócios em perfis respeitando definição de uso dos atributos;</a:t>
            </a:r>
            <a:endParaRPr sz="1800"/>
          </a:p>
          <a:p>
            <a:pPr indent="-2730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Criar extensões quando necessário e na ausência de recursos ou perfis que sejam concomitantes quanto a definição de uso;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