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338f90af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338f90af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338f90a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338f90a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338f90af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338f90af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338f90a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338f90a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338f90af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338f90af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338f90a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338f90a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38f90a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38f90a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338f90a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338f90a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338f90a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338f90a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338f90af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338f90a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338f90a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338f90a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338f90a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338f90a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338f90af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338f90af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de Saúde Digital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 Macêdo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00" y="1017725"/>
            <a:ext cx="67459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vida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Sunrising;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Definição de objetivos estratégicos de saúde digital;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Definição de projetos/campanhas de saúde digital;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Definição de escopo;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Criação de grupos de metodologia e trabalho;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Grupo de metodologia: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Governança metodológica;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Levantamento de entidades negociais;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Levantamento de entidades semânticas;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Construção de modelo de informação;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Construção de vocabulários;</a:t>
            </a:r>
            <a:endParaRPr/>
          </a:p>
          <a:p>
            <a:pPr indent="-29083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Construção de mapeamentos semânticos;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Sunsetting.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Grupo de trabalho;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Governança técnica;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Construção de modelo lógico;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Construção de guia de implementação;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Realização de conectatonas;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Homologação de estabelecimentos e fornecedores participantes;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Modelo de Maturidade para os modelos lógicos;</a:t>
            </a:r>
            <a:endParaRPr/>
          </a:p>
          <a:p>
            <a:pPr indent="-29083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Manutenção;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275" y="2668213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075" y="166850"/>
            <a:ext cx="4698049" cy="18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Modus Operandi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975" y="1017725"/>
            <a:ext cx="474551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36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Recurso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Solicitar recursos vinculados ao paciente.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Proposta fragmentada, documentos são visões de composição, mais performática e habilita analytics.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Modus Operandi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36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Documento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Navegar por documento para </a:t>
            </a:r>
            <a:r>
              <a:rPr lang="en"/>
              <a:t>reconstruir a visão</a:t>
            </a:r>
            <a:r>
              <a:rPr lang="en"/>
              <a:t> longitudinal do paciente.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Proposta </a:t>
            </a:r>
            <a:r>
              <a:rPr lang="en"/>
              <a:t>cartorial,</a:t>
            </a:r>
            <a:r>
              <a:rPr lang="en"/>
              <a:t> com robustez legal, porém onerosa e pouco performática para analytics.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600" y="1170125"/>
            <a:ext cx="4899000" cy="336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Sobrevôo sobre governança, metodologia e ciclo de vida de projetos de saúde digital;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Visão dos desafios que precisam ser superados;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Visão dos processos que precisam ser estabelecidos;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Comitê de saúde digital;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Projeto de saúde digital;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Proposta de padronização;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Plano de ação;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Grupos de trabalho;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Grupo de metodologia;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Grupo de gestão;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Metodologia;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Ciclo de vida;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Modus Operandi;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Recursos;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Comitê de saúde digital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Definição de </a:t>
            </a:r>
            <a:r>
              <a:rPr b="1" lang="en"/>
              <a:t>objetivos estratégicos</a:t>
            </a:r>
            <a:r>
              <a:rPr lang="en"/>
              <a:t> de saúde digital;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Definição de </a:t>
            </a:r>
            <a:r>
              <a:rPr b="1" lang="en"/>
              <a:t>projetos/campanhas</a:t>
            </a:r>
            <a:r>
              <a:rPr lang="en"/>
              <a:t> de saúde digital;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Projeto/Campanha de saúde digital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Uma </a:t>
            </a:r>
            <a:r>
              <a:rPr b="1" lang="en"/>
              <a:t>iniciativa </a:t>
            </a:r>
            <a:r>
              <a:rPr lang="en"/>
              <a:t>de interoperabilidade é sinalizada para proposta de iniciação.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Ela é revisada em várias iterações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Objetivos </a:t>
            </a:r>
            <a:r>
              <a:rPr lang="en"/>
              <a:t>gerais, objetivos específicos, </a:t>
            </a:r>
            <a:r>
              <a:rPr b="1" lang="en"/>
              <a:t>cenários</a:t>
            </a:r>
            <a:r>
              <a:rPr lang="en"/>
              <a:t>, </a:t>
            </a:r>
            <a:r>
              <a:rPr b="1" lang="en"/>
              <a:t>casos </a:t>
            </a:r>
            <a:r>
              <a:rPr lang="en"/>
              <a:t>de </a:t>
            </a:r>
            <a:r>
              <a:rPr b="1" lang="en"/>
              <a:t>uso </a:t>
            </a:r>
            <a:r>
              <a:rPr lang="en"/>
              <a:t>e o modelo de informação são entradas normativas do projeto e terão que atingir uma maturidade suficiente antes que qualquer padronização possa acontecer.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não estiverem totalmente maduros no momento da criação da proposta inicial, devem ser claramente marcados como 'exemplo' ou 'rascunho' na proposta.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Plano de 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proposta é analisada onde é decidido se este projeto deve ser adotado num </a:t>
            </a:r>
            <a:r>
              <a:rPr b="1" lang="en">
                <a:solidFill>
                  <a:schemeClr val="dk1"/>
                </a:solidFill>
              </a:rPr>
              <a:t>Plano de Ação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Um </a:t>
            </a:r>
            <a:r>
              <a:rPr b="1" lang="en">
                <a:solidFill>
                  <a:schemeClr val="dk1"/>
                </a:solidFill>
              </a:rPr>
              <a:t>relatório completo</a:t>
            </a:r>
            <a:r>
              <a:rPr lang="en">
                <a:solidFill>
                  <a:schemeClr val="dk1"/>
                </a:solidFill>
              </a:rPr>
              <a:t> de sua </a:t>
            </a:r>
            <a:r>
              <a:rPr b="1" lang="en">
                <a:solidFill>
                  <a:schemeClr val="dk1"/>
                </a:solidFill>
              </a:rPr>
              <a:t>revisão </a:t>
            </a:r>
            <a:r>
              <a:rPr lang="en">
                <a:solidFill>
                  <a:schemeClr val="dk1"/>
                </a:solidFill>
              </a:rPr>
              <a:t>e </a:t>
            </a:r>
            <a:r>
              <a:rPr b="1" lang="en">
                <a:solidFill>
                  <a:schemeClr val="dk1"/>
                </a:solidFill>
              </a:rPr>
              <a:t>decisão </a:t>
            </a:r>
            <a:r>
              <a:rPr lang="en">
                <a:solidFill>
                  <a:schemeClr val="dk1"/>
                </a:solidFill>
              </a:rPr>
              <a:t>é anexado à proposta do projeto.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Status de adoção significa que este projeto será suportado por </a:t>
            </a:r>
            <a:r>
              <a:rPr b="1" lang="en">
                <a:solidFill>
                  <a:schemeClr val="dk1"/>
                </a:solidFill>
              </a:rPr>
              <a:t>testes </a:t>
            </a:r>
            <a:r>
              <a:rPr lang="en">
                <a:solidFill>
                  <a:schemeClr val="dk1"/>
                </a:solidFill>
              </a:rPr>
              <a:t>de interoperabilidade, </a:t>
            </a:r>
            <a:r>
              <a:rPr b="1" lang="en">
                <a:solidFill>
                  <a:schemeClr val="dk1"/>
                </a:solidFill>
              </a:rPr>
              <a:t>treinamentos </a:t>
            </a:r>
            <a:r>
              <a:rPr lang="en">
                <a:solidFill>
                  <a:schemeClr val="dk1"/>
                </a:solidFill>
              </a:rPr>
              <a:t>terão que ser agendados, critérios de </a:t>
            </a:r>
            <a:r>
              <a:rPr b="1" lang="en">
                <a:solidFill>
                  <a:schemeClr val="dk1"/>
                </a:solidFill>
              </a:rPr>
              <a:t>homologação </a:t>
            </a:r>
            <a:r>
              <a:rPr lang="en">
                <a:solidFill>
                  <a:schemeClr val="dk1"/>
                </a:solidFill>
              </a:rPr>
              <a:t>serão impactados e algum </a:t>
            </a:r>
            <a:r>
              <a:rPr b="1" lang="en">
                <a:solidFill>
                  <a:schemeClr val="dk1"/>
                </a:solidFill>
              </a:rPr>
              <a:t>suporte </a:t>
            </a:r>
            <a:r>
              <a:rPr lang="en">
                <a:solidFill>
                  <a:schemeClr val="dk1"/>
                </a:solidFill>
              </a:rPr>
              <a:t>extra possivelmente vai para </a:t>
            </a:r>
            <a:r>
              <a:rPr b="1" lang="en">
                <a:solidFill>
                  <a:schemeClr val="dk1"/>
                </a:solidFill>
              </a:rPr>
              <a:t>infraestruturas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serviços </a:t>
            </a:r>
            <a:r>
              <a:rPr lang="en">
                <a:solidFill>
                  <a:schemeClr val="dk1"/>
                </a:solidFill>
              </a:rPr>
              <a:t>ou iniciativas </a:t>
            </a:r>
            <a:r>
              <a:rPr b="1" lang="en">
                <a:solidFill>
                  <a:schemeClr val="dk1"/>
                </a:solidFill>
              </a:rPr>
              <a:t>legais </a:t>
            </a:r>
            <a:r>
              <a:rPr lang="en">
                <a:solidFill>
                  <a:schemeClr val="dk1"/>
                </a:solidFill>
              </a:rPr>
              <a:t>atuais.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Grupos de trabalho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São criados dois grupos de trabalho para o projeto: O grupo de </a:t>
            </a:r>
            <a:r>
              <a:rPr b="1" lang="en">
                <a:solidFill>
                  <a:schemeClr val="dk1"/>
                </a:solidFill>
              </a:rPr>
              <a:t>metodologia </a:t>
            </a:r>
            <a:r>
              <a:rPr lang="en">
                <a:solidFill>
                  <a:schemeClr val="dk1"/>
                </a:solidFill>
              </a:rPr>
              <a:t>e o grupo de </a:t>
            </a:r>
            <a:r>
              <a:rPr b="1" lang="en">
                <a:solidFill>
                  <a:schemeClr val="dk1"/>
                </a:solidFill>
              </a:rPr>
              <a:t>gestão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 grupo de metodologia ocorrem reuniões que determinam o </a:t>
            </a:r>
            <a:r>
              <a:rPr b="1" lang="en">
                <a:solidFill>
                  <a:schemeClr val="dk1"/>
                </a:solidFill>
              </a:rPr>
              <a:t>modelo de informação, entidades, documentos e vocabulários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Deve ser resultado desse grupo a construção de </a:t>
            </a:r>
            <a:r>
              <a:rPr b="1" lang="en">
                <a:solidFill>
                  <a:schemeClr val="dk1"/>
                </a:solidFill>
              </a:rPr>
              <a:t>cenários contendo uma coleção de casos de uso estruturados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 grupo de gestão é feito um trabalho de </a:t>
            </a:r>
            <a:r>
              <a:rPr b="1" lang="en">
                <a:solidFill>
                  <a:schemeClr val="dk1"/>
                </a:solidFill>
              </a:rPr>
              <a:t>mapeamento do modelo de informação para um modelo lógico utilizando recursos FHIR, além da construção de perfis que realizem os casos de uso especificados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Grupos de trabalho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38" y="1056004"/>
            <a:ext cx="6626437" cy="38503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5940975" y="1427725"/>
            <a:ext cx="3000000" cy="200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 comitê de governança nomeia os membros dos grupos de gestão.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Grupos de metodologia são eleitos.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37"/>
            <a:ext cx="9143999" cy="482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21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107" name="Google Shape;107;p21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Modelo de informação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Levantamento de entidades negociais;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Levantamento de vocabulários locais;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Construção de modelo de informação;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Proposição e Construção de vocabulários;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Construção de mapeamentos;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Construção de cenários;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Construção de casos de teste;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8" name="Google Shape;108;p21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9" name="Google Shape;109;p21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110" name="Google Shape;110;p21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Governança, Manutenção e Homologação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Gestão de mudanças;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Realização de conectatonas;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Feedback e revisão dos perfis;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Modelo de maturidade para os perfis;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Homologação de novos estabelecimentos e fornecedores;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1" name="Google Shape;111;p21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12" name="Google Shape;112;p21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113" name="Google Shape;113;p21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Modelo lógico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Mapeamento de modelo de informação em modelo lógico;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Construção dos perfis e artefatos semânticos;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Construção de exemplos que realizem os casos de testes;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Construção do guia de implementação;</a:t>
              </a: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" sz="800">
                  <a:latin typeface="Roboto"/>
                  <a:ea typeface="Roboto"/>
                  <a:cs typeface="Roboto"/>
                  <a:sym typeface="Roboto"/>
                </a:rPr>
              </a:b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" name="Google Shape;114;p21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15" name="Google Shape;115;p21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16" name="Google Shape;116;p21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p21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20" name="Google Shape;120;p21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1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21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23" name="Google Shape;123;p21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1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21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26" name="Google Shape;126;p21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1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" name="Google Shape;128;p21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