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137CC0"/>
    <a:srgbClr val="99FF99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2"/>
  </p:normalViewPr>
  <p:slideViewPr>
    <p:cSldViewPr snapToGrid="0" snapToObjects="1">
      <p:cViewPr varScale="1">
        <p:scale>
          <a:sx n="87" d="100"/>
          <a:sy n="87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239" y="2027098"/>
            <a:ext cx="1129108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Para avaliar a qualidade de um mapeamento é necessário entender a </a:t>
            </a:r>
            <a:r>
              <a:rPr lang="pt-PT" sz="1400" dirty="0" smtClean="0">
                <a:solidFill>
                  <a:srgbClr val="0070C0"/>
                </a:solidFill>
              </a:rPr>
              <a:t>capacidade e a intenção da fonte e do alvo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 e a </a:t>
            </a:r>
            <a:r>
              <a:rPr lang="pt-PT" sz="1400" dirty="0" smtClean="0">
                <a:solidFill>
                  <a:srgbClr val="0070C0"/>
                </a:solidFill>
              </a:rPr>
              <a:t>relação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 entre como cada um representa os conceitos.</a:t>
            </a:r>
            <a:endParaRPr lang="pt-BR" altLang="pt-B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3239" y="1668628"/>
            <a:ext cx="618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10000"/>
                  </a:schemeClr>
                </a:solidFill>
              </a:rPr>
              <a:t>Determinantes para qualidade do mapeamento</a:t>
            </a:r>
            <a:endParaRPr lang="pt-B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3239" y="2847445"/>
            <a:ext cx="350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Determinante 1: Estrutura categorial comum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3239" y="3155222"/>
            <a:ext cx="113825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Avaliar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se o destino e o sistema de código-fonte compartilham uma estrutura categorial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comum.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Esse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determinante busca especificar se a estrutura de cada sistema é comum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 Exemplo: Se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um sistema de código tem uma estrutura que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inclui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Achados clínicos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Substâncias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Eventos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o outro tem uma estrutura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de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Sistemas corporais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Os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sistemas de código </a:t>
            </a:r>
            <a:r>
              <a:rPr lang="pt-PT" altLang="pt-BR" sz="14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não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 compartilham uma </a:t>
            </a:r>
            <a:r>
              <a:rPr lang="pt-PT" altLang="pt-BR" sz="14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estrutura categorial comum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. A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estrutura compartilhada oferece suporte à capacidade de fornecer um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mapeamento.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Se não houver estrutura categorial, ou se tal estrutura não for aplicada aos recursos terminológicos, a capacidade de mapear entre os recursos terminológicos é menos provável de fornecer um produto de alta qualidade. O impacto sobre a qualidade pode diferir dependendo do caso de uso pretendido.</a:t>
            </a:r>
            <a:r>
              <a:rPr lang="pt-BR" altLang="pt-BR" sz="1400" dirty="0">
                <a:sym typeface="Symbol" panose="05050102010706020507" pitchFamily="18" charset="2"/>
              </a:rPr>
              <a:t> </a:t>
            </a:r>
            <a:endParaRPr lang="pt-BR" altLang="pt-BR" sz="1400" dirty="0">
              <a:solidFill>
                <a:srgbClr val="202124"/>
              </a:solidFill>
              <a:ea typeface="Times New Roman" panose="02020603050405020304" pitchFamily="18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2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3239" y="1678068"/>
            <a:ext cx="510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2: Domínio semântico compartilhado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3239" y="1960574"/>
            <a:ext cx="1123762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capacidade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 mapear um sistema de código para outro assume que cada sistema de código compartilha um escopo comum de significado, ou seja, que você está mapeando maçãs para maçãs. É preciso avaliar se os domínios semânticos são iguais, sobrepostos, inclusivos ou sem sobreposição.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3239" y="3144188"/>
            <a:ext cx="11237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16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de código 1 descreve maçãs como comer ou cozinhar maçãs, isso pode incluir atributos adicionais, como cor da maçã, origem, etc.</a:t>
            </a:r>
            <a:endParaRPr lang="pt-BR" sz="1600" dirty="0">
              <a:solidFill>
                <a:srgbClr val="0070C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de código 2 descreve as maçãs por cor, incluindo também detalhes de usos adequados.</a:t>
            </a:r>
            <a:endParaRPr lang="pt-BR" sz="1600" dirty="0">
              <a:solidFill>
                <a:srgbClr val="0070C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3239" y="5018121"/>
            <a:ext cx="112376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Cada sistema de código descreve maçãs embora as estruturas categoriais sejam diferentes. Eles compartilham o atributo de cor, que é uma área de sobreposição, mas não compartilham todos os atributos principais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941782"/>
            <a:ext cx="355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3: Idioma e Tradução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7838" y="2205496"/>
            <a:ext cx="113156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 processo de tradução requer primeiramente a tradução do alvo e/ou fonte para o idioma requerido, produzindo assim uma versão dos conceitos a serem mapeados no idioma requerido. Somente após isso ter sido feito e verificado é que o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 ser criado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2440" y="3949744"/>
            <a:ext cx="568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4: Identificação/Publicação de Equivalência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02439" y="4424446"/>
            <a:ext cx="11233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conceitos devem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 a equivalência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identificada.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 equivalência não for publicada com o conjunto de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mapeamentos,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será possível avaliar a qualidade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uma finalidade específica nem alertar o usuário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 o significado de um conceito pode ter mudado quando convertido para a representação do conceito de destino.</a:t>
            </a:r>
            <a:endParaRPr lang="pt-BR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4248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5: Avaliação de Equivalência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07838" y="1912547"/>
            <a:ext cx="1114525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Há dois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tipos de avaliação de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equivalência:</a:t>
            </a:r>
            <a:endParaRPr lang="pt-PT" dirty="0">
              <a:solidFill>
                <a:srgbClr val="202124"/>
              </a:solidFill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a equivalência média para o conjunto de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mapeamentos;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equivalência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média para o conteúdo do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mapeamento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prioridade.</a:t>
            </a:r>
          </a:p>
          <a:p>
            <a:pPr lvl="1">
              <a:lnSpc>
                <a:spcPct val="150000"/>
              </a:lnSpc>
            </a:pPr>
            <a:endParaRPr lang="pt-PT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*O grau de equivalência está representado na norma ISO 12300.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7837" y="4359371"/>
            <a:ext cx="542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6: Outliers </a:t>
            </a:r>
            <a:r>
              <a:rPr lang="pt-PT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 Conjunto de </a:t>
            </a:r>
            <a:r>
              <a:rPr lang="pt-PT" b="1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9577" y="4728703"/>
            <a:ext cx="110617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usado para avaliar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 maior parte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o nível de equivalência exigido, e apenas um pequeno número está fora deste limite, ou se existem muitos fora desse limite.</a:t>
            </a:r>
            <a:endParaRPr lang="pt-BR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667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7: Documentação clara da finalidade do </a:t>
            </a:r>
            <a:r>
              <a:rPr lang="pt-PT" b="1" dirty="0" smtClean="0">
                <a:solidFill>
                  <a:schemeClr val="bg2">
                    <a:lumMod val="10000"/>
                  </a:schemeClr>
                </a:solidFill>
              </a:rPr>
              <a:t>mapeamento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7839" y="2260982"/>
            <a:ext cx="112331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especificação clara do caso de uso é essencial para determinar como mapear da origem ao destino e também para saber como e onde a aplicação de tal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é apropriada.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Os critérios que devem ser incluídos na avaliação de seus requisitos e conformidade do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incluem: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o caso de uso tem um propósito único que é descrito com precisão.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razão para usar o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 seu uso pretendido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benefícios esperados com o uso dos dados mapeados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partes interessadas, incluindo implementadores (como fornecedores) e usuários do conteúdo mapeado.</a:t>
            </a:r>
            <a:endParaRPr lang="pt-BR" sz="1400" dirty="0">
              <a:solidFill>
                <a:schemeClr val="bg2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1318" y="4655154"/>
            <a:ext cx="411112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8: Moeda do </a:t>
            </a:r>
            <a:r>
              <a:rPr lang="pt-PT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7839" y="5093736"/>
            <a:ext cx="112331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avaliação deve incluir a consideração da importância e impacto da moeda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mapeamento.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 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representa os sistemas de código-fonte e destino existentes consistentes com aqueles usados ​​nos sistemas de informação de origem e destino atuais, a precisão do aplicativo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 ser a mais alta possível, dadas as medidas de equivalência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689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36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9: Acordos comerciais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07839" y="2002010"/>
            <a:ext cx="111057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desenvolvido pelo(s) proprietário(s) dos recursos terminológicos com esforços de harmonização aberta, a qualidade provável pode ser superior à obtida por um único acordo comercial.</a:t>
            </a:r>
            <a:endParaRPr lang="pt-BR" sz="1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necessário avaliar se esse determinante pode impactar a qualidade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o caso de uso específico envolvido.</a:t>
            </a:r>
            <a:endParaRPr lang="pt-BR" sz="14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1098" y="3563328"/>
            <a:ext cx="4920258" cy="41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10: Documentação da Metodologia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098" y="3974466"/>
            <a:ext cx="111424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documentação deve indicar claramente os processos de versão e atualização a serem usados ​​para manter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mapeamento.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Esta documentação é importante se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aplicado a dados históricos ou a dados que mudam no futuro, mas se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aplicado uma vez para converter dados para o sistema terminológico de origem e os dados 'antigos' não forem mais mantidos, isso pode não afetar a qualidade do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 este caso de uso.</a:t>
            </a:r>
            <a:endParaRPr lang="pt-B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Por exemplo: descrições de validação, ferramentas, gerenciamento de consenso usado.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466" y="1758979"/>
            <a:ext cx="2836610" cy="41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11: Validação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1318" y="2294682"/>
            <a:ext cx="11211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validação é o processo de confirmação e/ou aprovação explícita da precisão da "Avaliação de Equivalência". Um requisito consistente para a validação de um produto de </a:t>
            </a:r>
            <a:r>
              <a:rPr lang="pt-PT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é vital para garantir a interoperabilidade semântica e a precisão da captura e representação de dados.</a:t>
            </a:r>
            <a:endParaRPr lang="pt-B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466" y="3604846"/>
            <a:ext cx="373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12: Tomada de decisão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1318" y="4167664"/>
            <a:ext cx="11211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 os conceitos de origem são mapeados para o destino usando regras ou decisões acordadas, eles precisam ser incluídos na documentação de maneira consistente e aplicada em todo o </a:t>
            </a:r>
            <a:r>
              <a:rPr lang="pt-PT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mapeamento.</a:t>
            </a:r>
            <a:endParaRPr lang="pt-BR" sz="1600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834720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Discussão das Normas:</a:t>
            </a:r>
          </a:p>
          <a:p>
            <a:pPr algn="just"/>
            <a:endParaRPr lang="pt-BR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 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12300 - Health informatics — Principles of mapping between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terminological Resources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ISO 13972 - Health Informatics—</a:t>
            </a:r>
            <a:r>
              <a:rPr lang="en-US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ClinicalInformation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Models-characteristics, structure and </a:t>
            </a:r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requirements</a:t>
            </a:r>
          </a:p>
          <a:p>
            <a:pPr algn="just"/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21564 - Health Informatics — Terminology resource map quality measures (</a:t>
            </a:r>
            <a:r>
              <a:rPr lang="en-US" b="1" dirty="0" err="1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MapQual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)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23903 - Health informatics — Interoperability and Integration Reference Architecture – Model and Framework</a:t>
            </a:r>
            <a:endParaRPr lang="en-US" b="1" dirty="0">
              <a:solidFill>
                <a:schemeClr val="bg1"/>
              </a:solidFill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7109" y="1586877"/>
            <a:ext cx="11316751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Mapeamento é o processo de </a:t>
            </a:r>
            <a:r>
              <a:rPr lang="pt-BR" sz="1600" dirty="0">
                <a:solidFill>
                  <a:srgbClr val="0070C0"/>
                </a:solidFill>
              </a:rPr>
              <a:t>associar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recurso terminológico a conceitos em </a:t>
            </a:r>
            <a:r>
              <a:rPr lang="pt-BR" sz="1600" dirty="0">
                <a:solidFill>
                  <a:srgbClr val="0070C0"/>
                </a:solidFill>
              </a:rPr>
              <a:t>outro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 recurso terminológico, definindo sua </a:t>
            </a:r>
            <a:r>
              <a:rPr lang="pt-BR" sz="1600" dirty="0">
                <a:solidFill>
                  <a:srgbClr val="0070C0"/>
                </a:solidFill>
              </a:rPr>
              <a:t>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acordo com uma lógica documentada e um determinado </a:t>
            </a:r>
            <a:r>
              <a:rPr lang="pt-BR" sz="1600" dirty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processo de mapeamento identifica se há uma </a:t>
            </a:r>
            <a:r>
              <a:rPr lang="pt-BR" sz="1600" dirty="0">
                <a:solidFill>
                  <a:srgbClr val="0070C0"/>
                </a:solidFill>
              </a:rPr>
              <a:t>relação entre os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e, se houver, o </a:t>
            </a:r>
            <a:r>
              <a:rPr lang="pt-BR" sz="1600" dirty="0">
                <a:solidFill>
                  <a:srgbClr val="0070C0"/>
                </a:solidFill>
              </a:rPr>
              <a:t>nível de significado expressado por essa relação. </a:t>
            </a:r>
            <a:endParaRPr lang="pt-BR" sz="1600" dirty="0" smtClean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produto final </a:t>
            </a:r>
            <a:r>
              <a:rPr lang="pt-BR" sz="1600" dirty="0">
                <a:solidFill>
                  <a:srgbClr val="0070C0"/>
                </a:solidFill>
              </a:rPr>
              <a:t>(</a:t>
            </a:r>
            <a:r>
              <a:rPr lang="pt-BR" sz="1600" dirty="0" err="1">
                <a:solidFill>
                  <a:srgbClr val="0070C0"/>
                </a:solidFill>
              </a:rPr>
              <a:t>deliverable</a:t>
            </a:r>
            <a:r>
              <a:rPr lang="pt-BR" sz="1600" dirty="0">
                <a:solidFill>
                  <a:srgbClr val="0070C0"/>
                </a:solidFill>
              </a:rPr>
              <a:t>)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do processo é um conjunto de mapeamentos individuais (relações) entre dois recursos terminológicos que define a </a:t>
            </a:r>
            <a:r>
              <a:rPr lang="pt-BR" sz="1600" dirty="0">
                <a:solidFill>
                  <a:srgbClr val="0070C0"/>
                </a:solidFill>
              </a:rPr>
              <a:t>cardinalidade e o grau de 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entre conceitos e estruturas de conjuntos de regras, e permite a tradução automatizada entre recursos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terminológicos.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2502"/>
                </a:solidFill>
              </a:rPr>
              <a:t>Os mapeamentos de qualidade sempre são construídos com </a:t>
            </a:r>
            <a:r>
              <a:rPr lang="pt-BR" sz="1600" dirty="0" smtClean="0">
                <a:solidFill>
                  <a:srgbClr val="2E2502"/>
                </a:solidFill>
              </a:rPr>
              <a:t>um </a:t>
            </a:r>
            <a:r>
              <a:rPr lang="pt-BR" sz="1600" dirty="0" smtClean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rgbClr val="2E2502"/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maneira ampla, há três razões principais para mapear 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dados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sistema de codificação para outro por meio de um mapeamento. Essas razões são: </a:t>
            </a:r>
            <a:endParaRPr lang="pt-BR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sz="1600" dirty="0" smtClean="0">
                <a:solidFill>
                  <a:srgbClr val="2E2502"/>
                </a:solidFill>
              </a:rPr>
              <a:t>— </a:t>
            </a:r>
            <a:r>
              <a:rPr lang="pt-BR" sz="1600" dirty="0">
                <a:solidFill>
                  <a:srgbClr val="2E2502"/>
                </a:solidFill>
              </a:rPr>
              <a:t>Suportar a interoperabilidade (compartilhamento da informação entre sistemas e organizações); </a:t>
            </a:r>
            <a:endParaRPr lang="pt-BR" sz="1600" dirty="0" smtClean="0">
              <a:solidFill>
                <a:srgbClr val="2E250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2E2502"/>
                </a:solidFill>
              </a:rPr>
              <a:t>	— </a:t>
            </a:r>
            <a:r>
              <a:rPr lang="pt-BR" sz="1600" dirty="0">
                <a:solidFill>
                  <a:srgbClr val="2E2502"/>
                </a:solidFill>
              </a:rPr>
              <a:t>Reuso dos dados coletados com um dado propósito para alcançar um propósito diferente (uso secundário); </a:t>
            </a:r>
            <a:endParaRPr lang="pt-BR" sz="1600" dirty="0" smtClean="0">
              <a:solidFill>
                <a:srgbClr val="2E250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2E2502"/>
                </a:solidFill>
              </a:rPr>
              <a:t>	— </a:t>
            </a:r>
            <a:r>
              <a:rPr lang="pt-BR" sz="1600" dirty="0">
                <a:solidFill>
                  <a:srgbClr val="2E2502"/>
                </a:solidFill>
              </a:rPr>
              <a:t>A conversão de um recurso terminológico antigo, não mais relevante, para uma nova representação </a:t>
            </a:r>
            <a:r>
              <a:rPr lang="pt-BR" sz="1600" dirty="0" smtClean="0">
                <a:solidFill>
                  <a:srgbClr val="2E2502"/>
                </a:solidFill>
              </a:rPr>
              <a:t>alternativa.</a:t>
            </a:r>
            <a:endParaRPr lang="pt-BR" sz="1600" dirty="0">
              <a:solidFill>
                <a:srgbClr val="2E2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17345"/>
              </p:ext>
            </p:extLst>
          </p:nvPr>
        </p:nvGraphicFramePr>
        <p:xfrm>
          <a:off x="2345195" y="2124418"/>
          <a:ext cx="7097743" cy="4135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993">
                  <a:extLst>
                    <a:ext uri="{9D8B030D-6E8A-4147-A177-3AD203B41FA5}">
                      <a16:colId xmlns:a16="http://schemas.microsoft.com/office/drawing/2014/main" val="3218469868"/>
                    </a:ext>
                  </a:extLst>
                </a:gridCol>
                <a:gridCol w="6197750">
                  <a:extLst>
                    <a:ext uri="{9D8B030D-6E8A-4147-A177-3AD203B41FA5}">
                      <a16:colId xmlns:a16="http://schemas.microsoft.com/office/drawing/2014/main" val="2054961754"/>
                    </a:ext>
                  </a:extLst>
                </a:gridCol>
              </a:tblGrid>
              <a:tr h="16685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Número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Descrição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 anchor="ctr"/>
                </a:tc>
                <a:extLst>
                  <a:ext uri="{0D108BD9-81ED-4DB2-BD59-A6C34878D82A}">
                    <a16:rowId xmlns:a16="http://schemas.microsoft.com/office/drawing/2014/main" val="135291253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um propósito declarado, de preferência único.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97642658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Cenários são desenvolvidos e articulados para definir os requisitos para a tabela de mapeamentos.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38481171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 tabela de mapeamentos deve estar em um formato processável por máquina.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73962904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Identificar a versão de cada recurso terminológico como uma versão da tabela de mapeamentos.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173689160"/>
                  </a:ext>
                </a:extLst>
              </a:tr>
              <a:tr h="1905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integrantes da equipe de projeto devem ter conhecimento do recurso terminológico e experiência em sua aplicação prática.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29007395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Determinar até que ponto as convenções e regras de cada recurso terminológico serão aplicadas.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9906074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Os custos diante dos recursos terminológicos devem estar envolvidos nos projetos de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01919277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métodos automatizados e manuais aplicados devem ser transparentes e documentados.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28057322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Todo mapeamento deve descrever a direção do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53720178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 cardinalidade de cada mapeamento individual deve ser claramente especificada.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61954237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Qualquer perda ou ganho de significado deve ficar bem claros e os riscos avaliados.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84311962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Todos os mapeamentos devem demonstrar o grau de equivalência.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93983630"/>
                  </a:ext>
                </a:extLst>
              </a:tr>
              <a:tr h="333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Todos os projetos de mapeamento devem ter claras as diretrizes e as heurísticas aplicadas para desenvolver e interpretar os mapeamentos na implementação.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527909373"/>
                  </a:ext>
                </a:extLst>
              </a:tr>
              <a:tr h="333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 documentação que </a:t>
                      </a:r>
                      <a:r>
                        <a:rPr lang="pt-BR" sz="800" dirty="0" smtClean="0">
                          <a:effectLst/>
                        </a:rPr>
                        <a:t>apoia o </a:t>
                      </a:r>
                      <a:r>
                        <a:rPr lang="pt-BR" sz="800" dirty="0">
                          <a:effectLst/>
                        </a:rPr>
                        <a:t>mapeamento deve descrever as estruturas de dados, formato para distribuição e as providências de licenciamento do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2157197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projeto de mapeamento deve ter um plano de garantia da qualidade que inclua testes e validação.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32664411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projeto de mapeamento deve ter um processo de gerenciamento do consenso.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5194728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mapeamentos devem ser mantidos e regularmente atualizados durante seu ciclo de vida.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1181339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um plano de manutenção e avaliação que inclua os mecanismos de controle da versão.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6583225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mapeamentos devem ter processos de melhoria contínua.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086164975"/>
                  </a:ext>
                </a:extLst>
              </a:tr>
              <a:tr h="24780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documentação de suporte para ajudar na implementação e uso.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23596152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 desenvolvimento e a manutenção do mapeamento são mais bem gerenciados por meio de uma equipe.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700782554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318523" y="1572958"/>
            <a:ext cx="915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Princípios para realização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mapeamentos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45195" y="6259919"/>
            <a:ext cx="1752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9379" y="1925800"/>
            <a:ext cx="1146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processo de definir uma </a:t>
            </a:r>
            <a:r>
              <a:rPr lang="pt-BR" dirty="0">
                <a:solidFill>
                  <a:srgbClr val="0070C0"/>
                </a:solidFill>
              </a:rPr>
              <a:t>relação entre conceitos de um sistema de codificação para conceitos em outro sistema de codificação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de acordo com uma lógica documentada, com um determinado </a:t>
            </a:r>
            <a:r>
              <a:rPr lang="pt-BR" dirty="0">
                <a:solidFill>
                  <a:srgbClr val="0070C0"/>
                </a:solidFill>
              </a:rPr>
              <a:t>propósito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29379" y="2973040"/>
            <a:ext cx="1129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 fonte: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fonte terminologia, esquema de codificação, ou de classificação utilizados como </a:t>
            </a:r>
            <a:r>
              <a:rPr lang="pt-BR" dirty="0">
                <a:solidFill>
                  <a:srgbClr val="0070C0"/>
                </a:solidFill>
              </a:rPr>
              <a:t>ponto de partida na produção de </a:t>
            </a:r>
            <a:r>
              <a:rPr lang="pt-BR" dirty="0" smtClean="0">
                <a:solidFill>
                  <a:srgbClr val="0070C0"/>
                </a:solidFill>
              </a:rPr>
              <a:t>mapeamentos</a:t>
            </a:r>
            <a:r>
              <a:rPr lang="pt-BR" dirty="0" smtClean="0">
                <a:solidFill>
                  <a:srgbClr val="2E2502"/>
                </a:solidFill>
              </a:rPr>
              <a:t>.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9379" y="4119539"/>
            <a:ext cx="1134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2E2502"/>
                </a:solidFill>
              </a:rPr>
              <a:t>Mapeamento alvo: </a:t>
            </a:r>
            <a:r>
              <a:rPr lang="pt-BR" dirty="0">
                <a:solidFill>
                  <a:srgbClr val="0070C0"/>
                </a:solidFill>
              </a:rPr>
              <a:t>alvo (em um mapeamento)</a:t>
            </a:r>
            <a:r>
              <a:rPr lang="pt-BR" dirty="0">
                <a:solidFill>
                  <a:srgbClr val="2E2502"/>
                </a:solidFill>
              </a:rPr>
              <a:t>,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2E2502"/>
                </a:solidFill>
              </a:rPr>
              <a:t>esquema de alvos terminologia, esquema de codificação, ou classificação para os quais alguns ou todos os conceitos em outra terminologia, sistema de codificação, ou classificação (o mapeamento fonte) são mapeados.</a:t>
            </a:r>
          </a:p>
        </p:txBody>
      </p:sp>
    </p:spTree>
    <p:extLst>
      <p:ext uri="{BB962C8B-B14F-4D97-AF65-F5344CB8AC3E}">
        <p14:creationId xmlns:p14="http://schemas.microsoft.com/office/powerpoint/2010/main" val="1317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95607"/>
              </p:ext>
            </p:extLst>
          </p:nvPr>
        </p:nvGraphicFramePr>
        <p:xfrm>
          <a:off x="1311529" y="2321169"/>
          <a:ext cx="9700867" cy="3735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612">
                  <a:extLst>
                    <a:ext uri="{9D8B030D-6E8A-4147-A177-3AD203B41FA5}">
                      <a16:colId xmlns:a16="http://schemas.microsoft.com/office/drawing/2014/main" val="1403429883"/>
                    </a:ext>
                  </a:extLst>
                </a:gridCol>
                <a:gridCol w="8513255">
                  <a:extLst>
                    <a:ext uri="{9D8B030D-6E8A-4147-A177-3AD203B41FA5}">
                      <a16:colId xmlns:a16="http://schemas.microsoft.com/office/drawing/2014/main" val="3324382817"/>
                    </a:ext>
                  </a:extLst>
                </a:gridCol>
              </a:tblGrid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Avaliação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426840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Equivalência de significado; léxica e conceitual. Por exemplo, asma e asma; cisto ovariano e cisto do ovário.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351338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Equivalência de significado, mas com sinonímia. Por exemplo: cálculo ureteral e pedra ureteral; pedras na vesícula e </a:t>
                      </a:r>
                      <a:r>
                        <a:rPr lang="pt-BR" sz="1100" dirty="0" err="1">
                          <a:effectLst/>
                        </a:rPr>
                        <a:t>colelitíase</a:t>
                      </a:r>
                      <a:r>
                        <a:rPr lang="pt-BR" sz="1100" dirty="0">
                          <a:effectLst/>
                        </a:rPr>
                        <a:t>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264556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amplo e tem menos significado específico que o conceito/termo alvo. Por exemplo: obesidade e obesidade mórbida; diabetes e diabetes mellitus tipo II.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600218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restrito e tem mais significado específico que o conceito/termo alvo. Por exemplo: sente-se feia e problemas de autoimagem; síndrome de deficiência renal aguda devido a desidratação e síndrome de deficiência renal aguda.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170149"/>
                  </a:ext>
                </a:extLst>
              </a:tr>
              <a:tr h="5648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Nenhum mapeamento é possível. Não foi encontrado no alvo um conceito com algum grau de equivalência (como medido por qualquer das outras quatro avaliações).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04450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101362" y="1832820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Escala </a:t>
            </a:r>
            <a:r>
              <a:rPr lang="pt-BR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de avaliação para descrever grau de </a:t>
            </a:r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equivalência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77962" y="6056888"/>
            <a:ext cx="1857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41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0104" y="1911101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E2502"/>
                </a:solidFill>
              </a:rPr>
              <a:t>Cardinalidade do mapeamento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77962" y="5946015"/>
            <a:ext cx="1857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12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55883"/>
              </p:ext>
            </p:extLst>
          </p:nvPr>
        </p:nvGraphicFramePr>
        <p:xfrm>
          <a:off x="1277962" y="2431373"/>
          <a:ext cx="9628926" cy="3480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464">
                  <a:extLst>
                    <a:ext uri="{9D8B030D-6E8A-4147-A177-3AD203B41FA5}">
                      <a16:colId xmlns:a16="http://schemas.microsoft.com/office/drawing/2014/main" val="2331603159"/>
                    </a:ext>
                  </a:extLst>
                </a:gridCol>
                <a:gridCol w="2108353">
                  <a:extLst>
                    <a:ext uri="{9D8B030D-6E8A-4147-A177-3AD203B41FA5}">
                      <a16:colId xmlns:a16="http://schemas.microsoft.com/office/drawing/2014/main" val="3163784473"/>
                    </a:ext>
                  </a:extLst>
                </a:gridCol>
                <a:gridCol w="5868109">
                  <a:extLst>
                    <a:ext uri="{9D8B030D-6E8A-4147-A177-3AD203B41FA5}">
                      <a16:colId xmlns:a16="http://schemas.microsoft.com/office/drawing/2014/main" val="1266118428"/>
                    </a:ext>
                  </a:extLst>
                </a:gridCol>
              </a:tblGrid>
              <a:tr h="69609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Cardinalidade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Significado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Relação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88136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Um único conceito fonte está vinculado com um único conceito ou termo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898734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único conceito fonte está vinculado com múltiplos conceitos ou termos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914479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Múltiplos conceitos fonte estão vinculados com um único conceito ou termo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91431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Múltiplos conceitos fonte estão vinculados com múltiplos conceitos ou termos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5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1354" y="1925515"/>
            <a:ext cx="11764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Define os requisitos de qualidade para um conjunto de mapeamentos de recursos de terminologia. Baseia-se no Relatório Técnico existente ISO TR 12300.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Estabelece medidas que podem ser usadas para avaliar a qualidade e utilidade de um </a:t>
            </a:r>
            <a:r>
              <a:rPr lang="pt-PT" altLang="pt-BR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entre recursos terminológicos, determinar o nível de medida necessária para casos de uso comum em saúde que podem ser usados ​​para apoiar a avaliação de conformidade.</a:t>
            </a:r>
            <a:r>
              <a:rPr lang="pt-BR" altLang="pt-B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PT" altLang="pt-BR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objetivo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é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apoiar a definição de requisitos de qualidade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conjuntos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para: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requisitos de conformidade de qualidade padrão para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uma finalidade;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Avaliar a qualidade de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 propósito;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Orientar os tomadores de decisão no mapeamento de requisitos e processos do projeto;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caminhos para melhorias.</a:t>
            </a:r>
            <a:r>
              <a:rPr lang="pt-BR" alt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1318" y="1799977"/>
            <a:ext cx="6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Desafios do Mapeamento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1318" y="2219599"/>
            <a:ext cx="10823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Finalidade do 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– um mapeamento construído para uma finalidade pode ou não ser usado para outras finalidades. Esse dilema surge quando as decisões são tomadas ao construir um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 essas decisões afetam a escolha do resultado do mapeamento individual de um código-fonte para um código-alvo. Quando o objetivo muda, o resultado também pode precisar ser diferente.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Precisão do mapeamento </a:t>
            </a:r>
            <a:r>
              <a:rPr lang="pt-PT" altLang="pt-BR" sz="1600" dirty="0">
                <a:solidFill>
                  <a:srgbClr val="2E2502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há dois aspectos: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A primeira é se o mapeamento é tão bem desenvolvido e mantido quanto possível;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A segunda é o quão próximo os resultados da aplicação do mapeamento fornecem um resultado consistente em significado com os dados de origem originais.</a:t>
            </a:r>
            <a:r>
              <a:rPr lang="pt-BR" altLang="pt-BR" sz="1600" dirty="0"/>
              <a:t> </a:t>
            </a:r>
            <a:endParaRPr lang="pt-BR" altLang="pt-BR" sz="1600" dirty="0" smtClean="0"/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finalidade e a precisão do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afetam a segurança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adequação do uso desse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na área da saúde. Se o significado original for alterado por meio da 'tradução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',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isso pode afetar a segurança clínica se os dados forem usados ​​nesse contexto. </a:t>
            </a:r>
            <a:endParaRPr lang="pt-BR" altLang="pt-BR" sz="1600" dirty="0" smtClean="0"/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8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2156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Georgia</vt:lpstr>
      <vt:lpstr>Symbol</vt:lpstr>
      <vt:lpstr>Times New Roman</vt:lpstr>
      <vt:lpstr>Verdana</vt:lpstr>
      <vt:lpstr>Wingdings</vt:lpstr>
      <vt:lpstr>Office Theme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148</cp:revision>
  <dcterms:created xsi:type="dcterms:W3CDTF">2018-05-17T15:34:44Z</dcterms:created>
  <dcterms:modified xsi:type="dcterms:W3CDTF">2023-03-02T15:15:21Z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