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4ea0a1d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4ea0a1d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04ea0a1d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04ea0a1d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04ea0a1d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04ea0a1d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04ea0a1d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04ea0a1d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04ea0a1d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04ea0a1d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04ea0a1d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04ea0a1d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04ea0a1d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04ea0a1d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04ea0a1d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04ea0a1d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04ea0a1d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04ea0a1d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e2eade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e2eade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04ea0a1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04ea0a1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04ea0a1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04ea0a1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04ea0a1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04ea0a1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04ea0a1d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04ea0a1d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04ea0a1d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04ea0a1d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04ea0a1d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04ea0a1d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04ea0a1d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04ea0a1d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04ea0a1d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04ea0a1d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 Health Interoperability Resources (FHIR)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Italo Macêdo</a:t>
            </a:r>
            <a:endParaRPr/>
          </a:p>
          <a:p>
            <a:pPr indent="0" lvl="0" marL="0" rtl="0" algn="l">
              <a:spcBef>
                <a:spcPts val="0"/>
              </a:spcBef>
              <a:spcAft>
                <a:spcPts val="0"/>
              </a:spcAft>
              <a:buNone/>
            </a:pPr>
            <a:r>
              <a:rPr lang="en"/>
              <a:t>italo@gointerop.com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Arquitetura</a:t>
            </a:r>
            <a:endParaRPr/>
          </a:p>
        </p:txBody>
      </p:sp>
      <p:sp>
        <p:nvSpPr>
          <p:cNvPr id="147" name="Google Shape;147;p22"/>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Zachman Framework</a:t>
            </a:r>
            <a:endParaRPr/>
          </a:p>
          <a:p>
            <a:pPr indent="-298450" lvl="1" marL="914400" rtl="0" algn="l">
              <a:spcBef>
                <a:spcPts val="0"/>
              </a:spcBef>
              <a:spcAft>
                <a:spcPts val="0"/>
              </a:spcAft>
              <a:buSzPts val="1100"/>
              <a:buChar char="○"/>
            </a:pPr>
            <a:r>
              <a:rPr i="1" lang="en"/>
              <a:t>O quê</a:t>
            </a:r>
            <a:r>
              <a:rPr lang="en"/>
              <a:t>;</a:t>
            </a:r>
            <a:endParaRPr/>
          </a:p>
          <a:p>
            <a:pPr indent="-298450" lvl="1" marL="914400" rtl="0" algn="l">
              <a:spcBef>
                <a:spcPts val="0"/>
              </a:spcBef>
              <a:spcAft>
                <a:spcPts val="0"/>
              </a:spcAft>
              <a:buSzPts val="1100"/>
              <a:buChar char="○"/>
            </a:pPr>
            <a:r>
              <a:rPr i="1" lang="en"/>
              <a:t>Como</a:t>
            </a:r>
            <a:r>
              <a:rPr lang="en"/>
              <a:t>;</a:t>
            </a:r>
            <a:endParaRPr/>
          </a:p>
        </p:txBody>
      </p:sp>
      <p:pic>
        <p:nvPicPr>
          <p:cNvPr id="148" name="Google Shape;148;p22"/>
          <p:cNvPicPr preferRelativeResize="0"/>
          <p:nvPr/>
        </p:nvPicPr>
        <p:blipFill>
          <a:blip r:embed="rId3">
            <a:alphaModFix/>
          </a:blip>
          <a:stretch>
            <a:fillRect/>
          </a:stretch>
        </p:blipFill>
        <p:spPr>
          <a:xfrm>
            <a:off x="4256200" y="1184600"/>
            <a:ext cx="4719851" cy="364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Arquitetura</a:t>
            </a:r>
            <a:endParaRPr/>
          </a:p>
        </p:txBody>
      </p:sp>
      <p:sp>
        <p:nvSpPr>
          <p:cNvPr id="154" name="Google Shape;154;p23"/>
          <p:cNvSpPr txBox="1"/>
          <p:nvPr>
            <p:ph idx="1" type="body"/>
          </p:nvPr>
        </p:nvSpPr>
        <p:spPr>
          <a:xfrm>
            <a:off x="729450" y="2078875"/>
            <a:ext cx="3715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HL7 Services Aware Interoperability Framework (SAIF);</a:t>
            </a:r>
            <a:endParaRPr/>
          </a:p>
          <a:p>
            <a:pPr indent="-298450" lvl="1" marL="914400" rtl="0" algn="l">
              <a:spcBef>
                <a:spcPts val="0"/>
              </a:spcBef>
              <a:spcAft>
                <a:spcPts val="0"/>
              </a:spcAft>
              <a:buSzPts val="1100"/>
              <a:buChar char="○"/>
            </a:pPr>
            <a:r>
              <a:rPr lang="en"/>
              <a:t>Modelos;</a:t>
            </a:r>
            <a:endParaRPr/>
          </a:p>
          <a:p>
            <a:pPr indent="-298450" lvl="1" marL="914400" rtl="0" algn="l">
              <a:spcBef>
                <a:spcPts val="0"/>
              </a:spcBef>
              <a:spcAft>
                <a:spcPts val="0"/>
              </a:spcAft>
              <a:buSzPts val="1100"/>
              <a:buChar char="○"/>
            </a:pPr>
            <a:r>
              <a:rPr lang="en"/>
              <a:t>Interfaces;</a:t>
            </a:r>
            <a:endParaRPr/>
          </a:p>
        </p:txBody>
      </p:sp>
      <p:pic>
        <p:nvPicPr>
          <p:cNvPr id="155" name="Google Shape;155;p23"/>
          <p:cNvPicPr preferRelativeResize="0"/>
          <p:nvPr/>
        </p:nvPicPr>
        <p:blipFill>
          <a:blip r:embed="rId3">
            <a:alphaModFix/>
          </a:blip>
          <a:stretch>
            <a:fillRect/>
          </a:stretch>
        </p:blipFill>
        <p:spPr>
          <a:xfrm>
            <a:off x="4597650" y="2006250"/>
            <a:ext cx="4393950" cy="19205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Arquitetura</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Princípios arquiteturais do FHIR:</a:t>
            </a:r>
            <a:endParaRPr/>
          </a:p>
          <a:p>
            <a:pPr indent="-311150" lvl="0" marL="457200" rtl="0" algn="l">
              <a:spcBef>
                <a:spcPts val="1200"/>
              </a:spcBef>
              <a:spcAft>
                <a:spcPts val="0"/>
              </a:spcAft>
              <a:buSzPts val="1300"/>
              <a:buChar char="●"/>
            </a:pPr>
            <a:r>
              <a:rPr lang="en"/>
              <a:t>Reusabilidade;</a:t>
            </a:r>
            <a:endParaRPr/>
          </a:p>
          <a:p>
            <a:pPr indent="-311150" lvl="0" marL="457200" rtl="0" algn="l">
              <a:spcBef>
                <a:spcPts val="0"/>
              </a:spcBef>
              <a:spcAft>
                <a:spcPts val="0"/>
              </a:spcAft>
              <a:buSzPts val="1300"/>
              <a:buChar char="●"/>
            </a:pPr>
            <a:r>
              <a:rPr lang="en"/>
              <a:t>Extensibilidade;</a:t>
            </a:r>
            <a:endParaRPr/>
          </a:p>
          <a:p>
            <a:pPr indent="-311150" lvl="0" marL="457200" rtl="0" algn="l">
              <a:spcBef>
                <a:spcPts val="0"/>
              </a:spcBef>
              <a:spcAft>
                <a:spcPts val="0"/>
              </a:spcAft>
              <a:buSzPts val="1300"/>
              <a:buChar char="●"/>
            </a:pPr>
            <a:r>
              <a:rPr lang="en"/>
              <a:t>Escalabilidade;</a:t>
            </a:r>
            <a:endParaRPr/>
          </a:p>
          <a:p>
            <a:pPr indent="-311150" lvl="0" marL="457200" rtl="0" algn="l">
              <a:spcBef>
                <a:spcPts val="0"/>
              </a:spcBef>
              <a:spcAft>
                <a:spcPts val="0"/>
              </a:spcAft>
              <a:buSzPts val="1300"/>
              <a:buChar char="●"/>
            </a:pPr>
            <a:r>
              <a:rPr lang="en"/>
              <a:t>Performance;</a:t>
            </a:r>
            <a:endParaRPr/>
          </a:p>
          <a:p>
            <a:pPr indent="-311150" lvl="0" marL="457200" rtl="0" algn="l">
              <a:spcBef>
                <a:spcPts val="0"/>
              </a:spcBef>
              <a:spcAft>
                <a:spcPts val="0"/>
              </a:spcAft>
              <a:buSzPts val="1300"/>
              <a:buChar char="●"/>
            </a:pPr>
            <a:r>
              <a:rPr lang="en"/>
              <a:t>Usabilidade;</a:t>
            </a:r>
            <a:endParaRPr/>
          </a:p>
          <a:p>
            <a:pPr indent="-311150" lvl="0" marL="457200" rtl="0" algn="l">
              <a:spcBef>
                <a:spcPts val="0"/>
              </a:spcBef>
              <a:spcAft>
                <a:spcPts val="0"/>
              </a:spcAft>
              <a:buSzPts val="1300"/>
              <a:buChar char="●"/>
            </a:pPr>
            <a:r>
              <a:rPr lang="en"/>
              <a:t>Fidelidade;</a:t>
            </a:r>
            <a:endParaRPr/>
          </a:p>
          <a:p>
            <a:pPr indent="-311150" lvl="0" marL="457200" rtl="0" algn="l">
              <a:spcBef>
                <a:spcPts val="0"/>
              </a:spcBef>
              <a:spcAft>
                <a:spcPts val="0"/>
              </a:spcAft>
              <a:buSzPts val="1300"/>
              <a:buChar char="●"/>
            </a:pPr>
            <a:r>
              <a:rPr lang="en"/>
              <a:t>Implementação;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5"/>
          <p:cNvPicPr preferRelativeResize="0"/>
          <p:nvPr/>
        </p:nvPicPr>
        <p:blipFill>
          <a:blip r:embed="rId3">
            <a:alphaModFix/>
          </a:blip>
          <a:stretch>
            <a:fillRect/>
          </a:stretch>
        </p:blipFill>
        <p:spPr>
          <a:xfrm>
            <a:off x="3479149" y="522524"/>
            <a:ext cx="2001175" cy="1331325"/>
          </a:xfrm>
          <a:prstGeom prst="rect">
            <a:avLst/>
          </a:prstGeom>
          <a:noFill/>
          <a:ln>
            <a:noFill/>
          </a:ln>
        </p:spPr>
      </p:pic>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Arquitetura</a:t>
            </a:r>
            <a:endParaRPr/>
          </a:p>
        </p:txBody>
      </p:sp>
      <p:pic>
        <p:nvPicPr>
          <p:cNvPr id="168" name="Google Shape;168;p25"/>
          <p:cNvPicPr preferRelativeResize="0"/>
          <p:nvPr/>
        </p:nvPicPr>
        <p:blipFill>
          <a:blip r:embed="rId4">
            <a:alphaModFix/>
          </a:blip>
          <a:stretch>
            <a:fillRect/>
          </a:stretch>
        </p:blipFill>
        <p:spPr>
          <a:xfrm>
            <a:off x="342150" y="2006250"/>
            <a:ext cx="4229849" cy="2540076"/>
          </a:xfrm>
          <a:prstGeom prst="rect">
            <a:avLst/>
          </a:prstGeom>
          <a:noFill/>
          <a:ln>
            <a:noFill/>
          </a:ln>
        </p:spPr>
      </p:pic>
      <p:pic>
        <p:nvPicPr>
          <p:cNvPr id="169" name="Google Shape;169;p25"/>
          <p:cNvPicPr preferRelativeResize="0"/>
          <p:nvPr/>
        </p:nvPicPr>
        <p:blipFill>
          <a:blip r:embed="rId5">
            <a:alphaModFix/>
          </a:blip>
          <a:stretch>
            <a:fillRect/>
          </a:stretch>
        </p:blipFill>
        <p:spPr>
          <a:xfrm>
            <a:off x="4724399" y="2006250"/>
            <a:ext cx="4267201" cy="2653554"/>
          </a:xfrm>
          <a:prstGeom prst="rect">
            <a:avLst/>
          </a:prstGeom>
          <a:noFill/>
          <a:ln>
            <a:noFill/>
          </a:ln>
        </p:spPr>
      </p:pic>
      <p:pic>
        <p:nvPicPr>
          <p:cNvPr id="170" name="Google Shape;170;p25"/>
          <p:cNvPicPr preferRelativeResize="0"/>
          <p:nvPr/>
        </p:nvPicPr>
        <p:blipFill>
          <a:blip r:embed="rId6">
            <a:alphaModFix/>
          </a:blip>
          <a:stretch>
            <a:fillRect/>
          </a:stretch>
        </p:blipFill>
        <p:spPr>
          <a:xfrm>
            <a:off x="7044300" y="477025"/>
            <a:ext cx="1947300" cy="1422325"/>
          </a:xfrm>
          <a:prstGeom prst="rect">
            <a:avLst/>
          </a:prstGeom>
          <a:noFill/>
          <a:ln>
            <a:noFill/>
          </a:ln>
        </p:spPr>
      </p:pic>
      <p:sp>
        <p:nvSpPr>
          <p:cNvPr id="171" name="Google Shape;171;p25"/>
          <p:cNvSpPr/>
          <p:nvPr/>
        </p:nvSpPr>
        <p:spPr>
          <a:xfrm>
            <a:off x="5743325" y="1109700"/>
            <a:ext cx="1032600" cy="31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Problemas</a:t>
            </a:r>
            <a:endParaRPr/>
          </a:p>
        </p:txBody>
      </p:sp>
      <p:sp>
        <p:nvSpPr>
          <p:cNvPr id="177" name="Google Shape;177;p2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É perfeito? Não tem problemas ? Jamais!</a:t>
            </a:r>
            <a:endParaRPr/>
          </a:p>
          <a:p>
            <a:pPr indent="-311150" lvl="0" marL="457200" rtl="0" algn="l">
              <a:spcBef>
                <a:spcPts val="1200"/>
              </a:spcBef>
              <a:spcAft>
                <a:spcPts val="0"/>
              </a:spcAft>
              <a:buSzPts val="1300"/>
              <a:buChar char="●"/>
            </a:pPr>
            <a:r>
              <a:rPr b="1" lang="en"/>
              <a:t>Consistência e Granularidade</a:t>
            </a:r>
            <a:r>
              <a:rPr lang="en"/>
              <a:t> - Não há nada que impeça de uma peça ser repetida ou inconsistente. Há especificação técnica para toda peça, mas nada impede que um implementador possa fazer mal uso dela!</a:t>
            </a:r>
            <a:endParaRPr/>
          </a:p>
          <a:p>
            <a:pPr indent="-311150" lvl="0" marL="457200" rtl="0" algn="l">
              <a:spcBef>
                <a:spcPts val="0"/>
              </a:spcBef>
              <a:spcAft>
                <a:spcPts val="0"/>
              </a:spcAft>
              <a:buSzPts val="1300"/>
              <a:buChar char="●"/>
            </a:pPr>
            <a:r>
              <a:rPr b="1" lang="en"/>
              <a:t>Relacionamento</a:t>
            </a:r>
            <a:r>
              <a:rPr lang="en"/>
              <a:t> - Há uma especificação básica para relacionamento, mas não há garantia que os relacionamentos são consistentes.</a:t>
            </a:r>
            <a:endParaRPr/>
          </a:p>
        </p:txBody>
      </p:sp>
      <p:sp>
        <p:nvSpPr>
          <p:cNvPr id="178" name="Google Shape;178;p26"/>
          <p:cNvSpPr txBox="1"/>
          <p:nvPr>
            <p:ph idx="1" type="body"/>
          </p:nvPr>
        </p:nvSpPr>
        <p:spPr>
          <a:xfrm>
            <a:off x="5220125" y="2078875"/>
            <a:ext cx="3842700" cy="2261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b="1" lang="en"/>
              <a:t>Semântica Conditional - </a:t>
            </a:r>
            <a:r>
              <a:rPr lang="en"/>
              <a:t>Não há suporte nos perfis para semântica condicional. Se um procedimento odontológico é criado, não há um condicional semântico em tempo de execução que restrinja o domínio de valores para códigos de procedimentos odontológicos. Você precisa fazer slices “estáticos” para atender a esses casos.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Maturidade</a:t>
            </a:r>
            <a:endParaRPr/>
          </a:p>
        </p:txBody>
      </p:sp>
      <p:sp>
        <p:nvSpPr>
          <p:cNvPr id="184" name="Google Shape;184;p27"/>
          <p:cNvSpPr txBox="1"/>
          <p:nvPr>
            <p:ph idx="1" type="body"/>
          </p:nvPr>
        </p:nvSpPr>
        <p:spPr>
          <a:xfrm>
            <a:off x="5301300" y="685750"/>
            <a:ext cx="3842700" cy="129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FHIR tem status e maturidade:</a:t>
            </a:r>
            <a:endParaRPr/>
          </a:p>
        </p:txBody>
      </p:sp>
      <p:pic>
        <p:nvPicPr>
          <p:cNvPr id="185" name="Google Shape;185;p27"/>
          <p:cNvPicPr preferRelativeResize="0"/>
          <p:nvPr/>
        </p:nvPicPr>
        <p:blipFill>
          <a:blip r:embed="rId3">
            <a:alphaModFix/>
          </a:blip>
          <a:stretch>
            <a:fillRect/>
          </a:stretch>
        </p:blipFill>
        <p:spPr>
          <a:xfrm>
            <a:off x="152400" y="2132950"/>
            <a:ext cx="8394411" cy="2858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Maturidade</a:t>
            </a:r>
            <a:endParaRPr/>
          </a:p>
        </p:txBody>
      </p:sp>
      <p:sp>
        <p:nvSpPr>
          <p:cNvPr id="191" name="Google Shape;191;p28"/>
          <p:cNvSpPr txBox="1"/>
          <p:nvPr>
            <p:ph idx="1" type="body"/>
          </p:nvPr>
        </p:nvSpPr>
        <p:spPr>
          <a:xfrm>
            <a:off x="5301300" y="685750"/>
            <a:ext cx="3842700" cy="129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FHIR tem status e maturidade:</a:t>
            </a:r>
            <a:endParaRPr/>
          </a:p>
        </p:txBody>
      </p:sp>
      <p:pic>
        <p:nvPicPr>
          <p:cNvPr id="192" name="Google Shape;192;p28"/>
          <p:cNvPicPr preferRelativeResize="0"/>
          <p:nvPr/>
        </p:nvPicPr>
        <p:blipFill>
          <a:blip r:embed="rId3">
            <a:alphaModFix/>
          </a:blip>
          <a:stretch>
            <a:fillRect/>
          </a:stretch>
        </p:blipFill>
        <p:spPr>
          <a:xfrm>
            <a:off x="152400" y="2132950"/>
            <a:ext cx="8839202" cy="21541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Versionamento</a:t>
            </a:r>
            <a:endParaRPr/>
          </a:p>
        </p:txBody>
      </p:sp>
      <p:sp>
        <p:nvSpPr>
          <p:cNvPr id="198" name="Google Shape;19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b="1" lang="en"/>
              <a:t>O que faz parar de funcionar</a:t>
            </a:r>
            <a:r>
              <a:rPr lang="en"/>
              <a:t>: </a:t>
            </a:r>
            <a:r>
              <a:rPr lang="en"/>
              <a:t>Breaking changes are changes that mean that previously conformant applications are no longer conformant to the updated specification;</a:t>
            </a:r>
            <a:endParaRPr/>
          </a:p>
          <a:p>
            <a:pPr indent="-304958" lvl="0" marL="457200" rtl="0" algn="l">
              <a:spcBef>
                <a:spcPts val="0"/>
              </a:spcBef>
              <a:spcAft>
                <a:spcPts val="0"/>
              </a:spcAft>
              <a:buSzPct val="100000"/>
              <a:buChar char="●"/>
            </a:pPr>
            <a:r>
              <a:rPr b="1" lang="en"/>
              <a:t>Novas funcionalidades</a:t>
            </a:r>
            <a:r>
              <a:rPr lang="en"/>
              <a:t>: Substantive changes are changes that introduce new functionality - changes to the specification that create new capabilities - but would not render unchanged existing applications non-conformant;</a:t>
            </a:r>
            <a:endParaRPr/>
          </a:p>
          <a:p>
            <a:pPr indent="-304958" lvl="0" marL="457200" rtl="0" algn="l">
              <a:spcBef>
                <a:spcPts val="0"/>
              </a:spcBef>
              <a:spcAft>
                <a:spcPts val="0"/>
              </a:spcAft>
              <a:buSzPct val="100000"/>
              <a:buChar char="●"/>
            </a:pPr>
            <a:r>
              <a:rPr b="1" lang="en"/>
              <a:t>Mudanças pequenas</a:t>
            </a:r>
            <a:r>
              <a:rPr lang="en"/>
              <a:t>: Non-substantive changes should not cause changes in any conformant application. For example, section renumbering, correcting broken links, changing styles, fixing typos, and providing clarifications that do not change the meaning of the specification. In addition, this covers corrections that are judged not to create any expectation of change to a conformant application</a:t>
            </a:r>
            <a:endParaRPr/>
          </a:p>
          <a:p>
            <a:pPr indent="0" lvl="0" marL="0" rtl="0" algn="l">
              <a:spcBef>
                <a:spcPts val="1200"/>
              </a:spcBef>
              <a:spcAft>
                <a:spcPts val="1200"/>
              </a:spcAft>
              <a:buNone/>
            </a:pPr>
            <a:r>
              <a:t/>
            </a:r>
            <a:endParaRPr/>
          </a:p>
        </p:txBody>
      </p:sp>
      <p:sp>
        <p:nvSpPr>
          <p:cNvPr id="199" name="Google Shape;199;p29"/>
          <p:cNvSpPr txBox="1"/>
          <p:nvPr/>
        </p:nvSpPr>
        <p:spPr>
          <a:xfrm>
            <a:off x="7279800" y="1637600"/>
            <a:ext cx="12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XXX.YYY.ZZZ</a:t>
            </a:r>
            <a:endParaRPr b="1" i="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Compatibilidade</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i="1" lang="en"/>
              <a:t>Forward</a:t>
            </a:r>
            <a:r>
              <a:rPr lang="en"/>
              <a:t> - O velho funcionará no novo;</a:t>
            </a:r>
            <a:r>
              <a:rPr lang="en"/>
              <a:t>.</a:t>
            </a:r>
            <a:endParaRPr/>
          </a:p>
          <a:p>
            <a:pPr indent="-311150" lvl="0" marL="457200" rtl="0" algn="l">
              <a:spcBef>
                <a:spcPts val="0"/>
              </a:spcBef>
              <a:spcAft>
                <a:spcPts val="0"/>
              </a:spcAft>
              <a:buSzPts val="1300"/>
              <a:buChar char="●"/>
            </a:pPr>
            <a:r>
              <a:rPr lang="en"/>
              <a:t>Backward - O novo funcionará no velho, contanto que:</a:t>
            </a:r>
            <a:endParaRPr/>
          </a:p>
          <a:p>
            <a:pPr indent="-298450" lvl="1" marL="914400" rtl="0" algn="l">
              <a:spcBef>
                <a:spcPts val="0"/>
              </a:spcBef>
              <a:spcAft>
                <a:spcPts val="0"/>
              </a:spcAft>
              <a:buSzPts val="1100"/>
              <a:buChar char="○"/>
            </a:pPr>
            <a:r>
              <a:rPr b="1" i="1" lang="en"/>
              <a:t>Ignore ELEMENTS that are unexpected;</a:t>
            </a:r>
            <a:endParaRPr b="1" i="1"/>
          </a:p>
          <a:p>
            <a:pPr indent="-298450" lvl="1" marL="914400" rtl="0" algn="l">
              <a:spcBef>
                <a:spcPts val="0"/>
              </a:spcBef>
              <a:spcAft>
                <a:spcPts val="0"/>
              </a:spcAft>
              <a:buSzPts val="1100"/>
              <a:buChar char="○"/>
            </a:pPr>
            <a:r>
              <a:rPr b="1" i="1" lang="en"/>
              <a:t>Ignore REFERENCES to resources that are not recognized;</a:t>
            </a:r>
            <a:endParaRPr b="1" i="1"/>
          </a:p>
          <a:p>
            <a:pPr indent="-298450" lvl="1" marL="914400" rtl="0" algn="l">
              <a:spcBef>
                <a:spcPts val="0"/>
              </a:spcBef>
              <a:spcAft>
                <a:spcPts val="0"/>
              </a:spcAft>
              <a:buSzPts val="1100"/>
              <a:buChar char="○"/>
            </a:pPr>
            <a:r>
              <a:rPr b="1" i="1" lang="en"/>
              <a:t>Ignore unrecognized CODES in required and extensible bindings;</a:t>
            </a:r>
            <a:endParaRPr b="1" i="1"/>
          </a:p>
          <a:p>
            <a:pPr indent="-298450" lvl="1" marL="914400" rtl="0" algn="l">
              <a:spcBef>
                <a:spcPts val="0"/>
              </a:spcBef>
              <a:spcAft>
                <a:spcPts val="0"/>
              </a:spcAft>
              <a:buSzPts val="1100"/>
              <a:buChar char="○"/>
            </a:pPr>
            <a:r>
              <a:rPr b="1" i="1" lang="en"/>
              <a:t>Ignore unrecognized SEARCH CRITERIA;</a:t>
            </a:r>
            <a:endParaRPr b="1" i="1"/>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Conclusão</a:t>
            </a:r>
            <a:endParaRPr/>
          </a:p>
        </p:txBody>
      </p:sp>
      <p:sp>
        <p:nvSpPr>
          <p:cNvPr id="211" name="Google Shape;211;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Apresentar:</a:t>
            </a:r>
            <a:endParaRPr/>
          </a:p>
          <a:p>
            <a:pPr indent="-298450" lvl="1" marL="914400" rtl="0" algn="l">
              <a:spcBef>
                <a:spcPts val="0"/>
              </a:spcBef>
              <a:spcAft>
                <a:spcPts val="0"/>
              </a:spcAft>
              <a:buSzPts val="1100"/>
              <a:buChar char="○"/>
            </a:pPr>
            <a:r>
              <a:rPr lang="en"/>
              <a:t>O padrão;</a:t>
            </a:r>
            <a:endParaRPr/>
          </a:p>
          <a:p>
            <a:pPr indent="-298450" lvl="1" marL="914400" rtl="0" algn="l">
              <a:spcBef>
                <a:spcPts val="0"/>
              </a:spcBef>
              <a:spcAft>
                <a:spcPts val="0"/>
              </a:spcAft>
              <a:buSzPts val="1100"/>
              <a:buChar char="○"/>
            </a:pPr>
            <a:r>
              <a:rPr lang="en"/>
              <a:t>Preceitos;</a:t>
            </a:r>
            <a:endParaRPr/>
          </a:p>
          <a:p>
            <a:pPr indent="-298450" lvl="1" marL="914400" rtl="0" algn="l">
              <a:spcBef>
                <a:spcPts val="0"/>
              </a:spcBef>
              <a:spcAft>
                <a:spcPts val="0"/>
              </a:spcAft>
              <a:buSzPts val="1100"/>
              <a:buChar char="○"/>
            </a:pPr>
            <a:r>
              <a:rPr lang="en"/>
              <a:t>Fundamentos;</a:t>
            </a:r>
            <a:endParaRPr/>
          </a:p>
          <a:p>
            <a:pPr indent="-298450" lvl="1" marL="914400" rtl="0" algn="l">
              <a:spcBef>
                <a:spcPts val="0"/>
              </a:spcBef>
              <a:spcAft>
                <a:spcPts val="0"/>
              </a:spcAft>
              <a:buSzPts val="1100"/>
              <a:buChar char="○"/>
            </a:pPr>
            <a:r>
              <a:rPr lang="en"/>
              <a:t>Metodologia;</a:t>
            </a:r>
            <a:endParaRPr/>
          </a:p>
          <a:p>
            <a:pPr indent="-298450" lvl="2" marL="1371600" rtl="0" algn="l">
              <a:spcBef>
                <a:spcPts val="0"/>
              </a:spcBef>
              <a:spcAft>
                <a:spcPts val="0"/>
              </a:spcAft>
              <a:buSzPts val="1100"/>
              <a:buChar char="■"/>
            </a:pPr>
            <a:r>
              <a:rPr lang="en"/>
              <a:t>Maturidade;</a:t>
            </a:r>
            <a:endParaRPr/>
          </a:p>
          <a:p>
            <a:pPr indent="-298450" lvl="2" marL="1371600" rtl="0" algn="l">
              <a:spcBef>
                <a:spcPts val="0"/>
              </a:spcBef>
              <a:spcAft>
                <a:spcPts val="0"/>
              </a:spcAft>
              <a:buSzPts val="1100"/>
              <a:buChar char="■"/>
            </a:pPr>
            <a:r>
              <a:rPr lang="en"/>
              <a:t>Versionamento</a:t>
            </a:r>
            <a:endParaRPr/>
          </a:p>
          <a:p>
            <a:pPr indent="-298450" lvl="2" marL="1371600" rtl="0" algn="l">
              <a:spcBef>
                <a:spcPts val="0"/>
              </a:spcBef>
              <a:spcAft>
                <a:spcPts val="0"/>
              </a:spcAft>
              <a:buSzPts val="1100"/>
              <a:buChar char="■"/>
            </a:pPr>
            <a:r>
              <a:rPr lang="en"/>
              <a:t>Compatibilidade;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Introdução;</a:t>
            </a:r>
            <a:endParaRPr/>
          </a:p>
          <a:p>
            <a:pPr indent="-311150" lvl="0" marL="457200" rtl="0" algn="l">
              <a:spcBef>
                <a:spcPts val="0"/>
              </a:spcBef>
              <a:spcAft>
                <a:spcPts val="0"/>
              </a:spcAft>
              <a:buSzPts val="1300"/>
              <a:buChar char="●"/>
            </a:pPr>
            <a:r>
              <a:rPr lang="en"/>
              <a:t>Arquitetura;</a:t>
            </a:r>
            <a:endParaRPr/>
          </a:p>
          <a:p>
            <a:pPr indent="-311150" lvl="0" marL="457200" rtl="0" algn="l">
              <a:spcBef>
                <a:spcPts val="0"/>
              </a:spcBef>
              <a:spcAft>
                <a:spcPts val="0"/>
              </a:spcAft>
              <a:buSzPts val="1300"/>
              <a:buChar char="●"/>
            </a:pPr>
            <a:r>
              <a:rPr lang="en"/>
              <a:t>Problemas;</a:t>
            </a:r>
            <a:endParaRPr/>
          </a:p>
          <a:p>
            <a:pPr indent="-311150" lvl="0" marL="457200" rtl="0" algn="l">
              <a:spcBef>
                <a:spcPts val="0"/>
              </a:spcBef>
              <a:spcAft>
                <a:spcPts val="0"/>
              </a:spcAft>
              <a:buSzPts val="1300"/>
              <a:buChar char="●"/>
            </a:pPr>
            <a:r>
              <a:rPr lang="en"/>
              <a:t>Maturidade;</a:t>
            </a:r>
            <a:endParaRPr/>
          </a:p>
          <a:p>
            <a:pPr indent="-311150" lvl="0" marL="457200" rtl="0" algn="l">
              <a:spcBef>
                <a:spcPts val="0"/>
              </a:spcBef>
              <a:spcAft>
                <a:spcPts val="0"/>
              </a:spcAft>
              <a:buSzPts val="1300"/>
              <a:buChar char="●"/>
            </a:pPr>
            <a:r>
              <a:rPr lang="en"/>
              <a:t>Versionamento;</a:t>
            </a:r>
            <a:endParaRPr/>
          </a:p>
          <a:p>
            <a:pPr indent="-311150" lvl="0" marL="457200" rtl="0" algn="l">
              <a:spcBef>
                <a:spcPts val="0"/>
              </a:spcBef>
              <a:spcAft>
                <a:spcPts val="0"/>
              </a:spcAft>
              <a:buSzPts val="1300"/>
              <a:buChar char="●"/>
            </a:pPr>
            <a:r>
              <a:rPr lang="en"/>
              <a:t>Compatibilidade;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FHIR® – Fast Healthcare Interoperability Resources (hl7.org/fhir)</a:t>
            </a:r>
            <a:endParaRPr/>
          </a:p>
          <a:p>
            <a:pPr indent="-298450" lvl="1" marL="914400" rtl="0" algn="l">
              <a:spcBef>
                <a:spcPts val="0"/>
              </a:spcBef>
              <a:spcAft>
                <a:spcPts val="0"/>
              </a:spcAft>
              <a:buSzPts val="1100"/>
              <a:buChar char="○"/>
            </a:pPr>
            <a:r>
              <a:rPr lang="en"/>
              <a:t>Padrão desenvolvido pela HL7 (Health Level Seven International)</a:t>
            </a:r>
            <a:endParaRPr/>
          </a:p>
          <a:p>
            <a:pPr indent="-298450" lvl="2" marL="1371600" rtl="0" algn="l">
              <a:spcBef>
                <a:spcPts val="0"/>
              </a:spcBef>
              <a:spcAft>
                <a:spcPts val="0"/>
              </a:spcAft>
              <a:buSzPts val="1100"/>
              <a:buChar char="■"/>
            </a:pPr>
            <a:r>
              <a:rPr lang="en"/>
              <a:t>Uma Standards Development Organization (SDO);</a:t>
            </a:r>
            <a:endParaRPr/>
          </a:p>
          <a:p>
            <a:pPr indent="-298450" lvl="1" marL="914400" rtl="0" algn="l">
              <a:spcBef>
                <a:spcPts val="0"/>
              </a:spcBef>
              <a:spcAft>
                <a:spcPts val="0"/>
              </a:spcAft>
              <a:buSzPts val="1100"/>
              <a:buChar char="○"/>
            </a:pPr>
            <a:r>
              <a:rPr lang="en"/>
              <a:t>Norteador das novas gerações de padrões;</a:t>
            </a:r>
            <a:endParaRPr/>
          </a:p>
          <a:p>
            <a:pPr indent="-298450" lvl="2" marL="1371600" rtl="0" algn="l">
              <a:spcBef>
                <a:spcPts val="0"/>
              </a:spcBef>
              <a:spcAft>
                <a:spcPts val="0"/>
              </a:spcAft>
              <a:buSzPts val="1100"/>
              <a:buChar char="■"/>
            </a:pPr>
            <a:r>
              <a:rPr lang="en"/>
              <a:t>Combina HL7v2, HL7 v3 e CDA;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 porquê FHIR ser melhor:</a:t>
            </a:r>
            <a:endParaRPr/>
          </a:p>
          <a:p>
            <a:pPr indent="-298767" lvl="0" marL="457200" rtl="0" algn="l">
              <a:spcBef>
                <a:spcPts val="1200"/>
              </a:spcBef>
              <a:spcAft>
                <a:spcPts val="0"/>
              </a:spcAft>
              <a:buSzPct val="100000"/>
              <a:buChar char="●"/>
            </a:pPr>
            <a:r>
              <a:rPr b="1" lang="en"/>
              <a:t>Implementação</a:t>
            </a:r>
            <a:r>
              <a:rPr lang="en"/>
              <a:t>:</a:t>
            </a:r>
            <a:r>
              <a:rPr lang="en"/>
              <a:t> Foco em implementação, facilidade de implementação;</a:t>
            </a:r>
            <a:endParaRPr/>
          </a:p>
          <a:p>
            <a:pPr indent="-287972" lvl="1" marL="914400" rtl="0" algn="l">
              <a:spcBef>
                <a:spcPts val="0"/>
              </a:spcBef>
              <a:spcAft>
                <a:spcPts val="0"/>
              </a:spcAft>
              <a:buSzPct val="100000"/>
              <a:buChar char="○"/>
            </a:pPr>
            <a:r>
              <a:rPr lang="en"/>
              <a:t>Uma interface em funcionamento em um dia de trabalho;</a:t>
            </a:r>
            <a:endParaRPr/>
          </a:p>
          <a:p>
            <a:pPr indent="-287972" lvl="1" marL="914400" rtl="0" algn="l">
              <a:spcBef>
                <a:spcPts val="0"/>
              </a:spcBef>
              <a:spcAft>
                <a:spcPts val="0"/>
              </a:spcAft>
              <a:buSzPct val="100000"/>
              <a:buChar char="○"/>
            </a:pPr>
            <a:r>
              <a:rPr lang="en"/>
              <a:t>Uma variedade de Implementações de referência com código aberto;</a:t>
            </a:r>
            <a:endParaRPr/>
          </a:p>
          <a:p>
            <a:pPr indent="-298767" lvl="0" marL="457200" rtl="0" algn="l">
              <a:spcBef>
                <a:spcPts val="0"/>
              </a:spcBef>
              <a:spcAft>
                <a:spcPts val="0"/>
              </a:spcAft>
              <a:buSzPct val="100000"/>
              <a:buChar char="●"/>
            </a:pPr>
            <a:r>
              <a:rPr b="1" lang="en"/>
              <a:t>Especificação: </a:t>
            </a:r>
            <a:r>
              <a:rPr lang="en"/>
              <a:t>é aberta e gratuita. Uso sem restrição.</a:t>
            </a:r>
            <a:endParaRPr/>
          </a:p>
          <a:p>
            <a:pPr indent="-298767" lvl="0" marL="457200" rtl="0" algn="l">
              <a:spcBef>
                <a:spcPts val="0"/>
              </a:spcBef>
              <a:spcAft>
                <a:spcPts val="0"/>
              </a:spcAft>
              <a:buSzPct val="100000"/>
              <a:buChar char="●"/>
            </a:pPr>
            <a:r>
              <a:rPr b="1" lang="en"/>
              <a:t>Interoperabilidade e Extensibilidade:</a:t>
            </a:r>
            <a:r>
              <a:rPr lang="en"/>
              <a:t> fora da caixa: Recursos podem ser usados na forma canônica ou adaptados a sua necessidade: Perfis, Extensões, Terminologias, Domínios de Valores e Mapas de Conceito.</a:t>
            </a:r>
            <a:endParaRPr/>
          </a:p>
          <a:p>
            <a:pPr indent="-298767" lvl="0" marL="457200" rtl="0" algn="l">
              <a:spcBef>
                <a:spcPts val="0"/>
              </a:spcBef>
              <a:spcAft>
                <a:spcPts val="0"/>
              </a:spcAft>
              <a:buSzPct val="100000"/>
              <a:buChar char="●"/>
            </a:pPr>
            <a:r>
              <a:rPr b="1" lang="en"/>
              <a:t>Evolucionário e Alavancado</a:t>
            </a:r>
            <a:r>
              <a:rPr lang="en"/>
              <a:t>: Desenvolvimento do padrão é evolucionário. Padrões devem coexistir e alavancar uns aos outros.</a:t>
            </a:r>
            <a:endParaRPr/>
          </a:p>
          <a:p>
            <a:pPr indent="-298767" lvl="0" marL="457200" rtl="0" algn="l">
              <a:spcBef>
                <a:spcPts val="0"/>
              </a:spcBef>
              <a:spcAft>
                <a:spcPts val="0"/>
              </a:spcAft>
              <a:buSzPct val="100000"/>
              <a:buChar char="●"/>
            </a:pPr>
            <a:r>
              <a:rPr b="1" lang="en"/>
              <a:t>Web</a:t>
            </a:r>
            <a:r>
              <a:rPr lang="en"/>
              <a:t>: Baseado em padrões Web e padrões arquiteturais modernos como ReST.</a:t>
            </a:r>
            <a:endParaRPr/>
          </a:p>
          <a:p>
            <a:pPr indent="-298767" lvl="0" marL="457200" rtl="0" algn="l">
              <a:spcBef>
                <a:spcPts val="0"/>
              </a:spcBef>
              <a:spcAft>
                <a:spcPts val="0"/>
              </a:spcAft>
              <a:buSzPct val="100000"/>
              <a:buChar char="●"/>
            </a:pPr>
            <a:r>
              <a:rPr b="1" lang="en"/>
              <a:t>Legivel</a:t>
            </a:r>
            <a:r>
              <a:rPr lang="en"/>
              <a:t>: Um formato serializado legível por humanos (XML/JSON) e de fácil comprensão pelos desenvolvedores.</a:t>
            </a:r>
            <a:endParaRPr/>
          </a:p>
          <a:p>
            <a:pPr indent="-298767" lvl="0" marL="457200" rtl="0" algn="l">
              <a:spcBef>
                <a:spcPts val="0"/>
              </a:spcBef>
              <a:spcAft>
                <a:spcPts val="0"/>
              </a:spcAft>
              <a:buSzPct val="100000"/>
              <a:buChar char="●"/>
            </a:pPr>
            <a:r>
              <a:rPr b="1" lang="en"/>
              <a:t>Analytics</a:t>
            </a:r>
            <a:r>
              <a:rPr lang="en"/>
              <a:t>: Análises de dados baseadas em ontologias (em desenvolvimento);</a:t>
            </a:r>
            <a:endParaRPr/>
          </a:p>
        </p:txBody>
      </p:sp>
      <p:pic>
        <p:nvPicPr>
          <p:cNvPr id="106" name="Google Shape;106;p16"/>
          <p:cNvPicPr preferRelativeResize="0"/>
          <p:nvPr/>
        </p:nvPicPr>
        <p:blipFill>
          <a:blip r:embed="rId3">
            <a:alphaModFix/>
          </a:blip>
          <a:stretch>
            <a:fillRect/>
          </a:stretch>
        </p:blipFill>
        <p:spPr>
          <a:xfrm>
            <a:off x="3782263" y="554513"/>
            <a:ext cx="5210175" cy="172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a:t>
            </a:r>
            <a:endParaRPr/>
          </a:p>
        </p:txBody>
      </p:sp>
      <p:sp>
        <p:nvSpPr>
          <p:cNvPr id="112" name="Google Shape;112;p17"/>
          <p:cNvSpPr txBox="1"/>
          <p:nvPr>
            <p:ph idx="1" type="body"/>
          </p:nvPr>
        </p:nvSpPr>
        <p:spPr>
          <a:xfrm>
            <a:off x="729450" y="2078875"/>
            <a:ext cx="30912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Peças facilmente identificáveis (Através de URL);</a:t>
            </a:r>
            <a:endParaRPr/>
          </a:p>
          <a:p>
            <a:pPr indent="-304958" lvl="0" marL="457200" rtl="0" algn="l">
              <a:spcBef>
                <a:spcPts val="0"/>
              </a:spcBef>
              <a:spcAft>
                <a:spcPts val="0"/>
              </a:spcAft>
              <a:buSzPct val="100000"/>
              <a:buChar char="●"/>
            </a:pPr>
            <a:r>
              <a:rPr lang="en"/>
              <a:t>Peças que visivelmente são combináveis;</a:t>
            </a:r>
            <a:endParaRPr/>
          </a:p>
          <a:p>
            <a:pPr indent="-304958" lvl="0" marL="457200" rtl="0" algn="l">
              <a:spcBef>
                <a:spcPts val="0"/>
              </a:spcBef>
              <a:spcAft>
                <a:spcPts val="0"/>
              </a:spcAft>
              <a:buSzPct val="100000"/>
              <a:buChar char="●"/>
            </a:pPr>
            <a:r>
              <a:rPr lang="en"/>
              <a:t>Peças que são visualmente </a:t>
            </a:r>
            <a:r>
              <a:rPr lang="en"/>
              <a:t>descritíveis;</a:t>
            </a:r>
            <a:endParaRPr/>
          </a:p>
          <a:p>
            <a:pPr indent="-304958" lvl="0" marL="457200" rtl="0" algn="l">
              <a:spcBef>
                <a:spcPts val="0"/>
              </a:spcBef>
              <a:spcAft>
                <a:spcPts val="0"/>
              </a:spcAft>
              <a:buSzPct val="100000"/>
              <a:buChar char="●"/>
            </a:pPr>
            <a:r>
              <a:rPr lang="en"/>
              <a:t>Peças que são facilmente agrupáveis;</a:t>
            </a:r>
            <a:endParaRPr/>
          </a:p>
          <a:p>
            <a:pPr indent="-304958" lvl="0" marL="457200" rtl="0" algn="l">
              <a:spcBef>
                <a:spcPts val="0"/>
              </a:spcBef>
              <a:spcAft>
                <a:spcPts val="0"/>
              </a:spcAft>
              <a:buSzPct val="100000"/>
              <a:buChar char="●"/>
            </a:pPr>
            <a:r>
              <a:rPr lang="en"/>
              <a:t>Peças que podem ser extensíveis para dar suporte a montagens variadas;</a:t>
            </a:r>
            <a:endParaRPr/>
          </a:p>
          <a:p>
            <a:pPr indent="0" lvl="0" marL="0" rtl="0" algn="l">
              <a:spcBef>
                <a:spcPts val="120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4365646" y="1318646"/>
            <a:ext cx="4422900" cy="2942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a:t>
            </a:r>
            <a:endParaRPr/>
          </a:p>
        </p:txBody>
      </p:sp>
      <p:sp>
        <p:nvSpPr>
          <p:cNvPr id="119" name="Google Shape;119;p18"/>
          <p:cNvSpPr txBox="1"/>
          <p:nvPr>
            <p:ph idx="1" type="body"/>
          </p:nvPr>
        </p:nvSpPr>
        <p:spPr>
          <a:xfrm>
            <a:off x="688375" y="2087100"/>
            <a:ext cx="3883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Para combinar peças do LEGO, você chama operações HTTP dentro do padrão arquitetural Representational State Transfer (ReST);</a:t>
            </a:r>
            <a:endParaRPr/>
          </a:p>
        </p:txBody>
      </p:sp>
      <p:pic>
        <p:nvPicPr>
          <p:cNvPr id="120" name="Google Shape;120;p18"/>
          <p:cNvPicPr preferRelativeResize="0"/>
          <p:nvPr/>
        </p:nvPicPr>
        <p:blipFill>
          <a:blip r:embed="rId3">
            <a:alphaModFix/>
          </a:blip>
          <a:stretch>
            <a:fillRect/>
          </a:stretch>
        </p:blipFill>
        <p:spPr>
          <a:xfrm>
            <a:off x="4765350" y="2087100"/>
            <a:ext cx="4267325" cy="2133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Montando as peças com Requisições HTTP:</a:t>
            </a:r>
            <a:endParaRPr/>
          </a:p>
          <a:p>
            <a:pPr indent="-311150" lvl="0" marL="457200" rtl="0" algn="l">
              <a:spcBef>
                <a:spcPts val="1200"/>
              </a:spcBef>
              <a:spcAft>
                <a:spcPts val="0"/>
              </a:spcAft>
              <a:buSzPts val="1300"/>
              <a:buChar char="●"/>
            </a:pPr>
            <a:r>
              <a:rPr lang="en"/>
              <a:t>Create = POST https://example.com/path/{resourceType}</a:t>
            </a:r>
            <a:endParaRPr/>
          </a:p>
          <a:p>
            <a:pPr indent="-311150" lvl="0" marL="457200" rtl="0" algn="l">
              <a:spcBef>
                <a:spcPts val="0"/>
              </a:spcBef>
              <a:spcAft>
                <a:spcPts val="0"/>
              </a:spcAft>
              <a:buSzPts val="1300"/>
              <a:buChar char="●"/>
            </a:pPr>
            <a:r>
              <a:rPr lang="en"/>
              <a:t>Read = GET https://example.com/path/{resourceType}/{id}</a:t>
            </a:r>
            <a:endParaRPr/>
          </a:p>
          <a:p>
            <a:pPr indent="-311150" lvl="0" marL="457200" rtl="0" algn="l">
              <a:spcBef>
                <a:spcPts val="0"/>
              </a:spcBef>
              <a:spcAft>
                <a:spcPts val="0"/>
              </a:spcAft>
              <a:buSzPts val="1300"/>
              <a:buChar char="●"/>
            </a:pPr>
            <a:r>
              <a:rPr lang="en"/>
              <a:t>Update = PUT https://example.com/path/{resourceType}/{id}</a:t>
            </a:r>
            <a:endParaRPr/>
          </a:p>
          <a:p>
            <a:pPr indent="-311150" lvl="0" marL="457200" rtl="0" algn="l">
              <a:spcBef>
                <a:spcPts val="0"/>
              </a:spcBef>
              <a:spcAft>
                <a:spcPts val="0"/>
              </a:spcAft>
              <a:buSzPts val="1300"/>
              <a:buChar char="●"/>
            </a:pPr>
            <a:r>
              <a:rPr lang="en"/>
              <a:t>Delete = DELETE https://example.com/path/{resourceType}/{id}</a:t>
            </a:r>
            <a:endParaRPr/>
          </a:p>
          <a:p>
            <a:pPr indent="-311150" lvl="0" marL="457200" rtl="0" algn="l">
              <a:spcBef>
                <a:spcPts val="0"/>
              </a:spcBef>
              <a:spcAft>
                <a:spcPts val="0"/>
              </a:spcAft>
              <a:buSzPts val="1300"/>
              <a:buChar char="●"/>
            </a:pPr>
            <a:r>
              <a:rPr lang="en"/>
              <a:t>Search = GET https://example.com/path/{resourceType}?search parameters...</a:t>
            </a:r>
            <a:endParaRPr/>
          </a:p>
          <a:p>
            <a:pPr indent="-311150" lvl="0" marL="457200" rtl="0" algn="l">
              <a:spcBef>
                <a:spcPts val="0"/>
              </a:spcBef>
              <a:spcAft>
                <a:spcPts val="0"/>
              </a:spcAft>
              <a:buSzPts val="1300"/>
              <a:buChar char="●"/>
            </a:pPr>
            <a:r>
              <a:rPr lang="en"/>
              <a:t>History = GET https://example.com/path/{resourceType}/{id}/_history</a:t>
            </a:r>
            <a:endParaRPr/>
          </a:p>
          <a:p>
            <a:pPr indent="-311150" lvl="0" marL="457200" rtl="0" algn="l">
              <a:spcBef>
                <a:spcPts val="0"/>
              </a:spcBef>
              <a:spcAft>
                <a:spcPts val="0"/>
              </a:spcAft>
              <a:buSzPts val="1300"/>
              <a:buChar char="●"/>
            </a:pPr>
            <a:r>
              <a:rPr lang="en"/>
              <a:t>Transaction = POST https://example.com/path/ (POST a transaction bundle to the system)</a:t>
            </a:r>
            <a:endParaRPr/>
          </a:p>
          <a:p>
            <a:pPr indent="-311150" lvl="0" marL="457200" rtl="0" algn="l">
              <a:spcBef>
                <a:spcPts val="0"/>
              </a:spcBef>
              <a:spcAft>
                <a:spcPts val="0"/>
              </a:spcAft>
              <a:buSzPts val="1300"/>
              <a:buChar char="●"/>
            </a:pPr>
            <a:r>
              <a:rPr lang="en"/>
              <a:t>Operation = GET https://example.com/path/{resourceType}/{id}/${opname}</a:t>
            </a:r>
            <a:endParaRPr/>
          </a:p>
        </p:txBody>
      </p:sp>
      <p:pic>
        <p:nvPicPr>
          <p:cNvPr id="127" name="Google Shape;127;p19"/>
          <p:cNvPicPr preferRelativeResize="0"/>
          <p:nvPr/>
        </p:nvPicPr>
        <p:blipFill>
          <a:blip r:embed="rId3">
            <a:alphaModFix/>
          </a:blip>
          <a:stretch>
            <a:fillRect/>
          </a:stretch>
        </p:blipFill>
        <p:spPr>
          <a:xfrm>
            <a:off x="5710450" y="673850"/>
            <a:ext cx="3237300" cy="236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a:t>
            </a:r>
            <a:endParaRPr/>
          </a:p>
        </p:txBody>
      </p:sp>
      <p:sp>
        <p:nvSpPr>
          <p:cNvPr id="133" name="Google Shape;133;p20"/>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Princípio de Paretto:</a:t>
            </a:r>
            <a:endParaRPr/>
          </a:p>
          <a:p>
            <a:pPr indent="-298450" lvl="1" marL="914400" rtl="0" algn="l">
              <a:spcBef>
                <a:spcPts val="0"/>
              </a:spcBef>
              <a:spcAft>
                <a:spcPts val="0"/>
              </a:spcAft>
              <a:buSzPts val="1100"/>
              <a:buChar char="○"/>
            </a:pPr>
            <a:r>
              <a:rPr lang="en"/>
              <a:t>80% das consequências partem de 20% das causas:</a:t>
            </a:r>
            <a:endParaRPr/>
          </a:p>
          <a:p>
            <a:pPr indent="-298450" lvl="2" marL="1371600" rtl="0" algn="l">
              <a:spcBef>
                <a:spcPts val="0"/>
              </a:spcBef>
              <a:spcAft>
                <a:spcPts val="0"/>
              </a:spcAft>
              <a:buSzPts val="1100"/>
              <a:buChar char="■"/>
            </a:pPr>
            <a:r>
              <a:rPr lang="en"/>
              <a:t>Entidades mínimas para representar 80% dos problemas do universo assistencial: (Front e Back Office);</a:t>
            </a:r>
            <a:endParaRPr/>
          </a:p>
          <a:p>
            <a:pPr indent="-298450" lvl="1" marL="914400" rtl="0" algn="l">
              <a:spcBef>
                <a:spcPts val="0"/>
              </a:spcBef>
              <a:spcAft>
                <a:spcPts val="0"/>
              </a:spcAft>
              <a:buSzPts val="1100"/>
              <a:buChar char="○"/>
            </a:pPr>
            <a:r>
              <a:rPr lang="en"/>
              <a:t>Extensibilidade para atender os 20% das consequências restantes.</a:t>
            </a:r>
            <a:endParaRPr/>
          </a:p>
        </p:txBody>
      </p:sp>
      <p:pic>
        <p:nvPicPr>
          <p:cNvPr id="134" name="Google Shape;134;p20"/>
          <p:cNvPicPr preferRelativeResize="0"/>
          <p:nvPr/>
        </p:nvPicPr>
        <p:blipFill>
          <a:blip r:embed="rId3">
            <a:alphaModFix/>
          </a:blip>
          <a:stretch>
            <a:fillRect/>
          </a:stretch>
        </p:blipFill>
        <p:spPr>
          <a:xfrm>
            <a:off x="4734200" y="1746100"/>
            <a:ext cx="4105254"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Arquitetura</a:t>
            </a:r>
            <a:endParaRPr/>
          </a:p>
        </p:txBody>
      </p:sp>
      <p:sp>
        <p:nvSpPr>
          <p:cNvPr id="140" name="Google Shape;140;p21"/>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Open Group, is a proven Enterprise Architecture methodology and framework (</a:t>
            </a:r>
            <a:r>
              <a:rPr lang="en"/>
              <a:t>TOGAF)</a:t>
            </a:r>
            <a:endParaRPr/>
          </a:p>
          <a:p>
            <a:pPr indent="-298450" lvl="1" marL="914400" rtl="0" algn="l">
              <a:spcBef>
                <a:spcPts val="0"/>
              </a:spcBef>
              <a:spcAft>
                <a:spcPts val="0"/>
              </a:spcAft>
              <a:buSzPts val="1100"/>
              <a:buChar char="○"/>
            </a:pPr>
            <a:r>
              <a:rPr lang="en"/>
              <a:t>Arquitetura FHIR trata de:</a:t>
            </a:r>
            <a:endParaRPr/>
          </a:p>
          <a:p>
            <a:pPr indent="-298450" lvl="2" marL="1371600" rtl="0" algn="l">
              <a:spcBef>
                <a:spcPts val="0"/>
              </a:spcBef>
              <a:spcAft>
                <a:spcPts val="0"/>
              </a:spcAft>
              <a:buSzPts val="1100"/>
              <a:buChar char="■"/>
            </a:pPr>
            <a:r>
              <a:rPr lang="en"/>
              <a:t>Modelo;</a:t>
            </a:r>
            <a:endParaRPr/>
          </a:p>
          <a:p>
            <a:pPr indent="-298450" lvl="2" marL="1371600" rtl="0" algn="l">
              <a:spcBef>
                <a:spcPts val="0"/>
              </a:spcBef>
              <a:spcAft>
                <a:spcPts val="0"/>
              </a:spcAft>
              <a:buSzPts val="1100"/>
              <a:buChar char="■"/>
            </a:pPr>
            <a:r>
              <a:rPr lang="en"/>
              <a:t>Troca de dados.</a:t>
            </a:r>
            <a:endParaRPr/>
          </a:p>
        </p:txBody>
      </p:sp>
      <p:pic>
        <p:nvPicPr>
          <p:cNvPr id="141" name="Google Shape;141;p21"/>
          <p:cNvPicPr preferRelativeResize="0"/>
          <p:nvPr/>
        </p:nvPicPr>
        <p:blipFill>
          <a:blip r:embed="rId3">
            <a:alphaModFix/>
          </a:blip>
          <a:stretch>
            <a:fillRect/>
          </a:stretch>
        </p:blipFill>
        <p:spPr>
          <a:xfrm>
            <a:off x="5332600" y="855950"/>
            <a:ext cx="3155025" cy="403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