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95682A-E0AB-4C83-BBCC-41E24FEFFD51}">
  <a:tblStyle styleId="{4F95682A-E0AB-4C83-BBCC-41E24FEFFD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A999C0-DE7F-4BF5-9AED-2979051F56F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bf11318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bf11318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4bf11318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4bf11318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bf1131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bf1131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bf11318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bf11318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bf1131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bf1131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bf11318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bf11318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4bf11318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4bf11318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bf11318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bf11318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bf11318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bf11318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4bf11318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4bf11318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f113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f113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4bf11318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4bf11318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c4e189f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c4e189f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4e189f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c4e189f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4e189f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c4e189f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c4e189f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c4e189f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c4e189f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c4e189f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4e189f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4e189f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4bf11318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4bf11318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bf11318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4bf11318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bf1131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bf1131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bf1131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bf1131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bf1131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bf1131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bf11318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bf11318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bf1131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bf1131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4e189f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c4e189f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bf11318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bf11318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Interoperabilidade semântica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italo@gointerop.com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Frequência de uso de um mapeamento;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Impacto na Precisão - toda vez que um mapeamento é utilizado, existe a possibilidade de queda na  precisão da informação representada. Toda vez que um mapeamento é produzido, a documentação e as regras em que esse mapeamento se baseia precisam ser observadas e reavaliadas. Se um mapeamento for para uso único, este gerenciamento contínuo não é necessário;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Custo de desenvolvimento - O custo de se construir e manter um mapeamento no longo prazo é alto, recomendando-se considerar a conversão para o sistema-alvo, se isto for prático e atender às necessidades de coleta de dados, na medida em que é muito mais eficiente a longo prazo.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Desenvolver cenários;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Gestão de risco de um mapeamento;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Imprecisão;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Propósito específico é chave;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 o propósito impacta no entendimento de um conceito-alvo, isso gera viés no mapeamento de um conceito-alvo;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Uma única tabela de mapeamento tem baixo custo para manutenção, mas terá alta imprecisão, já que uma única tabela que atende a vários propósitos tem alto risco associado;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Fatores de risco;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Risco clínico;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Pessoal;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Uso de ferramentas;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Propósito externo (Uso fora do propósito);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Erro de interpretação;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Uso de mapeamentos locais;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Compromisso da liderança com o projeto de mapeamento;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tomada de decisão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975" y="1811225"/>
            <a:ext cx="4441323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13" y="45913"/>
            <a:ext cx="4258777" cy="50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79" y="0"/>
            <a:ext cx="41032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ISO 21564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Propósito bem definido;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Desenvolvido em cenários;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Formato computável (OWL/FHIR);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Versionado;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Comprovada habilidade do time formado;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Envolvimento de custodiantes e usuários na concepção do mapa;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Processo aberto e documentado;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Mapeamento humano;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Direção de mapeamento (Fonte -&gt; Alvo);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Perda/Ganho de significado bem documentado/especificado;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Qualidade de mapeamento;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Diretrizes e Heurística;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Documentação, Formato de Distribuição e Licenciamento;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Plano de Qualidade;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Validação;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Manutenção;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2613913"/>
            <a:ext cx="60293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326450" y="1893450"/>
            <a:ext cx="83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Perda/Ganho de significado bem documentado/especificado;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Avaliação de grau de equivalência;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32" y="2433925"/>
            <a:ext cx="522514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Metodologia;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Cenário proposto;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00" y="1760450"/>
            <a:ext cx="4443034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11950" y="1966000"/>
            <a:ext cx="41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Estrutura do time de mapeamento;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Definição de papéis e responsáveis;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Apelon DTS;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Licença;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Licença proprietária;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Casos de uso;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pelo </a:t>
            </a:r>
            <a:r>
              <a:rPr lang="en"/>
              <a:t>Logical Observation Identifiers Names and Codes (LOINC) para sua criação, manutenção e governança;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pelo International Classification of Diseases (ICD) para sua criação, manutenção e governança;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pelo Canada Health Infoway para sua implementação de SNOMED CT;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Ontoserver;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Licença;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Licença proprietária e exclusiva para o National Health Service (NHS) do Reino Unido;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Casos de uso;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pela The Commonwealth Scientific and Industrial Research Organisation (CSIRO) para governança e gestão semântica do ecossistema australiano e também do Reino Unido;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Concept Lab;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Proposta para LMIC </a:t>
            </a:r>
            <a:r>
              <a:rPr lang="en"/>
              <a:t>(</a:t>
            </a:r>
            <a:r>
              <a:rPr i="1" lang="en"/>
              <a:t>Low and Middle Income Countries);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Licença;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Mozilla Public License 2.0 (MPL 2);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Casos de uso;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pelo Ministério da Saúde da Etiópia para governança e gestão semântica;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pela Columbia International eHealth Laboratory (CIEL);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Utilizado pela President’s Emergency Plan for AIDS Relief (PEPFAR);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Licença;</a:t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1733550" y="315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{66A999C0-DE7F-4BF5-9AED-2979051F56F9}</a:tableStyleId>
              </a:tblPr>
              <a:tblGrid>
                <a:gridCol w="1133475"/>
                <a:gridCol w="45434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Ferramenta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Licença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Apelon DTS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Proprietária.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Ontoserver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Proprietária, licenciamento condicional da CSIRO para Austrália e Reino Unido.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 Concept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Mozilla Public License, v. 2.0.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Concept Lab (OCL);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 que é ?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873" y="1824425"/>
            <a:ext cx="3494799" cy="30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71900" y="1919075"/>
            <a:ext cx="2205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Concept Lab;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Cobertura funcional;</a:t>
            </a:r>
            <a:endParaRPr/>
          </a:p>
        </p:txBody>
      </p:sp>
      <p:graphicFrame>
        <p:nvGraphicFramePr>
          <p:cNvPr id="243" name="Google Shape;243;p38"/>
          <p:cNvGraphicFramePr/>
          <p:nvPr/>
        </p:nvGraphicFramePr>
        <p:xfrm>
          <a:off x="2749288" y="3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{66A999C0-DE7F-4BF5-9AED-2979051F56F9}</a:tableStyleId>
              </a:tblPr>
              <a:tblGrid>
                <a:gridCol w="536257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Requisito funcional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Checklist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Criar conceitos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Agrupar conceitos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Mapear conceitos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Criar dicionários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Versionar dicionários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Mapear dicionários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Versionar mapeamento de dicionários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Serviço de sindicância de terminologias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EA4335"/>
                          </a:solidFill>
                        </a:rPr>
                        <a:t>X</a:t>
                      </a:r>
                      <a:endParaRPr b="1" sz="1000">
                        <a:solidFill>
                          <a:srgbClr val="EA433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Dispor de um visualizador de termos: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Consultar um conceito e ver sua definição de uso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Consultar um conceito e verificar suas equivalências em outros dicionários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Permita realizar uma solicitação de mudança para um termo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Permita exportar um dicionário em um formato padronizado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Permita exportar um mapa em um formato padronizado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Dispor de um serviço de terminologia que também permita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Consultar um conceito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Validar um conceito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Expandir um domínio de valores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Validar um conceito em um domínio de valores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Consultar conceitos equivalentes a um conceito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4A853"/>
                          </a:solidFill>
                        </a:rPr>
                        <a:t>V</a:t>
                      </a:r>
                      <a:endParaRPr b="1" sz="1000">
                        <a:solidFill>
                          <a:srgbClr val="34A85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Entendemos que é interoperabilidade semântica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Apresentamos as normas técnicas norteadoras do processo;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Mostramos qual é a motivação para um mapeamento;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Detalhamos a metodologia a se seguir para se montar um mapeamento e avaliar sua qualidade;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Fizemos um benchmark das ferramentas existentes;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ISO 12300. ABNT. 2016.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ISO 21564.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[3] ISO 13972.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“Ensuring that the precise meaning of exchanged information is understandable by any other system or application not initially developed for this purpose” </a:t>
            </a:r>
            <a:endParaRPr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 13972;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Trata da definição de um modelo clínico detalhado;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 12300;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Trata da definição do processo de mapeamento semântico;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 21564;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Trata da definição do processo de qualidade para mapeamentos semânticos;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 que é mapeamento?</a:t>
            </a:r>
            <a:endParaRPr/>
          </a:p>
          <a:p>
            <a:pPr indent="-29321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862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Mapeamento é o processo de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associar conceitos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de um recurso terminológico a conceitos em outro recurso terminológico (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Conceito-origem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Conceito-alvo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Terminologia </a:t>
            </a:r>
            <a:r>
              <a:rPr i="1" lang="en"/>
              <a:t>versus </a:t>
            </a:r>
            <a:r>
              <a:rPr lang="en"/>
              <a:t>Classificação?</a:t>
            </a:r>
            <a:endParaRPr/>
          </a:p>
          <a:p>
            <a:pPr indent="-29321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862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As classificações têm certos atributos comuns que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suportam a emissão de relatórios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e agregação de dados que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atendem à coleta de dados estatísticos e administrativos, que fazem parte dos conjuntos mínimos de dados nacionais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e formatos de relatórios requeridos. 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862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As terminologias bem comportadas representam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significado preciso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têm relações computáveis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permitem a aplicação de lógica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, que </a:t>
            </a:r>
            <a:r>
              <a:rPr b="1"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suporta a tomada de decisões clínicas automatizadas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e a comunicação clínica  precisa. 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Razões para se mapear dados em um sistema de codificação 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COMPARTILHAR - Suportar a interoperabilidade (compartilhamento da informação entre sistemas e organizações);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TRADUZIR - A conversão de um recurso terminológico antigo, não mais relevante, para uma nova representação alternativa.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USO SECUNDÁRIO - </a:t>
            </a: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Reuso dos dados coletados com um dado propósito para alcançar um propósito diferente (uso secundário);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Compartilhamento;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Outras aplicações;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Tradução;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Outras aplicações que mapeiam os mesmos conceitos em estruturas de codificação diferentes;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Uso secundário;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Usar a codificação para um propósito diferente;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Uso secundário: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Financiamento;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Agregação estatística e relatórios (Health analytics);</a:t>
            </a:r>
            <a:endParaRPr sz="14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Base de evidência;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71900" y="1919075"/>
            <a:ext cx="414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Dados de diferentes origens com semântica estruturada em conceitos;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Necessidade de mapear esses conceitos para garantir alguma equivalência semântica;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Gerar relatórios clínicos, estudos de diagnósticos, </a:t>
            </a:r>
            <a:r>
              <a:rPr i="1" lang="en"/>
              <a:t>Healthtrends</a:t>
            </a:r>
            <a:r>
              <a:rPr lang="en"/>
              <a:t>, entre outros (ex.: Oportunidades de agrupar procedimentos, maximizar faturamento, zerar glosa, etc.)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50" y="2381975"/>
            <a:ext cx="40767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 acordo com a ISO 12300: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Avaliar requisitos;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/>
              <a:t>Verificar feasibility dos requisitos funcionais para a concepção de tabelas de mapeamento;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Definir propósito;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Verificar se conversão das tabelas existentes para padrões semânticos resolve o problema e se essa conversão não impacta no propósito, risco e custo para </a:t>
            </a:r>
            <a:r>
              <a:rPr lang="en"/>
              <a:t>desenvolvimento</a:t>
            </a:r>
            <a:r>
              <a:rPr lang="en"/>
              <a:t> do mapeamento;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79950" y="40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{4F95682A-E0AB-4C83-BBCC-41E24FEFFD51}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-2984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Roboto"/>
                        <a:buChar char="○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risco de um mapeamento semântico é diretamente proporcional ao seu propósito. O risco de mapeamento cresce à medida que você tenta generalizar o propósito do mapeamento.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