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12d1efa3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12d1efa3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e673deb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e673deb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0e673deb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0e673deb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0e673deb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0e673deb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0e673deb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0e673deb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0e673deb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0e673deb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90e673deb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90e673deb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0e673deb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0e673deb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90e673deb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90e673deb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9134ed15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9134ed15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9134ed158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9134ed158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12d1efa3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12d1efa3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0e673deb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0e673deb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8bac5e7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08bac5e7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90e673deb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90e673deb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0e673deb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0e673deb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0e673deb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0e673deb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90e673deb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90e673deb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90e673deb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90e673deb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90e673deb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90e673deb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90e673deb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90e673deb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0e673deb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0e673deb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e673deb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0e673deb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e673deb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0e673deb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0e673deb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0e673deb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0e673deb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0e673deb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0e673deb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0e673deb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0e673deb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0e673deb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457200" y="0"/>
            <a:ext cx="5703900" cy="5143500"/>
          </a:xfrm>
          <a:prstGeom prst="rect">
            <a:avLst/>
          </a:prstGeom>
          <a:solidFill>
            <a:srgbClr val="BABCB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72288" y="2632075"/>
            <a:ext cx="1731961" cy="942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833438" y="874713"/>
            <a:ext cx="0" cy="212580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type="ctrTitle"/>
          </p:nvPr>
        </p:nvSpPr>
        <p:spPr>
          <a:xfrm>
            <a:off x="1180870" y="895551"/>
            <a:ext cx="47385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80870" y="2287197"/>
            <a:ext cx="462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rgbClr val="EC2227"/>
              </a:buClr>
              <a:buSzPts val="2400"/>
              <a:buNone/>
              <a:defRPr sz="2400">
                <a:solidFill>
                  <a:srgbClr val="EC2227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1181100" y="3721208"/>
            <a:ext cx="4506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071563" y="4827588"/>
            <a:ext cx="47292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181100" y="4252913"/>
            <a:ext cx="1305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60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Team">
  <p:cSld name="Our Tea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3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3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title"/>
          </p:nvPr>
        </p:nvSpPr>
        <p:spPr>
          <a:xfrm>
            <a:off x="613647" y="208385"/>
            <a:ext cx="2512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3197225" y="352194"/>
            <a:ext cx="55863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3197225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/>
          <p:nvPr>
            <p:ph idx="3" type="pic"/>
          </p:nvPr>
        </p:nvSpPr>
        <p:spPr>
          <a:xfrm>
            <a:off x="3197226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idx="4" type="body"/>
          </p:nvPr>
        </p:nvSpPr>
        <p:spPr>
          <a:xfrm>
            <a:off x="3197225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5" type="body"/>
          </p:nvPr>
        </p:nvSpPr>
        <p:spPr>
          <a:xfrm>
            <a:off x="7183768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/>
          <p:nvPr>
            <p:ph idx="6" type="pic"/>
          </p:nvPr>
        </p:nvSpPr>
        <p:spPr>
          <a:xfrm>
            <a:off x="7183769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"/>
          <p:cNvSpPr txBox="1"/>
          <p:nvPr>
            <p:ph idx="7" type="body"/>
          </p:nvPr>
        </p:nvSpPr>
        <p:spPr>
          <a:xfrm>
            <a:off x="7183768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8" type="body"/>
          </p:nvPr>
        </p:nvSpPr>
        <p:spPr>
          <a:xfrm>
            <a:off x="5188083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/>
          <p:nvPr>
            <p:ph idx="9" type="pic"/>
          </p:nvPr>
        </p:nvSpPr>
        <p:spPr>
          <a:xfrm>
            <a:off x="5188084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"/>
          <p:cNvSpPr txBox="1"/>
          <p:nvPr>
            <p:ph idx="13" type="body"/>
          </p:nvPr>
        </p:nvSpPr>
        <p:spPr>
          <a:xfrm>
            <a:off x="5188083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0" y="725488"/>
            <a:ext cx="9144000" cy="2343300"/>
          </a:xfrm>
          <a:prstGeom prst="rect">
            <a:avLst/>
          </a:prstGeom>
          <a:solidFill>
            <a:srgbClr val="BABCB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4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4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4"/>
          <p:cNvCxnSpPr/>
          <p:nvPr/>
        </p:nvCxnSpPr>
        <p:spPr>
          <a:xfrm>
            <a:off x="457200" y="1090613"/>
            <a:ext cx="0" cy="161280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"/>
          <p:cNvSpPr txBox="1"/>
          <p:nvPr>
            <p:ph type="title"/>
          </p:nvPr>
        </p:nvSpPr>
        <p:spPr>
          <a:xfrm>
            <a:off x="722313" y="880485"/>
            <a:ext cx="80613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Column Text">
  <p:cSld name="1-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5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5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5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Column Text with Intro">
  <p:cSld name="2-Column Text with Intr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6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6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6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" name="Google Shape;6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 txBox="1"/>
          <p:nvPr>
            <p:ph type="title"/>
          </p:nvPr>
        </p:nvSpPr>
        <p:spPr>
          <a:xfrm>
            <a:off x="613647" y="208385"/>
            <a:ext cx="2583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3197225" y="352194"/>
            <a:ext cx="55863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613648" y="1346922"/>
            <a:ext cx="38793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3" type="body"/>
          </p:nvPr>
        </p:nvSpPr>
        <p:spPr>
          <a:xfrm>
            <a:off x="4492960" y="1346921"/>
            <a:ext cx="4290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Column Text">
  <p:cSld name="3-Column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7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7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7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/>
          <p:nvPr>
            <p:ph type="title"/>
          </p:nvPr>
        </p:nvSpPr>
        <p:spPr>
          <a:xfrm>
            <a:off x="613647" y="208385"/>
            <a:ext cx="81378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613649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2" type="body"/>
          </p:nvPr>
        </p:nvSpPr>
        <p:spPr>
          <a:xfrm>
            <a:off x="6147649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3" type="body"/>
          </p:nvPr>
        </p:nvSpPr>
        <p:spPr>
          <a:xfrm>
            <a:off x="3378235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column with image">
  <p:cSld name="1-column with imag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78200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8"/>
          <p:cNvCxnSpPr/>
          <p:nvPr/>
        </p:nvCxnSpPr>
        <p:spPr>
          <a:xfrm>
            <a:off x="4060825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8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8"/>
          <p:cNvCxnSpPr/>
          <p:nvPr/>
        </p:nvCxnSpPr>
        <p:spPr>
          <a:xfrm>
            <a:off x="3221038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8"/>
          <p:cNvSpPr txBox="1"/>
          <p:nvPr>
            <p:ph type="title"/>
          </p:nvPr>
        </p:nvSpPr>
        <p:spPr>
          <a:xfrm>
            <a:off x="3378234" y="204787"/>
            <a:ext cx="54054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" type="body"/>
          </p:nvPr>
        </p:nvSpPr>
        <p:spPr>
          <a:xfrm>
            <a:off x="3378235" y="1527046"/>
            <a:ext cx="5405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8"/>
          <p:cNvSpPr/>
          <p:nvPr>
            <p:ph idx="2" type="pic"/>
          </p:nvPr>
        </p:nvSpPr>
        <p:spPr>
          <a:xfrm>
            <a:off x="0" y="0"/>
            <a:ext cx="3025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4281488" y="4787900"/>
            <a:ext cx="3103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/About HL7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>
            <a:off x="0" y="1531938"/>
            <a:ext cx="9144000" cy="2876400"/>
          </a:xfrm>
          <a:prstGeom prst="rect">
            <a:avLst/>
          </a:prstGeom>
          <a:solidFill>
            <a:srgbClr val="74767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9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9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9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 txBox="1"/>
          <p:nvPr>
            <p:ph type="title"/>
          </p:nvPr>
        </p:nvSpPr>
        <p:spPr>
          <a:xfrm>
            <a:off x="613647" y="205979"/>
            <a:ext cx="80733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EC22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13647" y="1803660"/>
            <a:ext cx="38046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4914508" y="1803660"/>
            <a:ext cx="38370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0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0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0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4370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7476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saude.gov.br/fhir/r4/NamingSystem/cpf" TargetMode="External"/><Relationship Id="rId4" Type="http://schemas.openxmlformats.org/officeDocument/2006/relationships/hyperlink" Target="http://www.saude.gov.br/fhir/r4/NamingSystem/cpf" TargetMode="External"/><Relationship Id="rId5" Type="http://schemas.openxmlformats.org/officeDocument/2006/relationships/hyperlink" Target="http://www.saude.gov.br/fhir/r4/NamingSystem/cpf" TargetMode="External"/><Relationship Id="rId6" Type="http://schemas.openxmlformats.org/officeDocument/2006/relationships/hyperlink" Target="http://www.saude.gov.br/fhir/r4/NamingSystem/cpf" TargetMode="External"/><Relationship Id="rId7" Type="http://schemas.openxmlformats.org/officeDocument/2006/relationships/hyperlink" Target="https://ender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omg.org/cts2/" TargetMode="External"/><Relationship Id="rId4" Type="http://schemas.openxmlformats.org/officeDocument/2006/relationships/hyperlink" Target="https://profiles.ihe.net/ITI/TF/Volume1/index.html" TargetMode="External"/><Relationship Id="rId5" Type="http://schemas.openxmlformats.org/officeDocument/2006/relationships/hyperlink" Target="https://openconceptlab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aude.gov.br/fhir/r4/NamingSystem/cpf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hir.gointerop.com/fhir/Patient?identifier=http://www.saude.gov.br/fhir/r4/NamingSystem/cpf%7C055236504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ctrTitle"/>
          </p:nvPr>
        </p:nvSpPr>
        <p:spPr>
          <a:xfrm>
            <a:off x="1180870" y="895551"/>
            <a:ext cx="4738500" cy="115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/>
              <a:t> Servidor de Terminologias</a:t>
            </a:r>
            <a:endParaRPr sz="1400"/>
          </a:p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1180870" y="2287197"/>
            <a:ext cx="4620000" cy="8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Terminologias e Serviços de Terminologia em FHIR</a:t>
            </a:r>
            <a:endParaRPr/>
          </a:p>
        </p:txBody>
      </p:sp>
      <p:sp>
        <p:nvSpPr>
          <p:cNvPr id="122" name="Google Shape;122;p14"/>
          <p:cNvSpPr txBox="1"/>
          <p:nvPr>
            <p:ph idx="2" type="body"/>
          </p:nvPr>
        </p:nvSpPr>
        <p:spPr>
          <a:xfrm>
            <a:off x="1181100" y="3721208"/>
            <a:ext cx="4506300" cy="41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Italo Macêdo (italo@gointerop.com)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NamingSystem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Uso no Brasil;</a:t>
            </a:r>
            <a:endParaRPr sz="17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Estamos prestes a acabar com a falta de convenção para esses identificadores;</a:t>
            </a:r>
            <a:endParaRPr sz="13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A Rede Nacional de Dados em Saúde vai direcionar o uso desses identificadores;</a:t>
            </a:r>
            <a:endParaRPr sz="1300"/>
          </a:p>
          <a:p>
            <a:pPr indent="-285750" lvl="2" marL="1371600" rtl="0" algn="l">
              <a:spcBef>
                <a:spcPts val="60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CPF - </a:t>
            </a:r>
            <a:r>
              <a:rPr lang="en" sz="7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http://www.saude.gov.br/fhir/r4/NamingSystem/cpf</a:t>
            </a:r>
            <a:endParaRPr sz="700"/>
          </a:p>
          <a:p>
            <a:pPr indent="-285750" lvl="2" marL="1371600" rtl="0" algn="l">
              <a:spcBef>
                <a:spcPts val="60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CNPJ - </a:t>
            </a:r>
            <a:r>
              <a:rPr lang="en" sz="700" u="sng">
                <a:solidFill>
                  <a:schemeClr val="hlink"/>
                </a:solidFill>
                <a:hlinkClick r:id="rId4"/>
              </a:rPr>
              <a:t>http://www.saude.gov.br/fhir/r4/NamingSystem/cnpj</a:t>
            </a:r>
            <a:endParaRPr sz="700"/>
          </a:p>
          <a:p>
            <a:pPr indent="-285750" lvl="2" marL="1371600" rtl="0" algn="l">
              <a:spcBef>
                <a:spcPts val="60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CNS - </a:t>
            </a:r>
            <a:r>
              <a:rPr lang="en" sz="700" u="sng">
                <a:solidFill>
                  <a:schemeClr val="hlink"/>
                </a:solidFill>
                <a:hlinkClick r:id="rId5"/>
              </a:rPr>
              <a:t>http://www.saude.gov.br/fhir/r4/NamingSystem/cns</a:t>
            </a:r>
            <a:endParaRPr sz="700"/>
          </a:p>
          <a:p>
            <a:pPr indent="-285750" lvl="2" marL="1371600" rtl="0" algn="l">
              <a:spcBef>
                <a:spcPts val="60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CNES - </a:t>
            </a:r>
            <a:r>
              <a:rPr lang="en" sz="700" u="sng">
                <a:solidFill>
                  <a:schemeClr val="hlink"/>
                </a:solidFill>
                <a:hlinkClick r:id="rId6"/>
              </a:rPr>
              <a:t>http://www.saude.gov.br/fhir/r4/NamingSystem/cnes</a:t>
            </a:r>
            <a:endParaRPr sz="7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Agravante:</a:t>
            </a:r>
            <a:endParaRPr sz="1300"/>
          </a:p>
          <a:p>
            <a:pPr indent="-285750" lvl="2" marL="1371600" rtl="0" algn="l">
              <a:spcBef>
                <a:spcPts val="60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Vários pacotes de interoperabilidade corporativos no Brasil já criaram NamingSystems para esses identificadores nacionais antes mesmo da RNDS;</a:t>
            </a:r>
            <a:endParaRPr sz="900"/>
          </a:p>
          <a:p>
            <a:pPr indent="-285750" lvl="2" marL="1371600" rtl="0" algn="l">
              <a:spcBef>
                <a:spcPts val="60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Solução:</a:t>
            </a:r>
            <a:endParaRPr sz="1500"/>
          </a:p>
          <a:p>
            <a:pPr indent="-298450" lvl="3" marL="1828800" rtl="0" algn="l">
              <a:spcBef>
                <a:spcPts val="600"/>
              </a:spcBef>
              <a:spcAft>
                <a:spcPts val="0"/>
              </a:spcAft>
              <a:buSzPts val="1100"/>
              <a:buChar char="–"/>
            </a:pPr>
            <a:r>
              <a:rPr lang="en" sz="1100"/>
              <a:t>R4:</a:t>
            </a:r>
            <a:endParaRPr sz="1100"/>
          </a:p>
          <a:p>
            <a:pPr indent="-298450" lvl="4" marL="2286000" rtl="0" algn="l">
              <a:spcBef>
                <a:spcPts val="600"/>
              </a:spcBef>
              <a:spcAft>
                <a:spcPts val="0"/>
              </a:spcAft>
              <a:buSzPts val="1100"/>
              <a:buChar char="»"/>
            </a:pPr>
            <a:r>
              <a:rPr lang="en" sz="1100"/>
              <a:t>Refatorar os NamingSystems e seguir a governança nacional;</a:t>
            </a:r>
            <a:endParaRPr sz="1100"/>
          </a:p>
          <a:p>
            <a:pPr indent="-298450" lvl="3" marL="1828800" rtl="0" algn="l">
              <a:spcBef>
                <a:spcPts val="600"/>
              </a:spcBef>
              <a:spcAft>
                <a:spcPts val="0"/>
              </a:spcAft>
              <a:buSzPts val="1100"/>
              <a:buChar char="–"/>
            </a:pPr>
            <a:r>
              <a:rPr lang="en" sz="1100"/>
              <a:t>R5:</a:t>
            </a:r>
            <a:endParaRPr sz="1100"/>
          </a:p>
          <a:p>
            <a:pPr indent="-298450" lvl="4" marL="2286000" rtl="0" algn="l">
              <a:spcBef>
                <a:spcPts val="600"/>
              </a:spcBef>
              <a:spcAft>
                <a:spcPts val="0"/>
              </a:spcAft>
              <a:buSzPts val="1100"/>
              <a:buChar char="»"/>
            </a:pPr>
            <a:r>
              <a:rPr lang="en" sz="1100"/>
              <a:t>Na R5 haverá (supostamente) a operação $translate para NamingSystem;</a:t>
            </a:r>
            <a:endParaRPr sz="1100"/>
          </a:p>
          <a:p>
            <a:pPr indent="-298450" lvl="5" marL="2743200" rtl="0" algn="l">
              <a:spcBef>
                <a:spcPts val="360"/>
              </a:spcBef>
              <a:spcAft>
                <a:spcPts val="0"/>
              </a:spcAft>
              <a:buSzPts val="1100"/>
              <a:buChar char="•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https://endereço/fhir/NamingSystem/$translate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CodeSystem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Sistema de Codificação:</a:t>
            </a:r>
            <a:endParaRPr sz="1800"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Objetivo</a:t>
            </a:r>
            <a:r>
              <a:rPr lang="en" sz="1400"/>
              <a:t>: Qualificar conceitos;</a:t>
            </a:r>
            <a:endParaRPr sz="1400"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b="1" lang="en" sz="1400"/>
              <a:t>Deve ter um propósito bem definido para evitar</a:t>
            </a:r>
            <a:br>
              <a:rPr b="1" lang="en" sz="1400"/>
            </a:br>
            <a:r>
              <a:rPr b="1" lang="en" sz="1400"/>
              <a:t> ambiguidade e imprecisão;</a:t>
            </a:r>
            <a:endParaRPr b="1" sz="1400"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Identificável por uma URL ou OID </a:t>
            </a:r>
            <a:br>
              <a:rPr lang="en" sz="1400"/>
            </a:br>
            <a:r>
              <a:rPr lang="en" sz="1400"/>
              <a:t>(NamingSystem que o identifica);</a:t>
            </a:r>
            <a:endParaRPr sz="1400"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Topologia:</a:t>
            </a:r>
            <a:endParaRPr sz="1400"/>
          </a:p>
          <a:p>
            <a:pPr indent="-317500" lvl="2" marL="1371600" rtl="0" algn="l"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Horizontal;</a:t>
            </a:r>
            <a:endParaRPr sz="14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Sistemas de Classificação;</a:t>
            </a:r>
            <a:endParaRPr sz="1400"/>
          </a:p>
          <a:p>
            <a:pPr indent="-317500" lvl="2" marL="1371600" rtl="0" algn="l"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Hierárquica;</a:t>
            </a:r>
            <a:endParaRPr sz="14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Ontologias;</a:t>
            </a:r>
            <a:endParaRPr sz="14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Dá suporte a operações semânticas entre seus conceitos;</a:t>
            </a:r>
            <a:endParaRPr sz="1400"/>
          </a:p>
          <a:p>
            <a:pPr indent="-317500" lvl="4" marL="2286000" rtl="0" algn="l"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Teste de subsunção;</a:t>
            </a:r>
            <a:endParaRPr sz="1400"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200" y="-7"/>
            <a:ext cx="3622801" cy="190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CodeSystem (FAQ)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Em um projeto de interoperabilidade;</a:t>
            </a:r>
            <a:endParaRPr sz="2600"/>
          </a:p>
          <a:p>
            <a:pPr indent="-368300" lvl="1" marL="914400" rtl="0" algn="l">
              <a:spcBef>
                <a:spcPts val="60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Fase de Identificação de Terminologias;</a:t>
            </a:r>
            <a:endParaRPr sz="2200"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Codificações locais;</a:t>
            </a:r>
            <a:endParaRPr sz="18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Em geral são mal especificadas e precisam ser requalificadas em decorrência de imprecisão e ambiguidade;</a:t>
            </a:r>
            <a:endParaRPr sz="1400"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Codificações nacionais;</a:t>
            </a:r>
            <a:endParaRPr sz="18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Convenções nacionais que podem não ser aderentes ao racional normativo de de terminologias e necessitar de requalificação. É importante reconhecer o propósito da terminologia e evitar uso secundário;</a:t>
            </a:r>
            <a:endParaRPr sz="1400"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Padrões semânticos;</a:t>
            </a:r>
            <a:endParaRPr sz="18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São ótimos, por exemplo, para exercer o papel de Terminologia ponte;</a:t>
            </a:r>
            <a:endParaRPr sz="14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É boa prática, por exemplo, serem canônicos para expressividade conceitual em repositórios;</a:t>
            </a:r>
            <a:endParaRPr sz="1400"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150" y="208450"/>
            <a:ext cx="4381777" cy="9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CodeSystem (FAQ)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Podemos traduzir CodeSystem de padrões semânticos ?</a:t>
            </a:r>
            <a:endParaRPr sz="17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Não! Traduções são responsabilidade dos mantenedores;</a:t>
            </a:r>
            <a:endParaRPr sz="13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O que podemos fazer enquanto traduções não são publicadas ?</a:t>
            </a:r>
            <a:endParaRPr sz="1300"/>
          </a:p>
          <a:p>
            <a:pPr indent="-311150" lvl="2" marL="1371600" rtl="0" algn="l">
              <a:spcBef>
                <a:spcPts val="6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Podemos fazer traduções em cima de ValueSet:</a:t>
            </a:r>
            <a:endParaRPr sz="1300"/>
          </a:p>
          <a:p>
            <a:pPr indent="-311150" lvl="3" marL="18288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Criar ValueSet que referencia um padrão semântico através do seu CodeSystem e na expansão, para cada conceito, criar sua designação em Português do Brasil;</a:t>
            </a:r>
            <a:endParaRPr sz="13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A maioria dos serviços de terminologia em FHIR não dão suporte a localização em Português do Brasil;</a:t>
            </a:r>
            <a:endParaRPr sz="13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Posso criar um CodeSystem para o meu guia que é essencialmente um padrão semântico existente (ex.: CID10) ? Jamais!</a:t>
            </a:r>
            <a:endParaRPr sz="17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No passado, o tx.fhir.org era muito instável e o IG publisher não fazia expansão de padrões semânticos com estabilidade, mas essa desculpa acabou;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ValueSet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Agrupamento </a:t>
            </a:r>
            <a:r>
              <a:rPr lang="en" sz="1700"/>
              <a:t>de Códigos:</a:t>
            </a:r>
            <a:endParaRPr sz="17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Objetivo: Agrupar conceitos para fins</a:t>
            </a:r>
            <a:br>
              <a:rPr lang="en" sz="1300"/>
            </a:br>
            <a:r>
              <a:rPr lang="en" sz="1300"/>
              <a:t>de validação</a:t>
            </a:r>
            <a:endParaRPr sz="13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b="1" lang="en" sz="1300"/>
              <a:t>Devem ter um propósito bem definido para evitar</a:t>
            </a:r>
            <a:br>
              <a:rPr b="1" lang="en" sz="1300"/>
            </a:br>
            <a:r>
              <a:rPr b="1" lang="en" sz="1300"/>
              <a:t> ambiguidade e imprecisão;</a:t>
            </a:r>
            <a:endParaRPr b="1" sz="13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Identificável por uma URL ou OID </a:t>
            </a:r>
            <a:br>
              <a:rPr lang="en" sz="1300"/>
            </a:br>
            <a:r>
              <a:rPr lang="en" sz="1300"/>
              <a:t>(NamingSystem que o identifica);</a:t>
            </a:r>
            <a:endParaRPr sz="13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Topologia:</a:t>
            </a:r>
            <a:endParaRPr sz="1300"/>
          </a:p>
          <a:p>
            <a:pPr indent="-311150" lvl="2" marL="1371600" rtl="0" algn="l">
              <a:spcBef>
                <a:spcPts val="6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Horizontal;</a:t>
            </a:r>
            <a:endParaRPr sz="1300"/>
          </a:p>
          <a:p>
            <a:pPr indent="-311150" lvl="3" marL="18288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Sistemas de Classificação;</a:t>
            </a:r>
            <a:endParaRPr sz="1300"/>
          </a:p>
          <a:p>
            <a:pPr indent="-311150" lvl="2" marL="1371600" rtl="0" algn="l">
              <a:spcBef>
                <a:spcPts val="6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Hierárquica;</a:t>
            </a:r>
            <a:endParaRPr sz="1300"/>
          </a:p>
          <a:p>
            <a:pPr indent="-311150" lvl="3" marL="18288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Ontologias;</a:t>
            </a:r>
            <a:endParaRPr sz="1300"/>
          </a:p>
          <a:p>
            <a:pPr indent="-311150" lvl="3" marL="18288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Dá suporte a operações semânticas entre seus conceitos;</a:t>
            </a:r>
            <a:endParaRPr sz="1300"/>
          </a:p>
          <a:p>
            <a:pPr indent="-311150" lvl="4" marL="2286000" rtl="0" algn="l">
              <a:spcBef>
                <a:spcPts val="600"/>
              </a:spcBef>
              <a:spcAft>
                <a:spcPts val="0"/>
              </a:spcAft>
              <a:buSzPts val="1300"/>
              <a:buChar char="»"/>
            </a:pPr>
            <a:r>
              <a:rPr lang="en" sz="1300"/>
              <a:t>Teste de subsunção;</a:t>
            </a:r>
            <a:endParaRPr sz="1300"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368" y="203493"/>
            <a:ext cx="3989299" cy="1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ValueSet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614370" y="1258100"/>
            <a:ext cx="44991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Patient define um paciente;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O paciente contém um gênero;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O gênero é contratualizado (binding) pelo ValueSet ValueSet/AdministrativeGender;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Que valida os valores existentes na Terminologia CodeSystem/AdministrativeGender (Vide tabela abaixo);</a:t>
            </a:r>
            <a:endParaRPr sz="1700"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475" y="43225"/>
            <a:ext cx="9143998" cy="11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075" y="1713826"/>
            <a:ext cx="3288049" cy="13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5250" y="3401851"/>
            <a:ext cx="3239700" cy="174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6450" y="3890950"/>
            <a:ext cx="33337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ValueSet (FAQ)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Podem ser utilizados para tradução de CodeSystem quando o mantenedor não tem;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 tradução é responsabilidade do mantenedor, mas ValueSet de tradução é uma </a:t>
            </a:r>
            <a:r>
              <a:rPr lang="en"/>
              <a:t>contingência.</a:t>
            </a:r>
            <a:r>
              <a:rPr lang="en"/>
              <a:t> A tradução deve ser feita por um terminologista que </a:t>
            </a:r>
            <a:r>
              <a:rPr lang="en"/>
              <a:t>perpetuará</a:t>
            </a:r>
            <a:r>
              <a:rPr lang="en"/>
              <a:t> o significado e definição de uso do conceito na sua origem;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Isso deve atenuar o impacto de degradação semântica na tradução;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Expansão de ValueSets para pacotes FHIR</a:t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43986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ConceptMap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Objetivo: Mapear conceitos entre diferentes CodeSystems de propósitos compatíveis;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Não façam mapeamento de Código de </a:t>
            </a:r>
            <a:r>
              <a:rPr b="1" lang="en"/>
              <a:t>Exame </a:t>
            </a:r>
            <a:r>
              <a:rPr lang="en"/>
              <a:t>para CB</a:t>
            </a:r>
            <a:r>
              <a:rPr b="1" lang="en"/>
              <a:t>H</a:t>
            </a:r>
            <a:r>
              <a:rPr lang="en"/>
              <a:t>PM, pelo amor de Deus!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Honorário e clínico são </a:t>
            </a:r>
            <a:r>
              <a:rPr b="1" lang="en"/>
              <a:t>propósitos diferentes</a:t>
            </a:r>
            <a:r>
              <a:rPr lang="en"/>
              <a:t>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É por isso que ConceptMaps sempre acontecem entre um ValueSet Fonte e um ValueSet Alvo que tem propósitos equivalentes.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CodeSystem é um modelo harmonizado com o racional normativo para mapeamentos;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ConceptMap</a:t>
            </a: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50" y="1017725"/>
            <a:ext cx="764195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613647" y="205979"/>
            <a:ext cx="80733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sou eu</a:t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5216847" y="1817510"/>
            <a:ext cx="3804600" cy="245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Arquiteto de Interoperabilidade.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Coordenador técnico do HL7 Brasil.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Tutor do HL7 Brasil.</a:t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4" y="1128725"/>
            <a:ext cx="2303029" cy="32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 (Cheat sheet)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NamingSystem identifica;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CodeSystem qualifica/classifica;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ValueSet coleciona/reúne classificações;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ConceptMap mapeia;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Parameters descreve conceitos;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 (Cheat sheet)</a:t>
            </a:r>
            <a:endParaRPr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75" y="1643929"/>
            <a:ext cx="8839204" cy="22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um projeto de interoperabilidade;</a:t>
            </a:r>
            <a:endParaRPr/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Identificar codificações;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Reestruturá-las e </a:t>
            </a:r>
            <a:r>
              <a:rPr lang="en" sz="1900"/>
              <a:t>qualificá-las</a:t>
            </a:r>
            <a:r>
              <a:rPr lang="en" sz="1900"/>
              <a:t> (se necessário);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Mapeá-las de uma só vez, mantidos o propósito de origem-alvo do mapeamento, respeitar a cardinalidade do mapeamento (Equivalência, Similaridade, Subsunção e Disjunção);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Documentar o mapeamento, estruturar cenários, gerir riscos e etc.;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Uso de ferramentas;</a:t>
            </a:r>
            <a:endParaRPr sz="19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Governança semântica;</a:t>
            </a:r>
            <a:endParaRPr sz="15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Gestão semântica;</a:t>
            </a:r>
            <a:endParaRPr sz="15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Sindicância semântica;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ferramentas</a:t>
            </a:r>
            <a:endParaRPr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Benchmarking;</a:t>
            </a:r>
            <a:endParaRPr sz="19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Open Concept Lab;</a:t>
            </a:r>
            <a:endParaRPr sz="1500"/>
          </a:p>
          <a:p>
            <a:pPr indent="-323850" lvl="2" marL="13716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Open Source;</a:t>
            </a:r>
            <a:endParaRPr sz="1500"/>
          </a:p>
          <a:p>
            <a:pPr indent="-323850" lvl="2" marL="13716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Serviço FHIR;</a:t>
            </a:r>
            <a:endParaRPr sz="1500"/>
          </a:p>
          <a:p>
            <a:pPr indent="-323850" lvl="3" marL="1828800" rtl="0" algn="l">
              <a:spcBef>
                <a:spcPts val="60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Limitada a operações de em terminologias de topologia flat;</a:t>
            </a:r>
            <a:endParaRPr sz="1500"/>
          </a:p>
          <a:p>
            <a:pPr indent="-323850" lvl="3" marL="1828800" rtl="0" algn="l">
              <a:spcBef>
                <a:spcPts val="60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Sem suporte a subsunção;</a:t>
            </a:r>
            <a:endParaRPr sz="15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Apelon DTS;</a:t>
            </a:r>
            <a:endParaRPr sz="1500"/>
          </a:p>
          <a:p>
            <a:pPr indent="-323850" lvl="2" marL="13716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Proprietário;</a:t>
            </a:r>
            <a:endParaRPr sz="1500"/>
          </a:p>
          <a:p>
            <a:pPr indent="-323850" lvl="2" marL="13716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Serviço FHIR;</a:t>
            </a:r>
            <a:endParaRPr sz="15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Ontoserver;</a:t>
            </a:r>
            <a:endParaRPr sz="1500"/>
          </a:p>
          <a:p>
            <a:pPr indent="-323850" lvl="2" marL="13716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Proprietário;</a:t>
            </a:r>
            <a:endParaRPr sz="1500"/>
          </a:p>
          <a:p>
            <a:pPr indent="-323850" lvl="2" marL="13716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Serviço FHIR;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Concept Lab</a:t>
            </a:r>
            <a:endParaRPr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550" y="1071875"/>
            <a:ext cx="440881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Demonstração</a:t>
            </a:r>
            <a:br>
              <a:rPr lang="en"/>
            </a:br>
            <a:r>
              <a:rPr lang="en"/>
              <a:t>do OCL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Agradecimentos</a:t>
            </a:r>
            <a:endParaRPr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Instituto HL7 Brasil;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Em especial, pela paciência, apoio e orientação;</a:t>
            </a:r>
            <a:endParaRPr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Jussara Rötzsch</a:t>
            </a:r>
            <a:r>
              <a:rPr lang="en"/>
              <a:t>;</a:t>
            </a:r>
            <a:endParaRPr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Adriana Kitajima;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Último aviso</a:t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Manter semântica em estruturas relacionais sem controle do que está previsto na norma é insustentável;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DE-PARA em tabelas de banco de dados escondem um problema maior de Risco Clínico, Financeiro, etc;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Serviços de Terminologia já estão amplamente disponíveis em código aberto em comunidades ativas e engajadas;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Não há mais desculpa para não usar;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/>
              <a:t>Commom Terminology Service 2 (CTS2). OMG. 2022. </a:t>
            </a:r>
            <a:r>
              <a:rPr lang="en" sz="2700" u="sng">
                <a:solidFill>
                  <a:schemeClr val="hlink"/>
                </a:solidFill>
                <a:hlinkClick r:id="rId3"/>
              </a:rPr>
              <a:t>https://www.omg.org/cts2/</a:t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/>
              <a:t>Sharing ValueSets Codes and Maps (SVCM). IHE. 2022. </a:t>
            </a:r>
            <a:r>
              <a:rPr lang="en" sz="27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https://profiles.ihe.net/ITI/TF/Volume1/index.html</a:t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/>
              <a:t>OCL. Open Concept Lab. 2022. </a:t>
            </a:r>
            <a:r>
              <a:rPr lang="en" sz="2700" u="sng">
                <a:solidFill>
                  <a:schemeClr val="hlink"/>
                </a:solidFill>
                <a:hlinkClick r:id="rId5"/>
              </a:rPr>
              <a:t>https://openconceptlab.org/</a:t>
            </a:r>
            <a:endParaRPr sz="2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Introdução;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Módulo de Terminologia do FHIR;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NamingSystem;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CodeSystem;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ValueSet;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Processo de expansão para pacotes FHIR;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Fases de projeto de interoperabilidade semântica;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Boas práticas para projetos de interoperabilidade semântica;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Benchmarking de ferramentas;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Demonstração;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Racional normativo;</a:t>
            </a:r>
            <a:endParaRPr sz="1500"/>
          </a:p>
          <a:p>
            <a:pPr indent="-298450" lvl="1" marL="914400" rtl="0" algn="l">
              <a:spcBef>
                <a:spcPts val="600"/>
              </a:spcBef>
              <a:spcAft>
                <a:spcPts val="0"/>
              </a:spcAft>
              <a:buSzPts val="1100"/>
              <a:buChar char="–"/>
            </a:pPr>
            <a:r>
              <a:rPr lang="en" sz="1100"/>
              <a:t>ISO;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ISO 12300;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ISO 13972;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ISO 21564;</a:t>
            </a:r>
            <a:endParaRPr sz="1100"/>
          </a:p>
          <a:p>
            <a:pPr indent="-298450" lvl="1" marL="914400" rtl="0" algn="l">
              <a:spcBef>
                <a:spcPts val="600"/>
              </a:spcBef>
              <a:spcAft>
                <a:spcPts val="0"/>
              </a:spcAft>
              <a:buSzPts val="1100"/>
              <a:buChar char="–"/>
            </a:pPr>
            <a:r>
              <a:rPr lang="en" sz="1100"/>
              <a:t>Common</a:t>
            </a:r>
            <a:r>
              <a:rPr lang="en" sz="1100"/>
              <a:t> Terminology Service 2 (CTS2);</a:t>
            </a:r>
            <a:endParaRPr sz="1100"/>
          </a:p>
          <a:p>
            <a:pPr indent="-298450" lvl="1" marL="914400" rtl="0" algn="l">
              <a:spcBef>
                <a:spcPts val="600"/>
              </a:spcBef>
              <a:spcAft>
                <a:spcPts val="0"/>
              </a:spcAft>
              <a:buSzPts val="1100"/>
              <a:buChar char="–"/>
            </a:pPr>
            <a:r>
              <a:rPr lang="en" sz="1100"/>
              <a:t>Perfil IHE SVCM;</a:t>
            </a:r>
            <a:endParaRPr sz="1100"/>
          </a:p>
          <a:p>
            <a:pPr indent="-298450" lvl="1" marL="914400" rtl="0" algn="l">
              <a:spcBef>
                <a:spcPts val="600"/>
              </a:spcBef>
              <a:spcAft>
                <a:spcPts val="0"/>
              </a:spcAft>
              <a:buSzPts val="1100"/>
              <a:buChar char="–"/>
            </a:pPr>
            <a:r>
              <a:rPr lang="en" sz="1100"/>
              <a:t>FHIR;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NamingSystem;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CodeSystem;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ValueSet;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ConceptMap;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Parameters;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 de Terminologia do FHIR</a:t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50" y="1017725"/>
            <a:ext cx="764195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NamingSystem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Resposta simples: Utilizado para Identificar </a:t>
            </a:r>
            <a:br>
              <a:rPr lang="en" sz="1600"/>
            </a:br>
            <a:r>
              <a:rPr lang="en" sz="1600"/>
              <a:t>Identificadores e Codificadores;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Identificar pessoas, lugares, dispositivos, etc;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Um NamingSystem pode ser um ou um Conjunto de Identificadores;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São normalmente Instanciados em um Identifier;  </a:t>
            </a:r>
            <a:endParaRPr sz="1600"/>
          </a:p>
          <a:p>
            <a:pPr indent="-304800" lvl="1" marL="914400" rtl="0" algn="l">
              <a:spcBef>
                <a:spcPts val="600"/>
              </a:spcBef>
              <a:spcAft>
                <a:spcPts val="0"/>
              </a:spcAft>
              <a:buSzPts val="1200"/>
              <a:buChar char="–"/>
            </a:pPr>
            <a:r>
              <a:rPr lang="en" sz="1200"/>
              <a:t>Qualificar um identificador;</a:t>
            </a:r>
            <a:endParaRPr sz="1200"/>
          </a:p>
          <a:p>
            <a:pPr indent="-304800" lvl="2" marL="1371600" rtl="0" algn="l">
              <a:spcBef>
                <a:spcPts val="60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Exemplo: Sabe-se que o identificador é de natureza fiscal, mas não é conhecido seu determinante. Ou seja, se é um CPF ou CNPJ;</a:t>
            </a:r>
            <a:endParaRPr sz="1200"/>
          </a:p>
          <a:p>
            <a:pPr indent="-304800" lvl="1" marL="914400" rtl="0" algn="l">
              <a:spcBef>
                <a:spcPts val="600"/>
              </a:spcBef>
              <a:spcAft>
                <a:spcPts val="0"/>
              </a:spcAft>
              <a:buSzPts val="1200"/>
              <a:buChar char="–"/>
            </a:pPr>
            <a:r>
              <a:rPr lang="en" sz="1200"/>
              <a:t>Determinar um identificador;</a:t>
            </a:r>
            <a:endParaRPr sz="1200"/>
          </a:p>
          <a:p>
            <a:pPr indent="-304800" lvl="2" marL="1371600" rtl="0" algn="l">
              <a:spcBef>
                <a:spcPts val="60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Exemplo: Sabe-se que o identificador é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http://www.saude.gov.br/fhir/r4/NamingSystem/cpf</a:t>
            </a:r>
            <a:r>
              <a:rPr lang="en" sz="1200"/>
              <a:t>, mas não é conhecido seu qualificador.</a:t>
            </a:r>
            <a:endParaRPr sz="1200"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750" y="414018"/>
            <a:ext cx="3622801" cy="190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NamingSystem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  <a:solidFill>
            <a:srgbClr val="3232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6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"identifier"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6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i="1" lang="en" sz="6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"coding"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[{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i="1" lang="en" sz="6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"system"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650">
                <a:solidFill>
                  <a:srgbClr val="CFCFC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"http://terminology.hl7.org/CodeSystem/v2-0203"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i="1" lang="en" sz="6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"code"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650">
                <a:solidFill>
                  <a:srgbClr val="CFCFC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"SS"</a:t>
            </a:r>
            <a:endParaRPr sz="650">
              <a:solidFill>
                <a:srgbClr val="CFCFC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]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},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6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"system"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650">
                <a:solidFill>
                  <a:srgbClr val="CFCFC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"http://hl7.org/fhir/sid/us-ssn"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6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"value"</a:t>
            </a: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650">
                <a:solidFill>
                  <a:srgbClr val="CFCFC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"444222222"</a:t>
            </a:r>
            <a:endParaRPr sz="650">
              <a:solidFill>
                <a:srgbClr val="CFCFC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]</a:t>
            </a:r>
            <a:endParaRPr sz="6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6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NamingSystem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232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"identifier"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7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i="1" lang="en" sz="7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"coding"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[{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i="1" lang="en" sz="7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"system"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750">
                <a:solidFill>
                  <a:srgbClr val="CFCFC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"http://terminology.hl7.org/CodeSystem/v2-0203"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i="1" lang="en" sz="7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"code"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750">
                <a:solidFill>
                  <a:srgbClr val="CFCFC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"SS"</a:t>
            </a:r>
            <a:endParaRPr sz="750">
              <a:solidFill>
                <a:srgbClr val="CFCFC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]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},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7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"system"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750">
                <a:solidFill>
                  <a:srgbClr val="CFCFC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"http://hl7.org/fhir/sid/us-ssn"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7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"value"</a:t>
            </a: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750">
                <a:solidFill>
                  <a:srgbClr val="CFCFC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"444222222"</a:t>
            </a:r>
            <a:endParaRPr sz="750">
              <a:solidFill>
                <a:srgbClr val="CFCFC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]</a:t>
            </a:r>
            <a:endParaRPr sz="7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7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700">
              <a:solidFill>
                <a:srgbClr val="F2F2F2"/>
              </a:solidFill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881075" y="1552750"/>
            <a:ext cx="5557500" cy="184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F2F2F2"/>
                </a:solidFill>
              </a:rPr>
            </a:br>
            <a:br>
              <a:rPr lang="en">
                <a:solidFill>
                  <a:srgbClr val="F2F2F2"/>
                </a:solidFill>
              </a:rPr>
            </a:br>
            <a:br>
              <a:rPr lang="en">
                <a:solidFill>
                  <a:srgbClr val="F2F2F2"/>
                </a:solidFill>
              </a:rPr>
            </a:br>
            <a:br>
              <a:rPr lang="en">
                <a:solidFill>
                  <a:srgbClr val="F2F2F2"/>
                </a:solidFill>
              </a:rPr>
            </a:br>
            <a:br>
              <a:rPr lang="en">
                <a:solidFill>
                  <a:srgbClr val="F2F2F2"/>
                </a:solidFill>
              </a:rPr>
            </a:br>
            <a:br>
              <a:rPr lang="en">
                <a:solidFill>
                  <a:srgbClr val="F2F2F2"/>
                </a:solidFill>
              </a:rPr>
            </a:br>
            <a:r>
              <a:rPr lang="en">
                <a:solidFill>
                  <a:srgbClr val="F2F2F2"/>
                </a:solidFill>
              </a:rPr>
              <a:t>Qualificador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881075" y="3396250"/>
            <a:ext cx="5557500" cy="92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lang="en">
                <a:solidFill>
                  <a:srgbClr val="F2F2F2"/>
                </a:solidFill>
              </a:rPr>
              <a:t>Determinante</a:t>
            </a:r>
            <a:endParaRPr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NamingSystem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 boa prática é sempre realizar operações utilizando o determinante do identificador, exemplo:</a:t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Consulta de um paciente pelo seu CPF:</a:t>
            </a:r>
            <a:endParaRPr sz="2200"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https://fhir.gointerop.com/fhir/Patient?identifier=http://www.saude.gov.br/fhir/r4/NamingSystem/cpf|05523650412</a:t>
            </a:r>
            <a:endParaRPr sz="18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Criação de um Atendimento vinculado a um paciente existente no repositório clínico pelo seu CPF:</a:t>
            </a:r>
            <a:endParaRPr sz="22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1125675" y="3942600"/>
            <a:ext cx="8520600" cy="1200900"/>
          </a:xfrm>
          <a:prstGeom prst="rect">
            <a:avLst/>
          </a:prstGeom>
          <a:solidFill>
            <a:srgbClr val="3232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0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“resourceType”: “Encounter”:</a:t>
            </a:r>
            <a:endParaRPr i="1" sz="1050">
              <a:solidFill>
                <a:srgbClr val="66D9EF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i="1" lang="en" sz="10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i="1" lang="en" sz="10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05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“subject”: “Patient?identifier=http://www.saude.gov.br/fhir/r4/NamingSystem/cpf|05523650412”</a:t>
            </a:r>
            <a:endParaRPr i="1" sz="1050">
              <a:solidFill>
                <a:srgbClr val="66D9EF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