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43fc4fc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43fc4fc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43fc4f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43fc4f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43fc4fce5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43fc4fce5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43fc4fce5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43fc4fce5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43fc4fce5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43fc4fce5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43fc4fce5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43fc4fce5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43fc4fce5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43fc4fce5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43fc4fce5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43fc4fce5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43fc4fce5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43fc4fce5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43fc4fce5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43fc4fce5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43fc4fc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43fc4fc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43fc4fc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43fc4fc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43fc4fc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43fc4fc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43fc4fc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43fc4fc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43fc4fc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43fc4fc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43fc4fce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43fc4fce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43fc4fc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43fc4fc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57200" y="0"/>
            <a:ext cx="5703900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2288" y="2632075"/>
            <a:ext cx="1731961" cy="94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833438" y="874713"/>
            <a:ext cx="0" cy="2125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71563" y="4827588"/>
            <a:ext cx="4729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81100" y="4252913"/>
            <a:ext cx="130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Our Tea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613647" y="208385"/>
            <a:ext cx="2512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3197225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3197226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3197225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7183768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6" type="pic"/>
          </p:nvPr>
        </p:nvSpPr>
        <p:spPr>
          <a:xfrm>
            <a:off x="7183769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 txBox="1"/>
          <p:nvPr>
            <p:ph idx="7" type="body"/>
          </p:nvPr>
        </p:nvSpPr>
        <p:spPr>
          <a:xfrm>
            <a:off x="7183768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8" type="body"/>
          </p:nvPr>
        </p:nvSpPr>
        <p:spPr>
          <a:xfrm>
            <a:off x="5188083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9" type="pic"/>
          </p:nvPr>
        </p:nvSpPr>
        <p:spPr>
          <a:xfrm>
            <a:off x="5188084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/>
          <p:nvPr>
            <p:ph idx="13" type="body"/>
          </p:nvPr>
        </p:nvSpPr>
        <p:spPr>
          <a:xfrm>
            <a:off x="5188083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725488"/>
            <a:ext cx="9144000" cy="23433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457200" y="1090613"/>
            <a:ext cx="0" cy="1612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type="title"/>
          </p:nvPr>
        </p:nvSpPr>
        <p:spPr>
          <a:xfrm>
            <a:off x="722313" y="880485"/>
            <a:ext cx="80613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 with Intro">
  <p:cSld name="2-Column Text with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6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613647" y="208385"/>
            <a:ext cx="2583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13648" y="1346922"/>
            <a:ext cx="38793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492960" y="1346921"/>
            <a:ext cx="429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ext">
  <p:cSld name="3-Column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7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7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613647" y="208385"/>
            <a:ext cx="8137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13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6147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3" type="body"/>
          </p:nvPr>
        </p:nvSpPr>
        <p:spPr>
          <a:xfrm>
            <a:off x="3378235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with image">
  <p:cSld name="1-column with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8200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8"/>
          <p:cNvCxnSpPr/>
          <p:nvPr/>
        </p:nvCxnSpPr>
        <p:spPr>
          <a:xfrm>
            <a:off x="4060825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8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8"/>
          <p:cNvCxnSpPr/>
          <p:nvPr/>
        </p:nvCxnSpPr>
        <p:spPr>
          <a:xfrm>
            <a:off x="3221038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8"/>
          <p:cNvSpPr txBox="1"/>
          <p:nvPr>
            <p:ph type="title"/>
          </p:nvPr>
        </p:nvSpPr>
        <p:spPr>
          <a:xfrm>
            <a:off x="3378234" y="204787"/>
            <a:ext cx="5405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378235" y="1527046"/>
            <a:ext cx="5405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8"/>
          <p:cNvSpPr/>
          <p:nvPr>
            <p:ph idx="2" type="pic"/>
          </p:nvPr>
        </p:nvSpPr>
        <p:spPr>
          <a:xfrm>
            <a:off x="0" y="0"/>
            <a:ext cx="3025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4281488" y="4787900"/>
            <a:ext cx="31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/About HL7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1531938"/>
            <a:ext cx="9144000" cy="287640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9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13647" y="1803660"/>
            <a:ext cx="3804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914508" y="1803660"/>
            <a:ext cx="383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4370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nfluence.hl7.org/display/FHIR/Administration" TargetMode="External"/><Relationship Id="rId4" Type="http://schemas.openxmlformats.org/officeDocument/2006/relationships/hyperlink" Target="https://www.ehealth.fgov.be/standards/kmehr/en/page/hl7-fhir-governa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Governança e Gestão de Interoperabilidade</a:t>
            </a:r>
            <a:endParaRPr/>
          </a:p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Publicação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Validação para publicação.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 padrão é publicado através do site do reino HL7 respectivo para guias federais. Caso contrário podem ser publicados em guias proprietários.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Quando federal, não vigora a partir da publicação. Cada país tem seu trâmite legal que pode passar pela publicação de uma portaria, por exemplo.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37"/>
            <a:ext cx="9143999" cy="482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228600" y="200025"/>
            <a:ext cx="45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Modelo de governança do HL7 Bélgica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Estruturação de grupos e suas responsabilidades (HL7 Internacional)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38" y="1056004"/>
            <a:ext cx="6626437" cy="3850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5940975" y="1427725"/>
            <a:ext cx="3000000" cy="200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 comitê de governança nomeia os membros dos grupos de gestão.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Grupos de metodologia são eleitos.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papel dos grupos de metodologia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Este é um grupo de trabalho com membros eleitos.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Ele documenta regras, diretrizes e práticas recomendadas que regem a criação de recursos, como diretrizes de nomenclatura, recomendações sobre granularidade de elementos, práticas de associação de terminologia, 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papel dos grupos de gestão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grupo de gestão lidam com o dia-a-dia de um projeto, revisam</a:t>
            </a:r>
            <a:r>
              <a:rPr lang="en"/>
              <a:t> propostas de recursos, fazem o gerenciamento de processos de votação, mantém contato outros grupos de trabalho e organizam conectatonas.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conectatonas fomentam a maturidade dos modelos especificados que evoluem de rascunho à normativo ou em desuso.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Níveis de maturidade dos recursos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4318"/>
            <a:ext cx="9144000" cy="311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Níveis de maturidade dos recursos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3891"/>
            <a:ext cx="9144001" cy="217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complementares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Para refletir: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Esses processos são exclusivos aos reinos do HL7?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Há interesse de instâncias hierárquicas intermediárias como ecossistemas de interop, operadoras ou redes hospitalares em fazer governança de interoperabilidade ?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diferença é que os modelos já estão construídos, mas ainda há a necessidade de domínios locais, extensões.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[1] O processo de administração do HL7 Internacional. HL7 International. 2020.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https://confluence.hl7.org/display/FHIR/Administration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[2] HL7 FHIR Governance. HL7 Belgium. 2020.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https://www.ehealth.fgov.be/standards/kmehr/en/page/hl7-fhir-governance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16847" y="1817510"/>
            <a:ext cx="3804600" cy="24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Arquiteto de Interoperabilidade.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Coordenador técnico do HL7 Brasil.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Tutor do HL7 Brasil.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" y="1128725"/>
            <a:ext cx="2303029" cy="3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Governança de interoperabilidade;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Sinalização de iniciativa;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Revisão;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Proposta de padronização;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Publicação;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 papel dos grupos de trabalho;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Sinalização de iniciativa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Uma iniciativa de interoperabilidade é sinalizada para proposta de iniciação.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Ela é revisada em várias iterações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Objetivos gerais, objetivos específicos, cenários, </a:t>
            </a:r>
            <a:r>
              <a:rPr lang="en" sz="1800"/>
              <a:t>casos de uso e o modelo de dados lógicos são entradas normativas do projeto e terão que atingir uma maturidade suficiente antes que qualquer padronização possa acontecer.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 não estiverem totalmente maduros no momento da criação da proposta inicial, devem ser claramente marcados como 'exemplo' ou 'rascunho' na proposta.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É realizada uma </a:t>
            </a:r>
            <a:r>
              <a:rPr lang="en" sz="1800"/>
              <a:t>revisão de qualidade da proposta.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Quando a qualidade é considerada suficiente, a proposta avança para o próximo estágio.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 proposta é analisada onde é</a:t>
            </a:r>
            <a:r>
              <a:rPr lang="en" sz="1800"/>
              <a:t> decidido se este projeto deve ser adotado num Plano de 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r>
              <a:rPr lang="en" sz="1800"/>
              <a:t>m relatório completo de sua revisão e decisão é </a:t>
            </a:r>
            <a:r>
              <a:rPr lang="en" sz="1800"/>
              <a:t>anexado</a:t>
            </a:r>
            <a:r>
              <a:rPr lang="en" sz="1800"/>
              <a:t> à proposta do projeto.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Status de adoção significa que este projeto será suportado por testes de interoperabilidade, treinamentos terão que ser agendados, critérios de homologação serão impactados e algum suporte extra possivelmente vai para infraestruturas, serviços ou iniciativas legais atuais.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padronização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É criado um grupo de trabalho para o projeto.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 grupo de trabalho ocorrem reuniões que </a:t>
            </a:r>
            <a:r>
              <a:rPr lang="en" sz="1800"/>
              <a:t>determinam</a:t>
            </a:r>
            <a:r>
              <a:rPr lang="en" sz="1800"/>
              <a:t> o modelo de dados real dos dados trocados e a proposta de como fazer isso usando os recursos do HL7 FHIR.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Deve ser resultado do grupo de trabalho uma coleção de casos de uso estruturados e o modelo de dados lógico.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Proposta de padronização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Os modelos de dados devem ser criados para a proposta de padronização.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São modelos de dados em FHIR. Portanto, </a:t>
            </a:r>
            <a:r>
              <a:rPr lang="en" sz="1800"/>
              <a:t>perfis, criação de artefatos FHIR de suporte como ValueSets e CodeSystems e publicação destes em um local temporário. (por exemplo, como um rascunho em um registro de FHIR ou em um rascunho de um Guia de Implementação).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Esses artefatos técnicos de FHIR devem ser disponibilizados usando ferramentas de referência de acordo com a especificação HL7 FHIR. </a:t>
            </a:r>
            <a:r>
              <a:rPr lang="en" sz="1800"/>
              <a:t>O rascunho acima mencionado pode ser publicado como rascunho em um registro de FHIR ou em um github na forma de um Guia de Implementação.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da Proposta de Padronização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Va</a:t>
            </a:r>
            <a:r>
              <a:rPr lang="en" sz="1800"/>
              <a:t>lidação da proposta padrão do projeto.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Revisão da qualidade da proposta padrão do projeto.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</a:t>
            </a:r>
            <a:r>
              <a:rPr lang="en" sz="1800"/>
              <a:t>ritérios de adoção são previamente estabelecidos por um comitê de </a:t>
            </a:r>
            <a:r>
              <a:rPr lang="en" sz="1800"/>
              <a:t>interoperabilidade.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Critérios de adoção são verificados junto com o projeto e podem levantar novos pontos a serem definidos por esse projeto. O processo é iterativo até que todos os pontos sejam levantados, especificados e aprovados pelos critérios de adoção.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