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916264215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91626421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1626421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91626421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16264215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16264215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16264215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916264215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16264215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16264215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16264215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16264215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916264215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916264215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916264215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916264215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16264215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916264215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916264215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916264215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e66e1d05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9e66e1d05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916264215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916264215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916264215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916264215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1626421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91626421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916264215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916264215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916264215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916264215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16264215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16264215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162642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162642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1626421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1626421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e66e1d05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9e66e1d05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1626421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1626421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1626421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1626421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1626421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1626421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91626421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91626421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457200" y="0"/>
            <a:ext cx="5703900" cy="51435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2288" y="2632075"/>
            <a:ext cx="1731961" cy="942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833438" y="874713"/>
            <a:ext cx="0" cy="2125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rgbClr val="EC2227"/>
              </a:buClr>
              <a:buSzPts val="2400"/>
              <a:buNone/>
              <a:defRPr sz="2400">
                <a:solidFill>
                  <a:srgbClr val="EC2227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071563" y="4827588"/>
            <a:ext cx="4729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181100" y="4252913"/>
            <a:ext cx="1305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60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457200" y="0"/>
            <a:ext cx="5703900" cy="51435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72288" y="2632075"/>
            <a:ext cx="1731961" cy="942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4"/>
          <p:cNvCxnSpPr/>
          <p:nvPr/>
        </p:nvCxnSpPr>
        <p:spPr>
          <a:xfrm>
            <a:off x="833438" y="874713"/>
            <a:ext cx="0" cy="2125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4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600"/>
              </a:spcBef>
              <a:spcAft>
                <a:spcPts val="0"/>
              </a:spcAft>
              <a:buClr>
                <a:srgbClr val="EC2227"/>
              </a:buClr>
              <a:buSzPts val="2400"/>
              <a:buNone/>
              <a:defRPr sz="2400">
                <a:solidFill>
                  <a:srgbClr val="EC2227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1" type="ftr"/>
          </p:nvPr>
        </p:nvSpPr>
        <p:spPr>
          <a:xfrm>
            <a:off x="1071563" y="4827588"/>
            <a:ext cx="4729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1181100" y="4252913"/>
            <a:ext cx="1305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Our Team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5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5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 txBox="1"/>
          <p:nvPr>
            <p:ph type="title"/>
          </p:nvPr>
        </p:nvSpPr>
        <p:spPr>
          <a:xfrm>
            <a:off x="613647" y="208385"/>
            <a:ext cx="2512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2" type="body"/>
          </p:nvPr>
        </p:nvSpPr>
        <p:spPr>
          <a:xfrm>
            <a:off x="3197225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5"/>
          <p:cNvSpPr/>
          <p:nvPr>
            <p:ph idx="3" type="pic"/>
          </p:nvPr>
        </p:nvSpPr>
        <p:spPr>
          <a:xfrm>
            <a:off x="3197226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 txBox="1"/>
          <p:nvPr>
            <p:ph idx="4" type="body"/>
          </p:nvPr>
        </p:nvSpPr>
        <p:spPr>
          <a:xfrm>
            <a:off x="3197225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5" type="body"/>
          </p:nvPr>
        </p:nvSpPr>
        <p:spPr>
          <a:xfrm>
            <a:off x="7183768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5"/>
          <p:cNvSpPr/>
          <p:nvPr>
            <p:ph idx="6" type="pic"/>
          </p:nvPr>
        </p:nvSpPr>
        <p:spPr>
          <a:xfrm>
            <a:off x="7183769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5"/>
          <p:cNvSpPr txBox="1"/>
          <p:nvPr>
            <p:ph idx="7" type="body"/>
          </p:nvPr>
        </p:nvSpPr>
        <p:spPr>
          <a:xfrm>
            <a:off x="7183768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8" type="body"/>
          </p:nvPr>
        </p:nvSpPr>
        <p:spPr>
          <a:xfrm>
            <a:off x="5188083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9" type="pic"/>
          </p:nvPr>
        </p:nvSpPr>
        <p:spPr>
          <a:xfrm>
            <a:off x="5188084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5"/>
          <p:cNvSpPr txBox="1"/>
          <p:nvPr>
            <p:ph idx="13" type="body"/>
          </p:nvPr>
        </p:nvSpPr>
        <p:spPr>
          <a:xfrm>
            <a:off x="5188083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0" y="725488"/>
            <a:ext cx="9144000" cy="23433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6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457200" y="1090613"/>
            <a:ext cx="0" cy="1612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6"/>
          <p:cNvSpPr txBox="1"/>
          <p:nvPr>
            <p:ph type="title"/>
          </p:nvPr>
        </p:nvSpPr>
        <p:spPr>
          <a:xfrm>
            <a:off x="722313" y="880485"/>
            <a:ext cx="80613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Text">
  <p:cSld name="1-Column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17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7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umn Text with Intro">
  <p:cSld name="2-Column Text with Intro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8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8" name="Google Shape;16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type="title"/>
          </p:nvPr>
        </p:nvSpPr>
        <p:spPr>
          <a:xfrm>
            <a:off x="613647" y="208385"/>
            <a:ext cx="2583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613648" y="1346922"/>
            <a:ext cx="38793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3" type="body"/>
          </p:nvPr>
        </p:nvSpPr>
        <p:spPr>
          <a:xfrm>
            <a:off x="4492960" y="1346921"/>
            <a:ext cx="4290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Text">
  <p:cSld name="3-Column 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19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9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type="title"/>
          </p:nvPr>
        </p:nvSpPr>
        <p:spPr>
          <a:xfrm>
            <a:off x="613647" y="208385"/>
            <a:ext cx="8137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613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6147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3" type="body"/>
          </p:nvPr>
        </p:nvSpPr>
        <p:spPr>
          <a:xfrm>
            <a:off x="3378235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with image">
  <p:cSld name="1-column with imag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78200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0"/>
          <p:cNvCxnSpPr/>
          <p:nvPr/>
        </p:nvCxnSpPr>
        <p:spPr>
          <a:xfrm>
            <a:off x="4060825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0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0"/>
          <p:cNvCxnSpPr/>
          <p:nvPr/>
        </p:nvCxnSpPr>
        <p:spPr>
          <a:xfrm>
            <a:off x="3221038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0"/>
          <p:cNvSpPr txBox="1"/>
          <p:nvPr>
            <p:ph type="title"/>
          </p:nvPr>
        </p:nvSpPr>
        <p:spPr>
          <a:xfrm>
            <a:off x="3378234" y="204787"/>
            <a:ext cx="5405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3378235" y="1527046"/>
            <a:ext cx="5405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3" name="Google Shape;193;p20"/>
          <p:cNvSpPr/>
          <p:nvPr>
            <p:ph idx="2" type="pic"/>
          </p:nvPr>
        </p:nvSpPr>
        <p:spPr>
          <a:xfrm>
            <a:off x="0" y="0"/>
            <a:ext cx="3025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0"/>
          <p:cNvSpPr txBox="1"/>
          <p:nvPr>
            <p:ph idx="11" type="ftr"/>
          </p:nvPr>
        </p:nvSpPr>
        <p:spPr>
          <a:xfrm>
            <a:off x="4281488" y="4787900"/>
            <a:ext cx="31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/About HL7" type="obj">
  <p:cSld name="OBJEC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/>
          <p:nvPr/>
        </p:nvSpPr>
        <p:spPr>
          <a:xfrm>
            <a:off x="0" y="1531938"/>
            <a:ext cx="9144000" cy="2876400"/>
          </a:xfrm>
          <a:prstGeom prst="rect">
            <a:avLst/>
          </a:prstGeom>
          <a:solidFill>
            <a:srgbClr val="7476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21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1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1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EC22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613647" y="1803660"/>
            <a:ext cx="38046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body"/>
          </p:nvPr>
        </p:nvSpPr>
        <p:spPr>
          <a:xfrm>
            <a:off x="4914508" y="1803660"/>
            <a:ext cx="38370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Team">
  <p:cSld name="Our Tea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3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3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613647" y="208385"/>
            <a:ext cx="25122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3197225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3" type="pic"/>
          </p:nvPr>
        </p:nvSpPr>
        <p:spPr>
          <a:xfrm>
            <a:off x="3197226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3197225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5" type="body"/>
          </p:nvPr>
        </p:nvSpPr>
        <p:spPr>
          <a:xfrm>
            <a:off x="7183768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/>
          <p:nvPr>
            <p:ph idx="6" type="pic"/>
          </p:nvPr>
        </p:nvSpPr>
        <p:spPr>
          <a:xfrm>
            <a:off x="7183769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"/>
          <p:cNvSpPr txBox="1"/>
          <p:nvPr>
            <p:ph idx="7" type="body"/>
          </p:nvPr>
        </p:nvSpPr>
        <p:spPr>
          <a:xfrm>
            <a:off x="7183768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8" type="body"/>
          </p:nvPr>
        </p:nvSpPr>
        <p:spPr>
          <a:xfrm>
            <a:off x="5188083" y="2967110"/>
            <a:ext cx="1599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9" type="pic"/>
          </p:nvPr>
        </p:nvSpPr>
        <p:spPr>
          <a:xfrm>
            <a:off x="5188084" y="1527048"/>
            <a:ext cx="1599900" cy="1329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 txBox="1"/>
          <p:nvPr>
            <p:ph idx="13" type="body"/>
          </p:nvPr>
        </p:nvSpPr>
        <p:spPr>
          <a:xfrm>
            <a:off x="5188083" y="3410021"/>
            <a:ext cx="1599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2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2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0" name="Google Shape;21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725488"/>
            <a:ext cx="9144000" cy="2343300"/>
          </a:xfrm>
          <a:prstGeom prst="rect">
            <a:avLst/>
          </a:prstGeom>
          <a:solidFill>
            <a:srgbClr val="BABCB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" name="Google Shape;41;p4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>
            <a:off x="457200" y="1090613"/>
            <a:ext cx="0" cy="1612800"/>
          </a:xfrm>
          <a:prstGeom prst="straightConnector1">
            <a:avLst/>
          </a:prstGeom>
          <a:noFill/>
          <a:ln cap="flat" cmpd="sng" w="63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>
            <p:ph type="title"/>
          </p:nvPr>
        </p:nvSpPr>
        <p:spPr>
          <a:xfrm>
            <a:off x="722313" y="880485"/>
            <a:ext cx="8061300" cy="20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Text">
  <p:cSld name="1-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5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5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Column Text with Intro">
  <p:cSld name="2-Column Text with Intr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6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6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6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>
            <p:ph type="title"/>
          </p:nvPr>
        </p:nvSpPr>
        <p:spPr>
          <a:xfrm>
            <a:off x="613647" y="208385"/>
            <a:ext cx="25836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3197225" y="352194"/>
            <a:ext cx="5586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613648" y="1346922"/>
            <a:ext cx="38793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4492960" y="1346921"/>
            <a:ext cx="42906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Column Text">
  <p:cSld name="3-Column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7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7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613647" y="208385"/>
            <a:ext cx="81378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613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2" type="body"/>
          </p:nvPr>
        </p:nvSpPr>
        <p:spPr>
          <a:xfrm>
            <a:off x="6147649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3" type="body"/>
          </p:nvPr>
        </p:nvSpPr>
        <p:spPr>
          <a:xfrm>
            <a:off x="3378235" y="1527047"/>
            <a:ext cx="2636100" cy="25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column with image">
  <p:cSld name="1-column with 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78200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8"/>
          <p:cNvCxnSpPr/>
          <p:nvPr/>
        </p:nvCxnSpPr>
        <p:spPr>
          <a:xfrm>
            <a:off x="4060825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8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8"/>
          <p:cNvCxnSpPr/>
          <p:nvPr/>
        </p:nvCxnSpPr>
        <p:spPr>
          <a:xfrm>
            <a:off x="3221038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8"/>
          <p:cNvSpPr txBox="1"/>
          <p:nvPr>
            <p:ph type="title"/>
          </p:nvPr>
        </p:nvSpPr>
        <p:spPr>
          <a:xfrm>
            <a:off x="3378234" y="204787"/>
            <a:ext cx="54054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rgbClr val="EC222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378235" y="1527046"/>
            <a:ext cx="5405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8"/>
          <p:cNvSpPr/>
          <p:nvPr>
            <p:ph idx="2" type="pic"/>
          </p:nvPr>
        </p:nvSpPr>
        <p:spPr>
          <a:xfrm>
            <a:off x="0" y="0"/>
            <a:ext cx="3025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4281488" y="4787900"/>
            <a:ext cx="31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/About HL7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1531938"/>
            <a:ext cx="9144000" cy="2876400"/>
          </a:xfrm>
          <a:prstGeom prst="rect">
            <a:avLst/>
          </a:prstGeom>
          <a:solidFill>
            <a:srgbClr val="74767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9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9"/>
          <p:cNvCxnSpPr/>
          <p:nvPr/>
        </p:nvCxnSpPr>
        <p:spPr>
          <a:xfrm>
            <a:off x="457200" y="206375"/>
            <a:ext cx="0" cy="782700"/>
          </a:xfrm>
          <a:prstGeom prst="straightConnector1">
            <a:avLst/>
          </a:prstGeom>
          <a:noFill/>
          <a:ln cap="flat" cmpd="sng" w="412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9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EC22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13647" y="1803660"/>
            <a:ext cx="38046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4914508" y="1803660"/>
            <a:ext cx="38370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0"/>
          <p:cNvCxnSpPr/>
          <p:nvPr/>
        </p:nvCxnSpPr>
        <p:spPr>
          <a:xfrm>
            <a:off x="979488" y="4638675"/>
            <a:ext cx="0" cy="382500"/>
          </a:xfrm>
          <a:prstGeom prst="straightConnector1">
            <a:avLst/>
          </a:prstGeom>
          <a:noFill/>
          <a:ln cap="flat" cmpd="sng" w="9525">
            <a:solidFill>
              <a:srgbClr val="3D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0"/>
          <p:cNvCxnSpPr/>
          <p:nvPr/>
        </p:nvCxnSpPr>
        <p:spPr>
          <a:xfrm>
            <a:off x="8439150" y="4787900"/>
            <a:ext cx="344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63" y="4673600"/>
            <a:ext cx="530224" cy="2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4370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747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457200" y="1200150"/>
            <a:ext cx="8229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457200" y="44370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1200150" y="4792663"/>
            <a:ext cx="45306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rgbClr val="747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480425" y="4792663"/>
            <a:ext cx="2715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build.fhir.org/ig/HL7/davinci-ecdx/signatur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labviewer.com/launch.html?iss=https://try.smilecdr.com:8000/baseR4&amp;launch=wd9833" TargetMode="External"/><Relationship Id="rId4" Type="http://schemas.openxmlformats.org/officeDocument/2006/relationships/hyperlink" Target="https://mylabviewer.com/launch.html?iss=https://try.smilecdr.com:8000/baseR4&amp;launch=wd9833" TargetMode="External"/><Relationship Id="rId11" Type="http://schemas.openxmlformats.org/officeDocument/2006/relationships/hyperlink" Target="https://mylabviewer.com/launch.html?iss=https://try.smilecdr.com:8000/baseR4&amp;launch=wd9833" TargetMode="External"/><Relationship Id="rId10" Type="http://schemas.openxmlformats.org/officeDocument/2006/relationships/hyperlink" Target="https://mylabviewer.com/launch.html?iss=https://try.smilecdr.com:8000/baseR4&amp;launch=wd9833" TargetMode="External"/><Relationship Id="rId12" Type="http://schemas.openxmlformats.org/officeDocument/2006/relationships/image" Target="../media/image6.png"/><Relationship Id="rId9" Type="http://schemas.openxmlformats.org/officeDocument/2006/relationships/hyperlink" Target="https://mylabviewer.com/launch.html?iss=https://try.smilecdr.com:8000/baseR4&amp;launch=wd9833" TargetMode="External"/><Relationship Id="rId5" Type="http://schemas.openxmlformats.org/officeDocument/2006/relationships/hyperlink" Target="https://mylabviewer.com/launch.html?iss=https://try.smilecdr.com:8000/baseR4&amp;launch=wd9833" TargetMode="External"/><Relationship Id="rId6" Type="http://schemas.openxmlformats.org/officeDocument/2006/relationships/hyperlink" Target="https://mylabviewer.com/launch.html?iss=https://try.smilecdr.com:8000/baseR4&amp;launch=wd9833" TargetMode="External"/><Relationship Id="rId7" Type="http://schemas.openxmlformats.org/officeDocument/2006/relationships/hyperlink" Target="https://mylabviewer.com/launch.html?iss=https://try.smilecdr.com:8000/baseR4&amp;launch=wd9833" TargetMode="External"/><Relationship Id="rId8" Type="http://schemas.openxmlformats.org/officeDocument/2006/relationships/hyperlink" Target="https://mylabviewer.com/launch.html?iss=https://try.smilecdr.com:8000/baseR4&amp;launch=wd983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ctrTitle"/>
          </p:nvPr>
        </p:nvSpPr>
        <p:spPr>
          <a:xfrm>
            <a:off x="1180870" y="895551"/>
            <a:ext cx="4738500" cy="115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 avançados em FHIR I</a:t>
            </a:r>
            <a:endParaRPr/>
          </a:p>
        </p:txBody>
      </p:sp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1180870" y="2287197"/>
            <a:ext cx="4620000" cy="8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Italo Macêdo</a:t>
            </a:r>
            <a:endParaRPr/>
          </a:p>
        </p:txBody>
      </p:sp>
      <p:sp>
        <p:nvSpPr>
          <p:cNvPr id="227" name="Google Shape;227;p25"/>
          <p:cNvSpPr txBox="1"/>
          <p:nvPr>
            <p:ph idx="2" type="body"/>
          </p:nvPr>
        </p:nvSpPr>
        <p:spPr>
          <a:xfrm>
            <a:off x="1181100" y="3721208"/>
            <a:ext cx="4506300" cy="41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italo@gointerop.com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614371" y="1258100"/>
            <a:ext cx="54909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b="1" lang="en" sz="1255"/>
              <a:t>Passo 3</a:t>
            </a:r>
            <a:endParaRPr b="1" sz="1255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b="1" lang="en" sz="1255"/>
              <a:t>Requisição de acesso</a:t>
            </a:r>
            <a:endParaRPr b="1" sz="1255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255"/>
              <a:t>O aplicativo direciona o usuário para um Servidor de Autorização OpenID Connect onde ele é solicitado a inserir credenciais (se ainda não estiver conectado) sem que o aplicativo SMART on FHIR saiba quais são essas credenciais. Ele também solicita um conjunto de "escopos OAuth2". Esses escopos são definidos na especificação SMART on FHIR;</a:t>
            </a:r>
            <a:endParaRPr sz="1255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b="1" lang="en" sz="1255"/>
              <a:t>Exemplos</a:t>
            </a:r>
            <a:endParaRPr b="1" sz="1255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55"/>
              <a:t>paciente/*.read</a:t>
            </a:r>
            <a:r>
              <a:rPr lang="en" sz="1255"/>
              <a:t> - O aplicativo está solicitando acesso para ler quaisquer dados sobre um paciente específico no sistema.</a:t>
            </a:r>
            <a:endParaRPr sz="1255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55"/>
              <a:t>profile</a:t>
            </a:r>
            <a:r>
              <a:rPr lang="en" sz="1255"/>
              <a:t> - O aplicativo está solicitando acesso ao perfil do usuário (dados demográficos como nome e endereço de e-mail)</a:t>
            </a:r>
            <a:endParaRPr sz="1255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255"/>
              <a:t>offline_access</a:t>
            </a:r>
            <a:r>
              <a:rPr lang="en" sz="1255"/>
              <a:t> - O aplicativo está solicitando a capacidade de continuar solicitando dados mesmo quando o usuário não está mais usando o aplicativo ativamente.</a:t>
            </a:r>
            <a:endParaRPr sz="1255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255"/>
          </a:p>
        </p:txBody>
      </p:sp>
      <p:pic>
        <p:nvPicPr>
          <p:cNvPr id="287" name="Google Shape;2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298" y="68425"/>
            <a:ext cx="2938799" cy="22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sp>
        <p:nvSpPr>
          <p:cNvPr id="293" name="Google Shape;293;p35"/>
          <p:cNvSpPr txBox="1"/>
          <p:nvPr>
            <p:ph idx="1" type="body"/>
          </p:nvPr>
        </p:nvSpPr>
        <p:spPr>
          <a:xfrm>
            <a:off x="614371" y="1258100"/>
            <a:ext cx="54699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Passo 3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Depois que o usuário for autenticado com êxito no servidor de autorização, ele será direcionado de volta ao aplicativo SMART on FHIR. Como parte desta etapa, o aplicativo SMART on FHIR recebe um Token de Acesso, que é um token JWT;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Passo 4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Depois disso, o aplicativo começa a acessar recursos no Servidor FHIR.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248" y="1430600"/>
            <a:ext cx="2938799" cy="22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614369" y="1258100"/>
            <a:ext cx="41382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Passo 5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Validação de tokens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 Serviço FHIR deve validar o token e entender a natureza de acesso concedida. Para isso, basta validar o Token junto ao Autorizador. Esse processo basicamente confronta a chave pública do token JWT com a chave privada mantida pelo Servidor de Autorização.</a:t>
            </a:r>
            <a:endParaRPr b="1" sz="1800"/>
          </a:p>
        </p:txBody>
      </p:sp>
      <p:pic>
        <p:nvPicPr>
          <p:cNvPr id="301" name="Google Shape;3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923" y="1773575"/>
            <a:ext cx="2938799" cy="22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614371" y="1258100"/>
            <a:ext cx="55431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Passo 6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azp</a:t>
            </a:r>
            <a:r>
              <a:rPr lang="en" sz="1800"/>
              <a:t>: Identificação da aplicação remetente.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profile</a:t>
            </a:r>
            <a:r>
              <a:rPr lang="en" sz="1800"/>
              <a:t>: Recurso FHIR que identifica o usuário da sessão.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iss</a:t>
            </a:r>
            <a:r>
              <a:rPr lang="en" sz="1800"/>
              <a:t>: URL do serviço de autorização.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exp</a:t>
            </a:r>
            <a:r>
              <a:rPr lang="en" sz="1800"/>
              <a:t>: Esta é a data de expiração do token.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37"/>
          <p:cNvSpPr txBox="1"/>
          <p:nvPr/>
        </p:nvSpPr>
        <p:spPr>
          <a:xfrm>
            <a:off x="6044100" y="3019500"/>
            <a:ext cx="3000000" cy="21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92C2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"azp"</a:t>
            </a:r>
            <a:r>
              <a:rPr lang="en" sz="1050">
                <a:solidFill>
                  <a:srgbClr val="A67F5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2F9C0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"my-client-id"</a:t>
            </a:r>
            <a:r>
              <a:rPr lang="en" sz="1050">
                <a:solidFill>
                  <a:srgbClr val="5F63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92C2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"profile"</a:t>
            </a:r>
            <a:r>
              <a:rPr lang="en" sz="1050">
                <a:solidFill>
                  <a:srgbClr val="A67F5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2F9C0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"http:\/\/example.org:8884\/fhir\/RelatedPerson\/999"</a:t>
            </a:r>
            <a:r>
              <a:rPr lang="en" sz="1050">
                <a:solidFill>
                  <a:srgbClr val="5F63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92C2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"iss"</a:t>
            </a:r>
            <a:r>
              <a:rPr lang="en" sz="1050">
                <a:solidFill>
                  <a:srgbClr val="A67F5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2F9C0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"http:\/\/example.org:8884"</a:t>
            </a:r>
            <a:r>
              <a:rPr lang="en" sz="1050">
                <a:solidFill>
                  <a:srgbClr val="5F63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92C2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"exp"</a:t>
            </a:r>
            <a:r>
              <a:rPr lang="en" sz="1050">
                <a:solidFill>
                  <a:srgbClr val="A67F5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C92C2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1516069149</a:t>
            </a:r>
            <a:r>
              <a:rPr lang="en" sz="1050">
                <a:solidFill>
                  <a:srgbClr val="5F63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92C2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"iat"</a:t>
            </a:r>
            <a:r>
              <a:rPr lang="en" sz="1050">
                <a:solidFill>
                  <a:srgbClr val="A67F5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C92C2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1516069089</a:t>
            </a:r>
            <a:r>
              <a:rPr lang="en" sz="1050">
                <a:solidFill>
                  <a:srgbClr val="5F63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C92C2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"jti"</a:t>
            </a:r>
            <a:r>
              <a:rPr lang="en" sz="1050">
                <a:solidFill>
                  <a:srgbClr val="A67F5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2F9C0A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"95d12878-dd09-4d61-9930-d4b3cf077ec2"</a:t>
            </a:r>
            <a:endParaRPr sz="1050">
              <a:solidFill>
                <a:schemeClr val="dk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098" y="236825"/>
            <a:ext cx="2938799" cy="22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614370" y="1258100"/>
            <a:ext cx="50301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Pronto!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Agora basta seu aplicativo continuar consumindo recursos dentro do escopo autorizado e voilà!</a:t>
            </a:r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923" y="1773575"/>
            <a:ext cx="2938799" cy="22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Interceptadores</a:t>
            </a:r>
            <a:endParaRPr/>
          </a:p>
        </p:txBody>
      </p:sp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Interceptadores são uma forma da HAPI FHIR de interromper eventos durante seu processamento e chamar subrotinas diversas que podem implementar: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Anonimização;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Consentimento;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Eventos de auditoria.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Para gerar essas interrupções, a HAPI FHIR faz uso de Point Cuts que são pontos na linha do tempo do processamento da requisição onde os Interceptadores podem ser chamados, vão interromper a requisição naquele estágio e executar subrotinas;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Pointcuts</a:t>
            </a:r>
            <a:endParaRPr/>
          </a:p>
        </p:txBody>
      </p:sp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614375" y="1258100"/>
            <a:ext cx="33684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Podendo ser: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Pré-processamento;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Pós-processamento;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Processamento realizado com sucesso;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Resposta do servidor;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Falha de resposta do servidor;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Falha de operação;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Etc.;</a:t>
            </a:r>
            <a:endParaRPr sz="1800"/>
          </a:p>
        </p:txBody>
      </p:sp>
      <p:pic>
        <p:nvPicPr>
          <p:cNvPr id="329" name="Google Shape;3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826" y="645225"/>
            <a:ext cx="5607375" cy="418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Consentimento</a:t>
            </a:r>
            <a:endParaRPr/>
          </a:p>
        </p:txBody>
      </p:sp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614368" y="1258100"/>
            <a:ext cx="36618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O consentimento pode ser verificado também como parte do fluxo de Autorização.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HAPI FHIR </a:t>
            </a:r>
            <a:r>
              <a:rPr lang="en" sz="1800"/>
              <a:t>dispõe</a:t>
            </a:r>
            <a:r>
              <a:rPr lang="en" sz="1800"/>
              <a:t> do Consent Interceptor que é disparado a cada acesso ao dado para se confrontar o consentimento foi estabelecido.</a:t>
            </a:r>
            <a:endParaRPr sz="1800"/>
          </a:p>
        </p:txBody>
      </p:sp>
      <p:pic>
        <p:nvPicPr>
          <p:cNvPr id="336" name="Google Shape;3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523" y="187725"/>
            <a:ext cx="2938799" cy="22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 txBox="1"/>
          <p:nvPr/>
        </p:nvSpPr>
        <p:spPr>
          <a:xfrm>
            <a:off x="4336525" y="2722625"/>
            <a:ext cx="4778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ConsentOutcome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startOperation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RequestDetails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theRequestDetails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IConsentContextServices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theContextServices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7D8B99"/>
                </a:solidFill>
                <a:latin typeface="Consolas"/>
                <a:ea typeface="Consolas"/>
                <a:cs typeface="Consolas"/>
                <a:sym typeface="Consolas"/>
              </a:rPr>
              <a:t>// This means that all requests should flow through the consent service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7D8B99"/>
                </a:solidFill>
                <a:latin typeface="Consolas"/>
                <a:ea typeface="Consolas"/>
                <a:cs typeface="Consolas"/>
                <a:sym typeface="Consolas"/>
              </a:rPr>
              <a:t>// This has performance implications - If you know that some requests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7D8B99"/>
                </a:solidFill>
                <a:latin typeface="Consolas"/>
                <a:ea typeface="Consolas"/>
                <a:cs typeface="Consolas"/>
                <a:sym typeface="Consolas"/>
              </a:rPr>
              <a:t>// don't need consent checking it is a good idea to return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7D8B99"/>
                </a:solidFill>
                <a:latin typeface="Consolas"/>
                <a:ea typeface="Consolas"/>
                <a:cs typeface="Consolas"/>
                <a:sym typeface="Consolas"/>
              </a:rPr>
              <a:t>// ConsentOutcome.AUTHORIZED instead for those requests.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50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1990B8"/>
                </a:solidFill>
                <a:latin typeface="Consolas"/>
                <a:ea typeface="Consolas"/>
                <a:cs typeface="Consolas"/>
                <a:sym typeface="Consolas"/>
              </a:rPr>
              <a:t>ConsentOutcome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PROCEED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 de Auditoria</a:t>
            </a:r>
            <a:endParaRPr/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614369" y="1258100"/>
            <a:ext cx="38694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medida que as concessões de acesso forem acontecendo, uma trilha de auditoria pode ser construída também através de interceptadores e pointcuts. Você pode criar inclusive um Interceptador de trilha de auditoria através do recurso AuditEvent.</a:t>
            </a:r>
            <a:endParaRPr sz="1800"/>
          </a:p>
        </p:txBody>
      </p:sp>
      <p:pic>
        <p:nvPicPr>
          <p:cNvPr id="344" name="Google Shape;3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100" y="812250"/>
            <a:ext cx="4267200" cy="335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Proveniência</a:t>
            </a:r>
            <a:endParaRPr/>
          </a:p>
        </p:txBody>
      </p:sp>
      <p:sp>
        <p:nvSpPr>
          <p:cNvPr id="350" name="Google Shape;350;p43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Todos os recursos FHIR do seu repositório devem ser catalogados. É necessário saber a origem do dado, quem são os controladores e titulares do dado. Todo recurso FHIR compartilha de uma estrutura de metadados que classifica várias informações, inclusive a Provenance: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Source - Mantém</a:t>
            </a:r>
            <a:br>
              <a:rPr lang="en" sz="1800"/>
            </a:br>
            <a:r>
              <a:rPr lang="en" sz="1800"/>
              <a:t>A identificação do</a:t>
            </a:r>
            <a:br>
              <a:rPr lang="en" sz="1800"/>
            </a:br>
            <a:r>
              <a:rPr lang="en" sz="1800"/>
              <a:t>Sistema de origem </a:t>
            </a:r>
            <a:br>
              <a:rPr lang="en" sz="1800"/>
            </a:br>
            <a:r>
              <a:rPr lang="en" sz="1800"/>
              <a:t>desse dado;</a:t>
            </a:r>
            <a:endParaRPr sz="1800"/>
          </a:p>
        </p:txBody>
      </p:sp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475" y="2543675"/>
            <a:ext cx="5811024" cy="24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613647" y="205979"/>
            <a:ext cx="80733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sou eu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5216847" y="1817510"/>
            <a:ext cx="3804600" cy="24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Arquiteto de Interoperabilidade.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Coordenador técnico do HL7 Brasil.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Tutor do HL7 Brasil.</a:t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654" y="1128725"/>
            <a:ext cx="2303029" cy="32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Proveniência</a:t>
            </a:r>
            <a:endParaRPr/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 Recurso Provenance respectivo contém uma lista de informações que classificam a origem do dado:</a:t>
            </a:r>
            <a:endParaRPr/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6952"/>
            <a:ext cx="9143999" cy="318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Anonimização</a:t>
            </a:r>
            <a:endParaRPr/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 realizar anonimização, basta criar um interceptador de anonimização. Utilize o Pointcut que desejar e realize a anonimização removendo identificadores: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Diretos;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Indiretos;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Quasi-identificadores;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Assinatura</a:t>
            </a:r>
            <a:endParaRPr/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As melhores práticas para assinatura de conteúdo em FHIR são as estabelecidas pelo guia de implementação do DA VINCI PROJECT.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Melhores práticas para assinatura:</a:t>
            </a:r>
            <a:endParaRPr sz="1800"/>
          </a:p>
        </p:txBody>
      </p:sp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25" y="3073875"/>
            <a:ext cx="63246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Assinatura</a:t>
            </a:r>
            <a:endParaRPr/>
          </a:p>
        </p:txBody>
      </p:sp>
      <p:sp>
        <p:nvSpPr>
          <p:cNvPr id="377" name="Google Shape;377;p4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Assinando</a:t>
            </a:r>
            <a:endParaRPr b="1"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Preparar cabeçalho JWS;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Preparar o recurso FHIR válido;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Canonizar o Bundle contendo o Recurso FHIR do passo anterior;</a:t>
            </a:r>
            <a:endParaRPr sz="1500"/>
          </a:p>
          <a:p>
            <a:pPr indent="-298450" lvl="1" marL="914400" rtl="0" algn="l">
              <a:spcBef>
                <a:spcPts val="6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DEVE usar o IETF JSON Canonicalization Scheme (JCS) (consulte RFC 8785) para gerar a forma canônica do recurso. JCS é um algoritmo de canonização padronizado e bem documentado, com várias implementações de código aberto em várias linguagens de programação.</a:t>
            </a:r>
            <a:endParaRPr sz="1100"/>
          </a:p>
          <a:p>
            <a:pPr indent="-298450" lvl="1" marL="914400" rtl="0" algn="l">
              <a:spcBef>
                <a:spcPts val="60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Os elementos Bundle.id, Bundle.metadata e Bundle.signature no recurso Bundle raiz DEVEM ser removidos antes da canonização. Em outras palavras, tudo em um Bundle é assinado, exceto esses elementos.</a:t>
            </a:r>
            <a:endParaRPr sz="11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Gere o Base64 do payload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Adicione o elemento Signature ao campo de assinatura e preencha:</a:t>
            </a:r>
            <a:endParaRPr sz="15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Signature.type - Corrigido para o código = “1.2.840.10065.1.12.1.5” (Assinatura de Verificação)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Signature.when - timestamp do sistema quando a assinatura foi criada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Signature.who - Referência ou identificador da organização ou profissional que assinou o Pacote</a:t>
            </a:r>
            <a:endParaRPr sz="1100"/>
          </a:p>
          <a:p>
            <a:pPr indent="-298450" lvl="2" marL="1371600" rtl="0" algn="l">
              <a:spcBef>
                <a:spcPts val="60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Signature.data - JWS codificado em base64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Assinatura</a:t>
            </a:r>
            <a:endParaRPr/>
          </a:p>
        </p:txBody>
      </p:sp>
      <p:sp>
        <p:nvSpPr>
          <p:cNvPr id="383" name="Google Shape;383;p48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Validando assinatura</a:t>
            </a:r>
            <a:endParaRPr b="1"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Remova o elemento Bundle.signature do recurso Bundle;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Canonizar o Bundle contendo o Recurso FHIR do passo anterior;</a:t>
            </a:r>
            <a:endParaRPr sz="1400"/>
          </a:p>
          <a:p>
            <a:pPr indent="-292100" lvl="1" marL="914400" rtl="0" algn="l">
              <a:spcBef>
                <a:spcPts val="60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DEVE usar o IETF JSON Canonicalization Scheme (JCS) (consulte RFC 8785) para gerar a forma canônica do recurso. JCS é um algoritmo de canonização padronizado e bem documentado, com várias implementações de código aberto em várias linguagens de programação.</a:t>
            </a:r>
            <a:endParaRPr sz="1000"/>
          </a:p>
          <a:p>
            <a:pPr indent="-292100" lvl="1" marL="914400" rtl="0" algn="l">
              <a:spcBef>
                <a:spcPts val="60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Os elementos Bundle.id, Bundle.metadata e Bundle.signature no recurso Bundle raiz DEVEM ser removidos antes da canonização. Em outras palavras, tudo em um Bundle é assinado, exceto esses elementos.</a:t>
            </a:r>
            <a:endParaRPr sz="10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Gere o Base64 do payload;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Obtenha o JWS codificado em base64 do elemento Bundle.signature.data;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Base64 decodifica o JWS codificado;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Insira o Bundle codificado em base64 no elemento de carga útil JWS;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Valide o JWS usando a chave pública ou o certificado X.509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HL7 FHIR. HL7. http://hl7.org/fhir/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Signatures. DA VINCI.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http://build.fhir.org/ig/HL7/davinci-ecdx/signatures.html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SMART on FHIR;</a:t>
            </a:r>
            <a:endParaRPr sz="1600"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Autenticação e Autorização;</a:t>
            </a:r>
            <a:endParaRPr sz="12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Interceptando requisições para fazer diversas validações:</a:t>
            </a:r>
            <a:endParaRPr sz="1600"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Interceptadores;</a:t>
            </a:r>
            <a:endParaRPr sz="1200"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SzPts val="1200"/>
              <a:buChar char="–"/>
            </a:pPr>
            <a:r>
              <a:rPr lang="en" sz="1200"/>
              <a:t>Pointcuts;</a:t>
            </a:r>
            <a:endParaRPr sz="12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Consentimento;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Proveniência;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Eventos de Auditoria;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Security Principles;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Security Labels;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Signatures;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50"/>
              <a:t>Em poucas palavras, SMART em FHIR pode ser pensado como três coisas:</a:t>
            </a:r>
            <a:endParaRPr sz="1650"/>
          </a:p>
          <a:p>
            <a:pPr indent="-33337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/>
              <a:t>Autenticação: </a:t>
            </a:r>
            <a:r>
              <a:rPr lang="en" sz="1650"/>
              <a:t>Gerenciamento de identidade e acesso: </a:t>
            </a:r>
            <a:endParaRPr sz="1650"/>
          </a:p>
          <a:p>
            <a:pPr indent="-333375" lvl="1" marL="13716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50"/>
              <a:buAutoNum type="alphaLcPeriod"/>
            </a:pPr>
            <a:r>
              <a:rPr lang="en" sz="1650"/>
              <a:t>OpenID Connect</a:t>
            </a:r>
            <a:endParaRPr sz="1650"/>
          </a:p>
          <a:p>
            <a:pPr indent="-333375" lvl="2" marL="18288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50"/>
              <a:buAutoNum type="romanLcPeriod"/>
            </a:pPr>
            <a:r>
              <a:rPr lang="en" sz="1650"/>
              <a:t>Permite que os aplicativos solicitem acesso a dados clínicos;</a:t>
            </a:r>
            <a:endParaRPr sz="1650"/>
          </a:p>
          <a:p>
            <a:pPr indent="-33337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/>
              <a:t>Acesso aos dados: Um conjunto de serviços FHIR está disponível para uso por aplicativos SMART. Esses serviços são protegidos usando a camada de Gerenciamento de Identidade e Acesso descrita acima.</a:t>
            </a:r>
            <a:endParaRPr sz="1650"/>
          </a:p>
          <a:p>
            <a:pPr indent="-33337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50"/>
              <a:buAutoNum type="arabicPeriod"/>
            </a:pPr>
            <a:r>
              <a:rPr lang="en" sz="1650"/>
              <a:t>Iniciar: SMART descreve um esquema de URL consistente para portais, EHRs, etc., a ser usado para iniciar aplicativos baseados na Web com um conjunto de contextos sendo passados para o aplicativo. Esse contexto pode incluir informações sobre o paciente atualmente selecionado, encontro clínico, informações de estilo, etc.</a:t>
            </a:r>
            <a:endParaRPr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50"/>
              <a:t>Aplicabilidade: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50"/>
              <a:buAutoNum type="arabicPeriod"/>
            </a:pPr>
            <a:r>
              <a:rPr lang="en" sz="1450"/>
              <a:t>Aplicativos da Web;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50"/>
              <a:buAutoNum type="arabicPeriod"/>
            </a:pPr>
            <a:r>
              <a:rPr lang="en" sz="1450"/>
              <a:t>Aplicativos móveis: As tecnologias usadas na especificação SMART on FHIR também são úteis para criar aplicativos móveis/mHealth avançados.</a:t>
            </a:r>
            <a:endParaRPr sz="1450"/>
          </a:p>
          <a:p>
            <a:pPr indent="-320675" lvl="0" marL="4572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50"/>
              <a:buAutoNum type="arabicPeriod"/>
            </a:pPr>
            <a:r>
              <a:rPr lang="en" sz="1450"/>
              <a:t>Aplicativos de servidor/back office: Ao fornecer uma maneira consistente de autorizar o acesso aos dados, os aplicativos de processamento de back-end também podem ser criados.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750" y="1085900"/>
            <a:ext cx="49200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614371" y="1258100"/>
            <a:ext cx="55185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Passo 1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">
                <a:solidFill>
                  <a:srgbClr val="428BCA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https://mylabviewer.com/launch.html</a:t>
            </a:r>
            <a:r>
              <a:rPr lang="en" sz="100">
                <a:solidFill>
                  <a:srgbClr val="66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?</a:t>
            </a:r>
            <a:r>
              <a:rPr lang="en" sz="100">
                <a:solidFill>
                  <a:srgbClr val="00669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iss</a:t>
            </a:r>
            <a:r>
              <a:rPr b="1" lang="en" sz="100">
                <a:solidFill>
                  <a:srgbClr val="66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</a:t>
            </a:r>
            <a:r>
              <a:rPr lang="en" sz="100">
                <a:solidFill>
                  <a:srgbClr val="666666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https://try.smilecdr.com:8000/baseR4</a:t>
            </a:r>
            <a:r>
              <a:rPr lang="en" sz="100">
                <a:solidFill>
                  <a:srgbClr val="66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&amp;</a:t>
            </a:r>
            <a:r>
              <a:rPr lang="en" sz="100">
                <a:solidFill>
                  <a:srgbClr val="006699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launch</a:t>
            </a:r>
            <a:r>
              <a:rPr b="1" lang="en" sz="100">
                <a:solidFill>
                  <a:srgbClr val="660000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</a:t>
            </a:r>
            <a:r>
              <a:rPr lang="en" sz="100">
                <a:solidFill>
                  <a:srgbClr val="666666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wd9833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iss </a:t>
            </a:r>
            <a:r>
              <a:rPr lang="en" sz="1500"/>
              <a:t>- É a URL base para um servidor FHIR que o aplicativo deve usar para buscar dados. No exemplo acima, o emissor é https://try.smilecdr.com:8000/baseR4, e supõe-se que seja a URL base de um servidor FHIR, o que significa que o CapabilityStatement do servidor pode ser carregado na URL: https: //try.smilecdr.com:8000/baseR4/metadata.</a:t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launch </a:t>
            </a:r>
            <a:r>
              <a:rPr lang="en" sz="1500"/>
              <a:t>- É uma sequência de caracteres normalmente aleatórios que serão passados de volta ao servidor de autorização para associar essa instância específica do fluxo de ativação nas várias etapas.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32898" y="138600"/>
            <a:ext cx="2925225" cy="22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614363" y="1258111"/>
            <a:ext cx="8229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Passo 1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Descoberta de documento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https://try.smilecdr.com:8000/baseR4/.well-known/smart-configuration</a:t>
            </a:r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311700" y="3473450"/>
            <a:ext cx="842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"authorization_endpoint"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"https://oidc.example.com/authorize"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"token_endpoint"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"https://oidc.example.com/oauth/token"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C92C2C"/>
                </a:solidFill>
                <a:latin typeface="Consolas"/>
                <a:ea typeface="Consolas"/>
                <a:cs typeface="Consolas"/>
                <a:sym typeface="Consolas"/>
              </a:rPr>
              <a:t>"capabilities"</a:t>
            </a:r>
            <a:r>
              <a:rPr lang="en" sz="1050">
                <a:solidFill>
                  <a:srgbClr val="A67F5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"launch-ehr"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2F9C0A"/>
                </a:solidFill>
                <a:latin typeface="Consolas"/>
                <a:ea typeface="Consolas"/>
                <a:cs typeface="Consolas"/>
                <a:sym typeface="Consolas"/>
              </a:rPr>
              <a:t>"client-public"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chemeClr val="dk1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F636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550" y="153250"/>
            <a:ext cx="2696550" cy="20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613647" y="205979"/>
            <a:ext cx="8229600" cy="7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on FHIR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614371" y="1258100"/>
            <a:ext cx="54909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Passo 2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Authorization Endpoint</a:t>
            </a:r>
            <a:r>
              <a:rPr lang="en" sz="1800"/>
              <a:t> - O ponto de extremidade de autorização é a URL para a qual o usuário será direcionado para efetuar login.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Token Endpoint -</a:t>
            </a:r>
            <a:r>
              <a:rPr lang="en" sz="1800"/>
              <a:t>  é um endpoint de serviço com o qual o Aplicativo SMART on FHIR pode se comunicar para trocar dados com o Authorization Server.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298" y="68425"/>
            <a:ext cx="2938799" cy="22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