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73" r:id="rId9"/>
    <p:sldId id="274" r:id="rId10"/>
    <p:sldId id="260" r:id="rId11"/>
    <p:sldId id="271" r:id="rId12"/>
    <p:sldId id="272" r:id="rId13"/>
    <p:sldId id="275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99FF99"/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1270" y="1993416"/>
            <a:ext cx="9826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Dificuldade na coleta de informações sobre apresentação farmacêutica. Exemplos: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Apresentações diferentes das que constava na tabela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eSUS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eletrônico Anvisa (principalmente concentração, forma farmacêutica, unidade de fornecimento);</a:t>
            </a:r>
          </a:p>
          <a:p>
            <a:pPr lvl="1" algn="just"/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Informações incorretas tabela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: substância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: IMUNOGLOBULINA HUMANA ANTI-HEPATITE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B estava associada ao produto FLEBOGAMMA;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Alguns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possuíam mais de um número DCB. Exemplo: (39) Vacina DTP /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Hib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algn="just"/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Necessidade de validação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da tabela de Mapeamentos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012441"/>
          </a:xfrm>
        </p:spPr>
        <p:txBody>
          <a:bodyPr/>
          <a:lstStyle/>
          <a:p>
            <a:pPr algn="just"/>
            <a:r>
              <a:rPr lang="pt-BR" sz="3200" b="1" dirty="0">
                <a:solidFill>
                  <a:schemeClr val="bg1"/>
                </a:solidFill>
              </a:rPr>
              <a:t>IDENTIFICAÇÃO DAS CODIFICAÇÕES LOCAIS (BRASIL) PARA AS TECNOLOGIAS DE DOMÍNIO PÚBLICO UTILIZADAS NO </a:t>
            </a:r>
            <a:r>
              <a:rPr lang="pt-BR" sz="3200" b="1" dirty="0" smtClean="0">
                <a:solidFill>
                  <a:schemeClr val="bg1"/>
                </a:solidFill>
              </a:rPr>
              <a:t>IPS</a:t>
            </a: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Mapeamento </a:t>
            </a:r>
            <a:r>
              <a:rPr lang="pt-BR" sz="2400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BrImunologicos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e PEC </a:t>
            </a:r>
            <a:r>
              <a:rPr lang="pt-BR" sz="2400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Imunologicos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OBM (VPM,VMPP, AMP e AMPP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);</a:t>
            </a:r>
            <a:endParaRPr lang="pt-BR" sz="2400" b="1" dirty="0" smtClean="0">
              <a:solidFill>
                <a:schemeClr val="bg1"/>
              </a:solidFill>
              <a:ea typeface="Verdana" panose="020B0604030504040204" pitchFamily="34" charset="0"/>
              <a:cs typeface="Verdana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Mapeamento dos Fabricantes de Imunizantes 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OBM.</a:t>
            </a:r>
            <a:endParaRPr lang="pt-BR" sz="24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just"/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Legenda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ão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informações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que 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69464" y="36695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Tabela</a:t>
            </a:r>
            <a:endParaRPr lang="en-US" kern="1200" dirty="0">
              <a:latin typeface="+mn-lt"/>
            </a:endParaRPr>
          </a:p>
        </p:txBody>
      </p:sp>
      <p:sp>
        <p:nvSpPr>
          <p:cNvPr id="4" name="Rectangle 25"/>
          <p:cNvSpPr/>
          <p:nvPr/>
        </p:nvSpPr>
        <p:spPr>
          <a:xfrm>
            <a:off x="1120750" y="2583729"/>
            <a:ext cx="334860" cy="334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25"/>
          <p:cNvSpPr/>
          <p:nvPr/>
        </p:nvSpPr>
        <p:spPr>
          <a:xfrm>
            <a:off x="1120750" y="3160114"/>
            <a:ext cx="334860" cy="334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25"/>
          <p:cNvSpPr/>
          <p:nvPr/>
        </p:nvSpPr>
        <p:spPr>
          <a:xfrm>
            <a:off x="1120750" y="3763132"/>
            <a:ext cx="334860" cy="33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25"/>
          <p:cNvSpPr/>
          <p:nvPr/>
        </p:nvSpPr>
        <p:spPr>
          <a:xfrm>
            <a:off x="1120750" y="4289407"/>
            <a:ext cx="334860" cy="33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855895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Todas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informações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foram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extraídas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bulário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Anvisa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</a:t>
            </a: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lista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PEC é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semelhante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nomenclaturas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são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 </a:t>
            </a:r>
            <a:endParaRPr lang="en-US" dirty="0" smtClean="0">
              <a:solidFill>
                <a:srgbClr val="2E2502"/>
              </a:solidFill>
              <a:latin typeface="+mn-lt"/>
            </a:endParaRP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lista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 PEC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constava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buFont typeface="Wingdings" charset="2"/>
              <a:buChar char="§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realizado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preenchimento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dos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14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foram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infomações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05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possuem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mesmo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significado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é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).</a:t>
            </a:r>
          </a:p>
          <a:p>
            <a:pPr algn="just">
              <a:buFont typeface="Wingdings" charset="2"/>
              <a:buChar char="§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3294" y="1828799"/>
            <a:ext cx="11354937" cy="4872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BrImunizantes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 que se </a:t>
            </a: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repetiram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. </a:t>
            </a: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Exemplos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: </a:t>
            </a:r>
            <a:endParaRPr lang="en-US" sz="4900" b="1" dirty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49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en-US" sz="4900" dirty="0" smtClean="0">
                <a:solidFill>
                  <a:srgbClr val="2E2502"/>
                </a:solidFill>
                <a:latin typeface="+mn-lt"/>
              </a:rPr>
              <a:t>56</a:t>
            </a:r>
            <a:r>
              <a:rPr lang="en-US" sz="4900" dirty="0">
                <a:solidFill>
                  <a:srgbClr val="2E2502"/>
                </a:solidFill>
                <a:latin typeface="+mn-lt"/>
              </a:rPr>
              <a:t>) </a:t>
            </a:r>
            <a:r>
              <a:rPr lang="en-US" sz="4900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4900" dirty="0">
                <a:solidFill>
                  <a:srgbClr val="2E2502"/>
                </a:solidFill>
                <a:latin typeface="+mn-lt"/>
              </a:rPr>
              <a:t>: SCRV </a:t>
            </a:r>
            <a:r>
              <a:rPr lang="en-US" sz="4900" dirty="0" smtClean="0">
                <a:solidFill>
                  <a:srgbClr val="2E2502"/>
                </a:solidFill>
                <a:latin typeface="+mn-lt"/>
              </a:rPr>
              <a:t>/ Nome: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sarampo, caxumba, rubéola e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varicela (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constava no PEC)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(73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) Sigla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: Quadrupla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Viral / Nome: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Vacina quádrupla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viral (não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constava no PEC);</a:t>
            </a:r>
            <a:endParaRPr lang="it-IT" sz="4900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60) Sigla: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HPV2 / Nome: Vacina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(68) Sigla: HPV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Bi / Nome: Vacina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)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;</a:t>
            </a:r>
            <a:endParaRPr lang="it-IT" sz="4900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4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*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37)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Vero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/ Nome: </a:t>
            </a:r>
            <a:r>
              <a:rPr lang="pt-BR" sz="4900" dirty="0">
                <a:solidFill>
                  <a:srgbClr val="2E2502"/>
                </a:solidFill>
                <a:latin typeface="+mn-lt"/>
              </a:rPr>
              <a:t>Vacina raiva em cultivo celular </a:t>
            </a:r>
            <a:r>
              <a:rPr lang="pt-BR" sz="4900" dirty="0" smtClean="0">
                <a:solidFill>
                  <a:srgbClr val="2E2502"/>
                </a:solidFill>
                <a:latin typeface="+mn-lt"/>
              </a:rPr>
              <a:t>vero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pt-BR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(92)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VRvero /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Nome: Vacina raiva cultivo celulas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vero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(não constava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 PEC)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(18) Sigla: VR / Nome: </a:t>
            </a:r>
            <a:r>
              <a:rPr lang="pt-BR" sz="4900" dirty="0" smtClean="0">
                <a:solidFill>
                  <a:srgbClr val="FF0000"/>
                </a:solidFill>
                <a:latin typeface="+mn-lt"/>
              </a:rPr>
              <a:t>Vacina </a:t>
            </a:r>
            <a:r>
              <a:rPr lang="pt-BR" sz="4900" dirty="0">
                <a:solidFill>
                  <a:srgbClr val="FF0000"/>
                </a:solidFill>
                <a:latin typeface="+mn-lt"/>
              </a:rPr>
              <a:t>raiva embrião de </a:t>
            </a:r>
            <a:r>
              <a:rPr lang="pt-BR" sz="4900" dirty="0" smtClean="0">
                <a:solidFill>
                  <a:srgbClr val="FF0000"/>
                </a:solidFill>
                <a:latin typeface="+mn-lt"/>
              </a:rPr>
              <a:t>galinha </a:t>
            </a:r>
            <a:r>
              <a:rPr lang="it-IT" sz="4900" dirty="0">
                <a:solidFill>
                  <a:srgbClr val="FF0000"/>
                </a:solidFill>
                <a:latin typeface="+mn-lt"/>
              </a:rPr>
              <a:t>(constava no PEC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pt-BR" sz="4900" dirty="0" smtClean="0">
                <a:solidFill>
                  <a:srgbClr val="2E2502"/>
                </a:solidFill>
                <a:latin typeface="+mn-lt"/>
              </a:rPr>
              <a:t>; </a:t>
            </a:r>
            <a:endParaRPr lang="it-IT" sz="4900" dirty="0">
              <a:solidFill>
                <a:srgbClr val="2E2502"/>
              </a:solidFill>
              <a:latin typeface="+mn-lt"/>
            </a:endParaRPr>
          </a:p>
          <a:p>
            <a:pPr marL="0" indent="0">
              <a:buNone/>
            </a:pPr>
            <a:endParaRPr lang="it-IT" sz="3800" dirty="0">
              <a:solidFill>
                <a:srgbClr val="2E2502"/>
              </a:solidFill>
              <a:latin typeface="+mn-lt"/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56066" y="1746513"/>
            <a:ext cx="10689394" cy="5513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BrImunizantes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 que se </a:t>
            </a: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repetiram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. </a:t>
            </a:r>
            <a:r>
              <a:rPr lang="en-US" sz="4900" b="1" dirty="0" err="1" smtClean="0">
                <a:solidFill>
                  <a:srgbClr val="2E2502"/>
                </a:solidFill>
                <a:latin typeface="+mn-lt"/>
              </a:rPr>
              <a:t>Exemplos</a:t>
            </a:r>
            <a:r>
              <a:rPr lang="en-US" sz="4900" b="1" dirty="0" smtClean="0">
                <a:solidFill>
                  <a:srgbClr val="2E2502"/>
                </a:solidFill>
                <a:latin typeface="+mn-lt"/>
              </a:rPr>
              <a:t>: </a:t>
            </a:r>
            <a:endParaRPr lang="en-US" sz="4900" b="1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56)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SCRV Vacina sarampo, caxumba, rubéola e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varicela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/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Nome: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(73)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Quadrupla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Viral /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Nome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: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Vacina quádrupla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viral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(não constava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 PEC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)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;</a:t>
            </a:r>
            <a:endParaRPr lang="it-IT" sz="4900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86)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COVID-19 SINOVAC/BUTANTAN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– CORONAVAC /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Nome: Vacina COVID-19 SINOVAC/BUTANTAN - CORONAVAC, inativada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it-IT" sz="49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(98)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Sigla: COVID-19 SINOVAC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– CORONAVAC /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Nome: Vacina COVID-19 SINOVAC - CORONAVAC 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inativada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)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4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4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35) Sigla: HA / Nome: Vacina hepatite A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pt-BR" sz="49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4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4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(83) Sigla: </a:t>
            </a:r>
            <a:r>
              <a:rPr lang="pt-BR" sz="4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HEPAad</a:t>
            </a:r>
            <a:r>
              <a:rPr lang="pt-BR" sz="4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Vacina hepatite A </a:t>
            </a:r>
            <a:r>
              <a:rPr lang="pt-BR" sz="4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adulto </a:t>
            </a:r>
            <a:r>
              <a:rPr lang="it-IT" sz="4900" dirty="0">
                <a:solidFill>
                  <a:srgbClr val="2E2502"/>
                </a:solidFill>
                <a:latin typeface="+mn-lt"/>
              </a:rPr>
              <a:t>(constava no PEC</a:t>
            </a:r>
            <a:r>
              <a:rPr lang="it-IT" sz="4900" dirty="0" smtClean="0">
                <a:solidFill>
                  <a:srgbClr val="2E2502"/>
                </a:solidFill>
                <a:latin typeface="+mn-lt"/>
              </a:rPr>
              <a:t>).</a:t>
            </a:r>
            <a:endParaRPr lang="pt-BR" sz="49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it-IT" sz="3800" dirty="0">
              <a:solidFill>
                <a:srgbClr val="2E2502"/>
              </a:solidFill>
              <a:latin typeface="+mn-lt"/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28676" y="1692561"/>
            <a:ext cx="10907759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en-US" sz="22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sem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(40) -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pneumocócica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7V: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substituída em 2009 pela vacina pneumocócica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13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Hepatite A (35) Sigla: HA / Nome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Vacina hepatite A </a:t>
            </a:r>
            <a:r>
              <a:rPr lang="pt-BR" sz="22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(83) 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Sigla: </a:t>
            </a:r>
            <a:r>
              <a:rPr lang="pt-BR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HEPAad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Nome: Vacina hepatite A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adulto;</a:t>
            </a:r>
            <a:endParaRPr lang="pt-BR" sz="22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(27) Sigla: SLATRO 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Nome: Soro </a:t>
            </a:r>
            <a:r>
              <a:rPr lang="pt-BR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latrodectus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não encontrado no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PEC;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(31) Sigla: SALOXO / Nome: Soro </a:t>
            </a:r>
            <a:r>
              <a:rPr lang="pt-BR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antiloxoscélico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(trivalente):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38) 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Sigla: SBOTULTRI / 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Soro </a:t>
            </a:r>
            <a:r>
              <a:rPr lang="pt-BR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antibotulínico</a:t>
            </a:r>
            <a:r>
              <a:rPr lang="pt-BR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(trivalente</a:t>
            </a:r>
            <a:r>
              <a:rPr lang="pt-BR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  <a:endParaRPr lang="pt-BR" sz="22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Considerações</a:t>
            </a:r>
            <a:endParaRPr lang="en-US" kern="12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09434" y="1692561"/>
            <a:ext cx="11327002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just">
              <a:buNone/>
            </a:pP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sem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</a:p>
          <a:p>
            <a:pPr lvl="2" algn="just">
              <a:buFont typeface="Wingdings" charset="2"/>
              <a:buChar char="§"/>
            </a:pP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(40)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Pncc7V / 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pneumocócica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7V (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substituída em 2009 pela vacina pneumocócica </a:t>
            </a:r>
            <a:r>
              <a:rPr lang="pt-BR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13); </a:t>
            </a:r>
          </a:p>
          <a:p>
            <a:pPr lvl="2" algn="just">
              <a:buFont typeface="Wingdings" charset="2"/>
              <a:buChar char="§"/>
            </a:pP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42)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PENTA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 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penta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(DTP/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HepB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/Hib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  <a:endParaRPr lang="pt-BR" sz="19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2" algn="just">
              <a:buFont typeface="Wingdings" charset="2"/>
              <a:buChar char="§"/>
            </a:pP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(61)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TT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 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toxóide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tetânico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2" algn="just">
              <a:buFont typeface="Wingdings" charset="2"/>
              <a:buChar char="§"/>
            </a:pP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64)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FLU ID / 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influenza ID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2" algn="just">
              <a:buFont typeface="Wingdings" charset="2"/>
              <a:buChar char="§"/>
            </a:pP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66)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MEN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BC /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meningocócica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B/C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1"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3082" y="1883630"/>
            <a:ext cx="11327640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BrImunzantes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sem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b="1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b="1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(66)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MEN BC / 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meningocócica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B/C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  <a:endParaRPr lang="en-US" sz="19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(70)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Nome: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Conforme tabela da </a:t>
            </a:r>
            <a:r>
              <a:rPr lang="pt-BR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anvisa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igual item 24 (engloba sarampo, caxumba e rubéola)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  <a:endParaRPr lang="pt-BR" sz="19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(71)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(72)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Gripe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Sazonal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/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Nome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gripe (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err="1">
                <a:solidFill>
                  <a:srgbClr val="2E2502"/>
                </a:solidFill>
                <a:latin typeface="+mn-lt"/>
              </a:rPr>
              <a:t>BrImunizante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900" dirty="0" smtClean="0">
                <a:solidFill>
                  <a:srgbClr val="2E2502"/>
                </a:solidFill>
                <a:latin typeface="+mn-lt"/>
              </a:rPr>
              <a:t>(95)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: COVID-19 GAMALEYA - SPUTNIK </a:t>
            </a:r>
            <a:r>
              <a:rPr lang="en-US" sz="1900" dirty="0" smtClean="0">
                <a:solidFill>
                  <a:srgbClr val="2E2502"/>
                </a:solidFill>
                <a:latin typeface="+mn-lt"/>
              </a:rPr>
              <a:t>V / 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Nome: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Vacina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COVID-19 GAMALEYA - SPUTNIK V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recombinante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(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19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900" dirty="0" err="1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1900" dirty="0" smtClean="0">
                <a:solidFill>
                  <a:srgbClr val="2E2502"/>
                </a:solidFill>
                <a:latin typeface="+mn-lt"/>
              </a:rPr>
              <a:t>).</a:t>
            </a:r>
            <a:endParaRPr lang="en-US" sz="1900" dirty="0">
              <a:solidFill>
                <a:srgbClr val="2E2502"/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0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876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 De Assis Molla</cp:lastModifiedBy>
  <cp:revision>68</cp:revision>
  <dcterms:created xsi:type="dcterms:W3CDTF">2018-05-17T15:34:44Z</dcterms:created>
  <dcterms:modified xsi:type="dcterms:W3CDTF">2023-02-15T14:20:31Z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