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429" r:id="rId2"/>
    <p:sldId id="316" r:id="rId3"/>
    <p:sldId id="317" r:id="rId4"/>
    <p:sldId id="418" r:id="rId5"/>
    <p:sldId id="419" r:id="rId6"/>
    <p:sldId id="420" r:id="rId7"/>
    <p:sldId id="421" r:id="rId8"/>
    <p:sldId id="422" r:id="rId9"/>
    <p:sldId id="423" r:id="rId10"/>
    <p:sldId id="301" r:id="rId11"/>
    <p:sldId id="424" r:id="rId12"/>
    <p:sldId id="311" r:id="rId13"/>
    <p:sldId id="413" r:id="rId14"/>
    <p:sldId id="393" r:id="rId15"/>
    <p:sldId id="415" r:id="rId16"/>
    <p:sldId id="366" r:id="rId17"/>
    <p:sldId id="427" r:id="rId18"/>
    <p:sldId id="426" r:id="rId19"/>
    <p:sldId id="42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96"/>
  </p:normalViewPr>
  <p:slideViewPr>
    <p:cSldViewPr snapToGrid="0">
      <p:cViewPr varScale="1">
        <p:scale>
          <a:sx n="123" d="100"/>
          <a:sy n="12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4836F-14BF-DC4E-BB4B-06FD335E42B2}" type="datetimeFigureOut">
              <a:rPr lang="en-BR" smtClean="0"/>
              <a:t>23/05/23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E05E-5D30-B44A-820C-B5B1C0F0457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14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476940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15.jpe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8%20Boletim%20de%20Farmaco%20Vigila&#770;ncia%20Erros%20de%20Medicac&#807;a&#771;o,%20ANVISA,%20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8%20Boletim%20de%20Farmaco%20Vigila&#770;ncia%20Erros%20de%20Medicac&#807;a&#771;o,%20ANVISA,%20201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mdlearning.s3.eu-west-2.amazonaws.com/dmd_Introduction/index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B540E-D2F1-9246-2037-EA4274C92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791" y="1298864"/>
            <a:ext cx="9144000" cy="1400608"/>
          </a:xfrm>
        </p:spPr>
        <p:txBody>
          <a:bodyPr>
            <a:normAutofit fontScale="90000"/>
          </a:bodyPr>
          <a:lstStyle/>
          <a:p>
            <a:r>
              <a:rPr lang="en-BR" sz="6000" dirty="0">
                <a:solidFill>
                  <a:srgbClr val="FFFFFF"/>
                </a:solidFill>
              </a:rPr>
              <a:t>OBM </a:t>
            </a:r>
            <a:r>
              <a:rPr lang="en-BR" sz="4800" dirty="0">
                <a:solidFill>
                  <a:schemeClr val="accent1">
                    <a:lumMod val="75000"/>
                  </a:schemeClr>
                </a:solidFill>
              </a:rPr>
              <a:t>OBM – Ontologia Brasileira de Medicamentos</a:t>
            </a:r>
            <a:endParaRPr lang="en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BD1F7A-8CBB-B46A-547A-1E31398FA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Beatriz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Faria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Leão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Portfólio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Digital,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Diretoria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Compromisso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Social, Hospital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Sírio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Libanês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</a:b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PRESCRIÇÃO E DISPENSAÇÃO: URGENTE HARMONIZAÇÃO NACIONAL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HOSPITALAR 2023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24 de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maio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de 2023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7909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17675" y="211138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pt-BR" altLang="es-ES_tradnl">
                <a:latin typeface="Arial" charset="0"/>
              </a:rPr>
              <a:t>Data Model </a:t>
            </a:r>
            <a:r>
              <a:rPr lang="pt-BR" altLang="es-ES_tradnl" i="1">
                <a:latin typeface="Arial" charset="0"/>
              </a:rPr>
              <a:t>dm+d </a:t>
            </a:r>
            <a:endParaRPr lang="es-ES_tradnl" altLang="es-ES_tradnl">
              <a:latin typeface="Arial" charset="0"/>
            </a:endParaRPr>
          </a:p>
        </p:txBody>
      </p:sp>
      <p:pic>
        <p:nvPicPr>
          <p:cNvPr id="23555" name="Picture 2" descr="Resultado de imagem para snomed 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379414"/>
            <a:ext cx="215423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844"/>
          <p:cNvSpPr txBox="1">
            <a:spLocks noChangeArrowheads="1"/>
          </p:cNvSpPr>
          <p:nvPr/>
        </p:nvSpPr>
        <p:spPr bwMode="auto">
          <a:xfrm>
            <a:off x="3719512" y="3109912"/>
            <a:ext cx="1244585" cy="792159"/>
          </a:xfrm>
          <a:prstGeom prst="rect">
            <a:avLst/>
          </a:prstGeom>
          <a:solidFill>
            <a:srgbClr val="0049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Virtual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Medicinal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Product (VMP)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57" name="Text Box 850"/>
          <p:cNvSpPr txBox="1">
            <a:spLocks noChangeArrowheads="1"/>
          </p:cNvSpPr>
          <p:nvPr/>
        </p:nvSpPr>
        <p:spPr bwMode="auto">
          <a:xfrm>
            <a:off x="7613651" y="3084512"/>
            <a:ext cx="995338" cy="842961"/>
          </a:xfrm>
          <a:prstGeom prst="rect">
            <a:avLst/>
          </a:prstGeom>
          <a:solidFill>
            <a:srgbClr val="0049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Actual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Medicinal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Product (AMP)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58" name="Text Box 855"/>
          <p:cNvSpPr txBox="1">
            <a:spLocks noChangeArrowheads="1"/>
          </p:cNvSpPr>
          <p:nvPr/>
        </p:nvSpPr>
        <p:spPr bwMode="auto">
          <a:xfrm>
            <a:off x="3695701" y="4476751"/>
            <a:ext cx="1244597" cy="963611"/>
          </a:xfrm>
          <a:prstGeom prst="rect">
            <a:avLst/>
          </a:prstGeom>
          <a:solidFill>
            <a:srgbClr val="0049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Virtual Medicinal 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Product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Pack (VMPP)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59" name="Text Box 861"/>
          <p:cNvSpPr txBox="1">
            <a:spLocks noChangeArrowheads="1"/>
          </p:cNvSpPr>
          <p:nvPr/>
        </p:nvSpPr>
        <p:spPr bwMode="auto">
          <a:xfrm>
            <a:off x="5433212" y="1512096"/>
            <a:ext cx="1667673" cy="787402"/>
          </a:xfrm>
          <a:prstGeom prst="rect">
            <a:avLst/>
          </a:prstGeom>
          <a:noFill/>
          <a:ln w="19050">
            <a:solidFill>
              <a:srgbClr val="00B5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chemeClr val="tx1"/>
                </a:solidFill>
                <a:latin typeface="Arial" charset="0"/>
              </a:rPr>
              <a:t>Virtual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chemeClr val="tx1"/>
                </a:solidFill>
                <a:latin typeface="Arial" charset="0"/>
              </a:rPr>
              <a:t>Product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chemeClr val="tx1"/>
                </a:solidFill>
                <a:latin typeface="Arial" charset="0"/>
              </a:rPr>
              <a:t>Ingredient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chemeClr val="tx1"/>
                </a:solidFill>
                <a:latin typeface="Arial" charset="0"/>
              </a:rPr>
              <a:t> 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chemeClr val="tx1"/>
                </a:solidFill>
                <a:latin typeface="Arial" charset="0"/>
              </a:rPr>
              <a:t> 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0" name="Text Box 863"/>
          <p:cNvSpPr txBox="1">
            <a:spLocks noChangeArrowheads="1"/>
          </p:cNvSpPr>
          <p:nvPr/>
        </p:nvSpPr>
        <p:spPr bwMode="auto">
          <a:xfrm>
            <a:off x="7105650" y="3416300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1..*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1" name="Text Box 864"/>
          <p:cNvSpPr txBox="1">
            <a:spLocks noChangeArrowheads="1"/>
          </p:cNvSpPr>
          <p:nvPr/>
        </p:nvSpPr>
        <p:spPr bwMode="auto">
          <a:xfrm>
            <a:off x="7283450" y="4510088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1..*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2" name="Text Box 865"/>
          <p:cNvSpPr txBox="1">
            <a:spLocks noChangeArrowheads="1"/>
          </p:cNvSpPr>
          <p:nvPr/>
        </p:nvSpPr>
        <p:spPr bwMode="auto">
          <a:xfrm>
            <a:off x="8035925" y="4217988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1..*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3" name="Text Box 866"/>
          <p:cNvSpPr txBox="1">
            <a:spLocks noChangeArrowheads="1"/>
          </p:cNvSpPr>
          <p:nvPr/>
        </p:nvSpPr>
        <p:spPr bwMode="auto">
          <a:xfrm>
            <a:off x="4092575" y="4192588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1..*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4" name="Text Box 867"/>
          <p:cNvSpPr txBox="1">
            <a:spLocks noChangeArrowheads="1"/>
          </p:cNvSpPr>
          <p:nvPr/>
        </p:nvSpPr>
        <p:spPr bwMode="auto">
          <a:xfrm>
            <a:off x="4471988" y="3416300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5" name="Text Box 871"/>
          <p:cNvSpPr txBox="1">
            <a:spLocks noChangeArrowheads="1"/>
          </p:cNvSpPr>
          <p:nvPr/>
        </p:nvSpPr>
        <p:spPr bwMode="auto">
          <a:xfrm>
            <a:off x="7591426" y="4476749"/>
            <a:ext cx="947736" cy="1023003"/>
          </a:xfrm>
          <a:prstGeom prst="rect">
            <a:avLst/>
          </a:prstGeom>
          <a:solidFill>
            <a:srgbClr val="0049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Actual Medicinal 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Product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Pack (AMPP)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66" name="Text Box 873"/>
          <p:cNvSpPr txBox="1">
            <a:spLocks noChangeArrowheads="1"/>
          </p:cNvSpPr>
          <p:nvPr/>
        </p:nvSpPr>
        <p:spPr bwMode="auto">
          <a:xfrm>
            <a:off x="4022725" y="3659188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7" name="Text Box 874"/>
          <p:cNvSpPr txBox="1">
            <a:spLocks noChangeArrowheads="1"/>
          </p:cNvSpPr>
          <p:nvPr/>
        </p:nvSpPr>
        <p:spPr bwMode="auto">
          <a:xfrm>
            <a:off x="7978775" y="3668713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>
                <a:solidFill>
                  <a:schemeClr val="tx1"/>
                </a:solidFill>
                <a:latin typeface="Arial" charset="0"/>
              </a:rPr>
              <a:t> 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8" name="Text Box 875"/>
          <p:cNvSpPr txBox="1">
            <a:spLocks noChangeArrowheads="1"/>
          </p:cNvSpPr>
          <p:nvPr/>
        </p:nvSpPr>
        <p:spPr bwMode="auto">
          <a:xfrm>
            <a:off x="7569590" y="5537932"/>
            <a:ext cx="38258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dirty="0">
                <a:solidFill>
                  <a:schemeClr val="tx1"/>
                </a:solidFill>
                <a:latin typeface="Arial" charset="0"/>
              </a:rPr>
              <a:t>0..1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69" name="Text Box 876"/>
          <p:cNvSpPr txBox="1">
            <a:spLocks noChangeArrowheads="1"/>
          </p:cNvSpPr>
          <p:nvPr/>
        </p:nvSpPr>
        <p:spPr bwMode="auto">
          <a:xfrm>
            <a:off x="4379913" y="4510088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0" name="Text Box 877"/>
          <p:cNvSpPr txBox="1">
            <a:spLocks noChangeArrowheads="1"/>
          </p:cNvSpPr>
          <p:nvPr/>
        </p:nvSpPr>
        <p:spPr bwMode="auto">
          <a:xfrm>
            <a:off x="5254626" y="2871789"/>
            <a:ext cx="4667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>
                <a:solidFill>
                  <a:schemeClr val="tx1"/>
                </a:solidFill>
                <a:latin typeface="Arial" charset="0"/>
              </a:rPr>
              <a:t>0..1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1" name="Text Box 884"/>
          <p:cNvSpPr txBox="1">
            <a:spLocks noChangeArrowheads="1"/>
          </p:cNvSpPr>
          <p:nvPr/>
        </p:nvSpPr>
        <p:spPr bwMode="auto">
          <a:xfrm>
            <a:off x="2413121" y="5428394"/>
            <a:ext cx="374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dirty="0">
                <a:solidFill>
                  <a:schemeClr val="tx1"/>
                </a:solidFill>
                <a:latin typeface="Arial" charset="0"/>
              </a:rPr>
              <a:t>0..*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2" name="Text Box 894"/>
          <p:cNvSpPr txBox="1">
            <a:spLocks noChangeArrowheads="1"/>
          </p:cNvSpPr>
          <p:nvPr/>
        </p:nvSpPr>
        <p:spPr bwMode="auto">
          <a:xfrm>
            <a:off x="8272464" y="1842295"/>
            <a:ext cx="1407476" cy="745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Actual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Product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Excipient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73" name="Text Box 908"/>
          <p:cNvSpPr txBox="1">
            <a:spLocks noChangeArrowheads="1"/>
          </p:cNvSpPr>
          <p:nvPr/>
        </p:nvSpPr>
        <p:spPr bwMode="auto">
          <a:xfrm>
            <a:off x="7565283" y="5999817"/>
            <a:ext cx="1028680" cy="77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 Product 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Prescribing Information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74" name="Text Box 920"/>
          <p:cNvSpPr txBox="1">
            <a:spLocks noChangeArrowheads="1"/>
          </p:cNvSpPr>
          <p:nvPr/>
        </p:nvSpPr>
        <p:spPr bwMode="auto">
          <a:xfrm>
            <a:off x="4135439" y="1735938"/>
            <a:ext cx="945312" cy="653250"/>
          </a:xfrm>
          <a:prstGeom prst="rect">
            <a:avLst/>
          </a:prstGeom>
          <a:noFill/>
          <a:ln w="19050">
            <a:solidFill>
              <a:srgbClr val="00B5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chemeClr val="tx1"/>
                </a:solidFill>
                <a:latin typeface="Arial" charset="0"/>
              </a:rPr>
              <a:t>Form Information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5" name="Text Box 922"/>
          <p:cNvSpPr txBox="1">
            <a:spLocks noChangeArrowheads="1"/>
          </p:cNvSpPr>
          <p:nvPr/>
        </p:nvSpPr>
        <p:spPr bwMode="auto">
          <a:xfrm>
            <a:off x="1293812" y="2626201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dirty="0">
                <a:solidFill>
                  <a:schemeClr val="tx1"/>
                </a:solidFill>
                <a:latin typeface="Arial" charset="0"/>
              </a:rPr>
              <a:t>0..*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6" name="Text Box 923"/>
          <p:cNvSpPr txBox="1">
            <a:spLocks noChangeArrowheads="1"/>
          </p:cNvSpPr>
          <p:nvPr/>
        </p:nvSpPr>
        <p:spPr bwMode="auto">
          <a:xfrm>
            <a:off x="8609013" y="2644775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>
                <a:solidFill>
                  <a:schemeClr val="tx1"/>
                </a:solidFill>
                <a:latin typeface="Arial" charset="0"/>
              </a:rPr>
              <a:t>0..*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7" name="Text Box 924"/>
          <p:cNvSpPr txBox="1">
            <a:spLocks noChangeArrowheads="1"/>
          </p:cNvSpPr>
          <p:nvPr/>
        </p:nvSpPr>
        <p:spPr bwMode="auto">
          <a:xfrm>
            <a:off x="7988300" y="3652838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8" name="Text Box 929"/>
          <p:cNvSpPr txBox="1">
            <a:spLocks noChangeArrowheads="1"/>
          </p:cNvSpPr>
          <p:nvPr/>
        </p:nvSpPr>
        <p:spPr bwMode="auto">
          <a:xfrm>
            <a:off x="2222519" y="5904671"/>
            <a:ext cx="1339814" cy="619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Combination Pack Content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 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 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79" name="Text Box 932"/>
          <p:cNvSpPr txBox="1">
            <a:spLocks noChangeArrowheads="1"/>
          </p:cNvSpPr>
          <p:nvPr/>
        </p:nvSpPr>
        <p:spPr bwMode="auto">
          <a:xfrm flipH="1">
            <a:off x="5127489" y="2108199"/>
            <a:ext cx="496023" cy="41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dirty="0">
                <a:solidFill>
                  <a:schemeClr val="tx1"/>
                </a:solidFill>
                <a:latin typeface="Arial" charset="0"/>
              </a:rPr>
              <a:t>0..*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80" name="Text Box 935"/>
          <p:cNvSpPr txBox="1">
            <a:spLocks noChangeArrowheads="1"/>
          </p:cNvSpPr>
          <p:nvPr/>
        </p:nvSpPr>
        <p:spPr bwMode="auto">
          <a:xfrm>
            <a:off x="5877512" y="2416175"/>
            <a:ext cx="1297990" cy="842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>
                <a:solidFill>
                  <a:srgbClr val="000000"/>
                </a:solidFill>
                <a:latin typeface="Arial" charset="0"/>
              </a:rPr>
              <a:t>Controlled Drug Prescribing Information</a:t>
            </a:r>
            <a:endParaRPr lang="pt-BR" altLang="es-ES_tradnl" sz="12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>
                <a:solidFill>
                  <a:srgbClr val="000000"/>
                </a:solidFill>
                <a:latin typeface="Arial" charset="0"/>
              </a:rPr>
              <a:t> </a:t>
            </a:r>
            <a:endParaRPr lang="pt-BR" altLang="es-ES_tradnl" sz="12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>
                <a:solidFill>
                  <a:srgbClr val="000000"/>
                </a:solidFill>
                <a:latin typeface="Arial" charset="0"/>
              </a:rPr>
              <a:t> </a:t>
            </a:r>
            <a:endParaRPr lang="pt-BR" altLang="es-ES_tradnl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81" name="Text Box 941"/>
          <p:cNvSpPr txBox="1">
            <a:spLocks noChangeArrowheads="1"/>
          </p:cNvSpPr>
          <p:nvPr/>
        </p:nvSpPr>
        <p:spPr bwMode="auto">
          <a:xfrm>
            <a:off x="3622675" y="806846"/>
            <a:ext cx="1265235" cy="701281"/>
          </a:xfrm>
          <a:prstGeom prst="rect">
            <a:avLst/>
          </a:prstGeom>
          <a:solidFill>
            <a:srgbClr val="0049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Virtual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Therapeutic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b="1" dirty="0">
                <a:solidFill>
                  <a:schemeClr val="bg1"/>
                </a:solidFill>
                <a:latin typeface="Arial" charset="0"/>
              </a:rPr>
              <a:t>Moiety (VTM)</a:t>
            </a:r>
            <a:endParaRPr lang="pt-BR" altLang="es-ES_tradnl" sz="1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82" name="Text Box 943"/>
          <p:cNvSpPr txBox="1">
            <a:spLocks noChangeArrowheads="1"/>
          </p:cNvSpPr>
          <p:nvPr/>
        </p:nvSpPr>
        <p:spPr bwMode="auto">
          <a:xfrm>
            <a:off x="3795713" y="1668463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0..1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83" name="Text Box 944"/>
          <p:cNvSpPr txBox="1">
            <a:spLocks noChangeArrowheads="1"/>
          </p:cNvSpPr>
          <p:nvPr/>
        </p:nvSpPr>
        <p:spPr bwMode="auto">
          <a:xfrm>
            <a:off x="3754439" y="2743201"/>
            <a:ext cx="4333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 b="1">
                <a:solidFill>
                  <a:srgbClr val="0000FF"/>
                </a:solidFill>
                <a:latin typeface="Arial" charset="0"/>
              </a:rPr>
              <a:t>1..*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584" name="Line 952"/>
          <p:cNvCxnSpPr>
            <a:cxnSpLocks noChangeShapeType="1"/>
          </p:cNvCxnSpPr>
          <p:nvPr/>
        </p:nvCxnSpPr>
        <p:spPr bwMode="auto">
          <a:xfrm>
            <a:off x="4460875" y="3363913"/>
            <a:ext cx="30607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85" name="Line 953"/>
          <p:cNvCxnSpPr>
            <a:cxnSpLocks noChangeShapeType="1"/>
          </p:cNvCxnSpPr>
          <p:nvPr/>
        </p:nvCxnSpPr>
        <p:spPr bwMode="auto">
          <a:xfrm>
            <a:off x="4454526" y="4821238"/>
            <a:ext cx="30591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86" name="Line 954"/>
          <p:cNvCxnSpPr>
            <a:cxnSpLocks noChangeShapeType="1"/>
          </p:cNvCxnSpPr>
          <p:nvPr/>
        </p:nvCxnSpPr>
        <p:spPr bwMode="auto">
          <a:xfrm>
            <a:off x="4029075" y="3648076"/>
            <a:ext cx="0" cy="7921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87" name="Line 955"/>
          <p:cNvCxnSpPr>
            <a:cxnSpLocks noChangeShapeType="1"/>
          </p:cNvCxnSpPr>
          <p:nvPr/>
        </p:nvCxnSpPr>
        <p:spPr bwMode="auto">
          <a:xfrm>
            <a:off x="7961313" y="3648076"/>
            <a:ext cx="0" cy="7921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88" name="Line 957"/>
          <p:cNvCxnSpPr>
            <a:cxnSpLocks noChangeShapeType="1"/>
          </p:cNvCxnSpPr>
          <p:nvPr/>
        </p:nvCxnSpPr>
        <p:spPr bwMode="auto">
          <a:xfrm flipH="1">
            <a:off x="8189670" y="2625723"/>
            <a:ext cx="274637" cy="477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89" name="Line 958"/>
          <p:cNvCxnSpPr>
            <a:cxnSpLocks noChangeShapeType="1"/>
            <a:stCxn id="23578" idx="0"/>
            <a:endCxn id="23558" idx="1"/>
          </p:cNvCxnSpPr>
          <p:nvPr/>
        </p:nvCxnSpPr>
        <p:spPr bwMode="auto">
          <a:xfrm flipV="1">
            <a:off x="2892426" y="4958557"/>
            <a:ext cx="803275" cy="9461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90" name="Line 960"/>
          <p:cNvCxnSpPr>
            <a:cxnSpLocks noChangeShapeType="1"/>
          </p:cNvCxnSpPr>
          <p:nvPr/>
        </p:nvCxnSpPr>
        <p:spPr bwMode="auto">
          <a:xfrm flipV="1">
            <a:off x="8020856" y="5518150"/>
            <a:ext cx="33323" cy="5032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91" name="Line 964"/>
          <p:cNvCxnSpPr>
            <a:cxnSpLocks noChangeShapeType="1"/>
          </p:cNvCxnSpPr>
          <p:nvPr/>
        </p:nvCxnSpPr>
        <p:spPr bwMode="auto">
          <a:xfrm>
            <a:off x="4021138" y="1619250"/>
            <a:ext cx="0" cy="1441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592" name="Text Box 969"/>
          <p:cNvSpPr txBox="1">
            <a:spLocks noChangeArrowheads="1"/>
          </p:cNvSpPr>
          <p:nvPr/>
        </p:nvSpPr>
        <p:spPr bwMode="auto">
          <a:xfrm>
            <a:off x="1138305" y="1863723"/>
            <a:ext cx="1244601" cy="619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Ontology Form &amp; Route Information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93" name="Text Box 975"/>
          <p:cNvSpPr txBox="1">
            <a:spLocks noChangeArrowheads="1"/>
          </p:cNvSpPr>
          <p:nvPr/>
        </p:nvSpPr>
        <p:spPr bwMode="auto">
          <a:xfrm>
            <a:off x="2478156" y="1560514"/>
            <a:ext cx="1282633" cy="598487"/>
          </a:xfrm>
          <a:prstGeom prst="rect">
            <a:avLst/>
          </a:prstGeom>
          <a:noFill/>
          <a:ln w="19050">
            <a:solidFill>
              <a:srgbClr val="00B5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chemeClr val="tx1"/>
                </a:solidFill>
                <a:latin typeface="Arial" charset="0"/>
              </a:rPr>
              <a:t>Drug Route Information</a:t>
            </a:r>
            <a:endParaRPr lang="pt-BR" alt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94" name="Text Box 977"/>
          <p:cNvSpPr txBox="1">
            <a:spLocks noChangeArrowheads="1"/>
          </p:cNvSpPr>
          <p:nvPr/>
        </p:nvSpPr>
        <p:spPr bwMode="auto">
          <a:xfrm>
            <a:off x="2997200" y="2179639"/>
            <a:ext cx="34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>
                <a:solidFill>
                  <a:schemeClr val="tx1"/>
                </a:solidFill>
                <a:latin typeface="Arial" charset="0"/>
              </a:rPr>
              <a:t>0..*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95" name="Text Box 978"/>
          <p:cNvSpPr txBox="1">
            <a:spLocks noChangeArrowheads="1"/>
          </p:cNvSpPr>
          <p:nvPr/>
        </p:nvSpPr>
        <p:spPr bwMode="auto">
          <a:xfrm>
            <a:off x="4149725" y="2108200"/>
            <a:ext cx="4524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>
                <a:solidFill>
                  <a:schemeClr val="tx1"/>
                </a:solidFill>
                <a:latin typeface="Arial" charset="0"/>
              </a:rPr>
              <a:t>0..1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596" name="Line 979"/>
          <p:cNvCxnSpPr>
            <a:cxnSpLocks noChangeShapeType="1"/>
          </p:cNvCxnSpPr>
          <p:nvPr/>
        </p:nvCxnSpPr>
        <p:spPr bwMode="auto">
          <a:xfrm>
            <a:off x="1647825" y="2566195"/>
            <a:ext cx="1952626" cy="9548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97" name="Line 980"/>
          <p:cNvCxnSpPr>
            <a:cxnSpLocks noChangeShapeType="1"/>
            <a:stCxn id="23593" idx="2"/>
          </p:cNvCxnSpPr>
          <p:nvPr/>
        </p:nvCxnSpPr>
        <p:spPr bwMode="auto">
          <a:xfrm>
            <a:off x="3119473" y="2159001"/>
            <a:ext cx="747678" cy="9016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98" name="Line 981"/>
          <p:cNvCxnSpPr>
            <a:cxnSpLocks noChangeShapeType="1"/>
          </p:cNvCxnSpPr>
          <p:nvPr/>
        </p:nvCxnSpPr>
        <p:spPr bwMode="auto">
          <a:xfrm flipH="1">
            <a:off x="4678200" y="2336010"/>
            <a:ext cx="945313" cy="7897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599" name="Line 982"/>
          <p:cNvCxnSpPr>
            <a:cxnSpLocks noChangeShapeType="1"/>
            <a:stCxn id="23580" idx="1"/>
          </p:cNvCxnSpPr>
          <p:nvPr/>
        </p:nvCxnSpPr>
        <p:spPr bwMode="auto">
          <a:xfrm flipH="1">
            <a:off x="4441825" y="2837655"/>
            <a:ext cx="1435687" cy="391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600" name="Text Box 987"/>
          <p:cNvSpPr txBox="1">
            <a:spLocks noChangeArrowheads="1"/>
          </p:cNvSpPr>
          <p:nvPr/>
        </p:nvSpPr>
        <p:spPr bwMode="auto">
          <a:xfrm>
            <a:off x="9645651" y="5130800"/>
            <a:ext cx="1410276" cy="77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Combination Pack Content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 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 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3601" name="Line 990"/>
          <p:cNvCxnSpPr>
            <a:cxnSpLocks noChangeShapeType="1"/>
            <a:stCxn id="23600" idx="1"/>
          </p:cNvCxnSpPr>
          <p:nvPr/>
        </p:nvCxnSpPr>
        <p:spPr bwMode="auto">
          <a:xfrm flipH="1" flipV="1">
            <a:off x="9061452" y="5130800"/>
            <a:ext cx="584199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602" name="Line 991"/>
          <p:cNvCxnSpPr>
            <a:cxnSpLocks noChangeShapeType="1"/>
            <a:stCxn id="23574" idx="2"/>
          </p:cNvCxnSpPr>
          <p:nvPr/>
        </p:nvCxnSpPr>
        <p:spPr bwMode="auto">
          <a:xfrm flipH="1">
            <a:off x="4244975" y="2389188"/>
            <a:ext cx="363120" cy="687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603" name="Text Box 996"/>
          <p:cNvSpPr txBox="1">
            <a:spLocks noChangeArrowheads="1"/>
          </p:cNvSpPr>
          <p:nvPr/>
        </p:nvSpPr>
        <p:spPr bwMode="auto">
          <a:xfrm>
            <a:off x="8934450" y="2854325"/>
            <a:ext cx="1698621" cy="792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ES_tradnl" sz="1200" dirty="0">
                <a:solidFill>
                  <a:srgbClr val="000000"/>
                </a:solidFill>
                <a:latin typeface="Arial" charset="0"/>
              </a:rPr>
              <a:t>Licensed Route</a:t>
            </a:r>
            <a:endParaRPr lang="pt-BR" altLang="es-ES_tradnl" sz="12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3604" name="Line 998"/>
          <p:cNvCxnSpPr>
            <a:cxnSpLocks noChangeShapeType="1"/>
            <a:endCxn id="23557" idx="3"/>
          </p:cNvCxnSpPr>
          <p:nvPr/>
        </p:nvCxnSpPr>
        <p:spPr bwMode="auto">
          <a:xfrm flipH="1">
            <a:off x="8608989" y="3001963"/>
            <a:ext cx="293712" cy="5040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605" name="Text Box 999"/>
          <p:cNvSpPr txBox="1">
            <a:spLocks noChangeArrowheads="1"/>
          </p:cNvSpPr>
          <p:nvPr/>
        </p:nvSpPr>
        <p:spPr bwMode="auto">
          <a:xfrm>
            <a:off x="8934450" y="3216275"/>
            <a:ext cx="342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>
                <a:solidFill>
                  <a:schemeClr val="tx1"/>
                </a:solidFill>
                <a:latin typeface="Arial" charset="0"/>
              </a:rPr>
              <a:t>0..*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606" name="Text Box 1000"/>
          <p:cNvSpPr txBox="1">
            <a:spLocks noChangeArrowheads="1"/>
          </p:cNvSpPr>
          <p:nvPr/>
        </p:nvSpPr>
        <p:spPr bwMode="auto">
          <a:xfrm>
            <a:off x="8609014" y="5210175"/>
            <a:ext cx="3889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a-DK" altLang="es-ES_tradnl" sz="1200">
                <a:solidFill>
                  <a:schemeClr val="tx1"/>
                </a:solidFill>
                <a:latin typeface="Arial" charset="0"/>
              </a:rPr>
              <a:t>0..1</a:t>
            </a:r>
            <a:endParaRPr lang="pt-BR" altLang="es-ES_tradnl" sz="1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6E3C-0936-9883-D5AF-A9FC53A8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OBM - Criação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49B2-B31B-717F-B205-CE861978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Projeto PROADI - </a:t>
            </a:r>
            <a:r>
              <a:rPr lang="pt-BR" dirty="0">
                <a:cs typeface="+mn-cs"/>
              </a:rPr>
              <a:t>SIPAR 25000.104938/2015-13 – Hospital Sírio Libanês 2016-2017</a:t>
            </a:r>
          </a:p>
          <a:p>
            <a:r>
              <a:rPr lang="pt-BR" dirty="0"/>
              <a:t>Objetivos: </a:t>
            </a:r>
          </a:p>
          <a:p>
            <a:pPr lvl="1" algn="just">
              <a:lnSpc>
                <a:spcPct val="150000"/>
              </a:lnSpc>
            </a:pPr>
            <a:r>
              <a:rPr lang="en-US" altLang="es-ES_tradnl" sz="2000" b="1" dirty="0" err="1">
                <a:latin typeface="Arial" charset="0"/>
              </a:rPr>
              <a:t>contribuir</a:t>
            </a:r>
            <a:r>
              <a:rPr lang="en-US" altLang="es-ES_tradnl" sz="2000" b="1" dirty="0">
                <a:latin typeface="Arial" charset="0"/>
              </a:rPr>
              <a:t> para o </a:t>
            </a:r>
            <a:r>
              <a:rPr lang="en-US" altLang="es-ES_tradnl" sz="2000" b="1" dirty="0" err="1">
                <a:latin typeface="Arial" charset="0"/>
              </a:rPr>
              <a:t>aumento</a:t>
            </a:r>
            <a:r>
              <a:rPr lang="en-US" altLang="es-ES_tradnl" sz="2000" b="1" dirty="0">
                <a:latin typeface="Arial" charset="0"/>
              </a:rPr>
              <a:t> da </a:t>
            </a:r>
            <a:r>
              <a:rPr lang="en-US" altLang="es-ES_tradnl" sz="2000" b="1" dirty="0" err="1">
                <a:latin typeface="Arial" charset="0"/>
              </a:rPr>
              <a:t>segurança</a:t>
            </a:r>
            <a:r>
              <a:rPr lang="en-US" altLang="es-ES_tradnl" sz="2000" b="1" dirty="0">
                <a:latin typeface="Arial" charset="0"/>
              </a:rPr>
              <a:t> do </a:t>
            </a:r>
            <a:r>
              <a:rPr lang="en-US" altLang="es-ES_tradnl" sz="2000" b="1" dirty="0" err="1">
                <a:latin typeface="Arial" charset="0"/>
              </a:rPr>
              <a:t>paciente</a:t>
            </a:r>
            <a:r>
              <a:rPr lang="en-US" altLang="es-ES_tradnl" sz="2000" b="1" dirty="0">
                <a:latin typeface="Arial" charset="0"/>
              </a:rPr>
              <a:t> no </a:t>
            </a:r>
            <a:r>
              <a:rPr lang="en-US" altLang="es-ES_tradnl" sz="2000" b="1" dirty="0" err="1">
                <a:latin typeface="Arial" charset="0"/>
              </a:rPr>
              <a:t>processo</a:t>
            </a:r>
            <a:r>
              <a:rPr lang="en-US" altLang="es-ES_tradnl" sz="2000" b="1" dirty="0">
                <a:latin typeface="Arial" charset="0"/>
              </a:rPr>
              <a:t> de </a:t>
            </a:r>
            <a:r>
              <a:rPr lang="en-US" altLang="es-ES_tradnl" sz="2000" b="1" dirty="0" err="1">
                <a:latin typeface="Arial" charset="0"/>
              </a:rPr>
              <a:t>medicação</a:t>
            </a:r>
            <a:r>
              <a:rPr lang="en-US" altLang="es-ES_tradnl" sz="2000" b="1" dirty="0">
                <a:latin typeface="Arial" charset="0"/>
              </a:rPr>
              <a:t>, </a:t>
            </a:r>
            <a:r>
              <a:rPr lang="en-US" altLang="es-ES_tradnl" sz="2000" b="1" dirty="0" err="1">
                <a:latin typeface="Arial" charset="0"/>
              </a:rPr>
              <a:t>este</a:t>
            </a:r>
            <a:r>
              <a:rPr lang="en-US" altLang="es-ES_tradnl" sz="2000" b="1" dirty="0">
                <a:latin typeface="Arial" charset="0"/>
              </a:rPr>
              <a:t> </a:t>
            </a:r>
            <a:r>
              <a:rPr lang="en-US" altLang="es-ES_tradnl" sz="2000" b="1" dirty="0" err="1">
                <a:latin typeface="Arial" charset="0"/>
              </a:rPr>
              <a:t>projeto</a:t>
            </a:r>
            <a:r>
              <a:rPr lang="en-US" altLang="es-ES_tradnl" sz="2000" b="1" dirty="0">
                <a:latin typeface="Arial" charset="0"/>
              </a:rPr>
              <a:t> se </a:t>
            </a:r>
            <a:r>
              <a:rPr lang="en-US" altLang="es-ES_tradnl" sz="2000" b="1" dirty="0" err="1">
                <a:latin typeface="Arial" charset="0"/>
              </a:rPr>
              <a:t>propõe</a:t>
            </a:r>
            <a:r>
              <a:rPr lang="en-US" altLang="es-ES_tradnl" sz="2000" b="1" dirty="0">
                <a:latin typeface="Arial" charset="0"/>
              </a:rPr>
              <a:t> a:</a:t>
            </a:r>
            <a:endParaRPr lang="en-US" altLang="es-ES_tradnl" b="1" dirty="0">
              <a:latin typeface="Arial" charset="0"/>
            </a:endParaRPr>
          </a:p>
          <a:p>
            <a:pPr lvl="2" algn="just">
              <a:lnSpc>
                <a:spcPct val="150000"/>
              </a:lnSpc>
              <a:buFont typeface="Wingdings" charset="2"/>
              <a:buChar char="§"/>
            </a:pPr>
            <a:r>
              <a:rPr lang="en-US" altLang="es-ES_tradnl" sz="1800" dirty="0" err="1">
                <a:latin typeface="Arial" charset="0"/>
              </a:rPr>
              <a:t>Criação</a:t>
            </a:r>
            <a:r>
              <a:rPr lang="en-US" altLang="es-ES_tradnl" sz="1800" dirty="0">
                <a:latin typeface="Arial" charset="0"/>
              </a:rPr>
              <a:t> da </a:t>
            </a:r>
            <a:r>
              <a:rPr lang="en-US" altLang="es-ES_tradnl" sz="1800" dirty="0" err="1">
                <a:latin typeface="Arial" charset="0"/>
              </a:rPr>
              <a:t>Ontologia</a:t>
            </a:r>
            <a:r>
              <a:rPr lang="en-US" altLang="es-ES_tradnl" sz="1800" dirty="0">
                <a:latin typeface="Arial" charset="0"/>
              </a:rPr>
              <a:t> </a:t>
            </a:r>
            <a:r>
              <a:rPr lang="en-US" altLang="es-ES_tradnl" sz="1800" dirty="0" err="1">
                <a:latin typeface="Arial" charset="0"/>
              </a:rPr>
              <a:t>Brasileira</a:t>
            </a:r>
            <a:r>
              <a:rPr lang="en-US" altLang="es-ES_tradnl" sz="1800" dirty="0">
                <a:latin typeface="Arial" charset="0"/>
              </a:rPr>
              <a:t> de </a:t>
            </a:r>
            <a:r>
              <a:rPr lang="en-US" altLang="es-ES_tradnl" sz="1800" dirty="0" err="1">
                <a:latin typeface="Arial" charset="0"/>
              </a:rPr>
              <a:t>Medicamentos</a:t>
            </a:r>
            <a:r>
              <a:rPr lang="en-US" altLang="es-ES_tradnl" sz="1800" dirty="0">
                <a:latin typeface="Arial" charset="0"/>
              </a:rPr>
              <a:t> (OBM)</a:t>
            </a:r>
          </a:p>
          <a:p>
            <a:pPr lvl="2" algn="just">
              <a:lnSpc>
                <a:spcPct val="150000"/>
              </a:lnSpc>
              <a:buFont typeface="Wingdings" charset="2"/>
              <a:buChar char="§"/>
            </a:pPr>
            <a:r>
              <a:rPr lang="en-US" altLang="es-ES_tradnl" sz="1800" dirty="0" err="1">
                <a:latin typeface="Arial" charset="0"/>
              </a:rPr>
              <a:t>Criação</a:t>
            </a:r>
            <a:r>
              <a:rPr lang="en-US" altLang="es-ES_tradnl" sz="1800" dirty="0">
                <a:latin typeface="Arial" charset="0"/>
              </a:rPr>
              <a:t> do Manual de Boas </a:t>
            </a:r>
            <a:r>
              <a:rPr lang="en-US" altLang="es-ES_tradnl" sz="1800" dirty="0" err="1">
                <a:latin typeface="Arial" charset="0"/>
              </a:rPr>
              <a:t>Práticas</a:t>
            </a:r>
            <a:r>
              <a:rPr lang="en-US" altLang="es-ES_tradnl" sz="1800" dirty="0">
                <a:latin typeface="Arial" charset="0"/>
              </a:rPr>
              <a:t> para </a:t>
            </a:r>
            <a:r>
              <a:rPr lang="en-US" altLang="es-ES_tradnl" sz="1800" dirty="0" err="1">
                <a:latin typeface="Arial" charset="0"/>
              </a:rPr>
              <a:t>Prescrição</a:t>
            </a:r>
            <a:r>
              <a:rPr lang="en-US" altLang="es-ES_tradnl" sz="1800" dirty="0">
                <a:latin typeface="Arial" charset="0"/>
              </a:rPr>
              <a:t> </a:t>
            </a:r>
            <a:r>
              <a:rPr lang="en-US" altLang="es-ES_tradnl" sz="1800" dirty="0" err="1">
                <a:latin typeface="Arial" charset="0"/>
              </a:rPr>
              <a:t>Eletrônica</a:t>
            </a:r>
            <a:endParaRPr lang="en-US" altLang="es-ES_tradnl" sz="1800" dirty="0">
              <a:latin typeface="Arial" charset="0"/>
            </a:endParaRPr>
          </a:p>
          <a:p>
            <a:pPr lvl="2" algn="just">
              <a:lnSpc>
                <a:spcPct val="150000"/>
              </a:lnSpc>
              <a:buFont typeface="Wingdings" charset="2"/>
              <a:buChar char="§"/>
            </a:pPr>
            <a:r>
              <a:rPr lang="en-US" altLang="es-ES_tradnl" sz="1800" dirty="0" err="1">
                <a:latin typeface="Arial" charset="0"/>
              </a:rPr>
              <a:t>Definição</a:t>
            </a:r>
            <a:r>
              <a:rPr lang="en-US" altLang="es-ES_tradnl" sz="1800" dirty="0">
                <a:latin typeface="Arial" charset="0"/>
              </a:rPr>
              <a:t> do </a:t>
            </a:r>
            <a:r>
              <a:rPr lang="en-US" altLang="es-ES_tradnl" sz="1800" dirty="0" err="1">
                <a:latin typeface="Arial" charset="0"/>
              </a:rPr>
              <a:t>modelo</a:t>
            </a:r>
            <a:r>
              <a:rPr lang="en-US" altLang="es-ES_tradnl" sz="1800" dirty="0">
                <a:latin typeface="Arial" charset="0"/>
              </a:rPr>
              <a:t> de </a:t>
            </a:r>
            <a:r>
              <a:rPr lang="en-US" altLang="es-ES_tradnl" sz="1800" dirty="0" err="1">
                <a:latin typeface="Arial" charset="0"/>
              </a:rPr>
              <a:t>informação</a:t>
            </a:r>
            <a:r>
              <a:rPr lang="en-US" altLang="es-ES_tradnl" sz="1800" dirty="0">
                <a:latin typeface="Arial" charset="0"/>
              </a:rPr>
              <a:t> </a:t>
            </a:r>
            <a:r>
              <a:rPr lang="en-US" altLang="es-ES_tradnl" sz="1800" dirty="0" err="1">
                <a:latin typeface="Arial" charset="0"/>
              </a:rPr>
              <a:t>baseado</a:t>
            </a:r>
            <a:r>
              <a:rPr lang="en-US" altLang="es-ES_tradnl" sz="1800" dirty="0">
                <a:latin typeface="Arial" charset="0"/>
              </a:rPr>
              <a:t> </a:t>
            </a:r>
            <a:r>
              <a:rPr lang="en-US" altLang="es-ES_tradnl" sz="1800" dirty="0" err="1">
                <a:latin typeface="Arial" charset="0"/>
              </a:rPr>
              <a:t>em</a:t>
            </a:r>
            <a:r>
              <a:rPr lang="en-US" altLang="es-ES_tradnl" sz="1800" dirty="0">
                <a:latin typeface="Arial" charset="0"/>
              </a:rPr>
              <a:t> </a:t>
            </a:r>
            <a:r>
              <a:rPr lang="en-US" altLang="es-ES_tradnl" sz="1800" dirty="0" err="1">
                <a:latin typeface="Arial" charset="0"/>
              </a:rPr>
              <a:t>arquétipos</a:t>
            </a:r>
            <a:r>
              <a:rPr lang="en-US" altLang="es-ES_tradnl" sz="1800" dirty="0">
                <a:latin typeface="Arial" charset="0"/>
              </a:rPr>
              <a:t> OpenEHR para </a:t>
            </a:r>
            <a:r>
              <a:rPr lang="en-US" altLang="es-ES_tradnl" sz="1800" dirty="0" err="1">
                <a:latin typeface="Arial" charset="0"/>
              </a:rPr>
              <a:t>suportar</a:t>
            </a:r>
            <a:r>
              <a:rPr lang="en-US" altLang="es-ES_tradnl" sz="1800" dirty="0">
                <a:latin typeface="Arial" charset="0"/>
              </a:rPr>
              <a:t> a </a:t>
            </a:r>
            <a:r>
              <a:rPr lang="en-US" altLang="es-ES_tradnl" sz="1800" dirty="0" err="1">
                <a:latin typeface="Arial" charset="0"/>
              </a:rPr>
              <a:t>prescrição</a:t>
            </a:r>
            <a:r>
              <a:rPr lang="en-US" altLang="es-ES_tradnl" sz="1800" dirty="0">
                <a:latin typeface="Arial" charset="0"/>
              </a:rPr>
              <a:t> </a:t>
            </a:r>
            <a:r>
              <a:rPr lang="en-US" altLang="es-ES_tradnl" sz="1800" dirty="0" err="1">
                <a:latin typeface="Arial" charset="0"/>
              </a:rPr>
              <a:t>eletrônica</a:t>
            </a:r>
            <a:endParaRPr lang="es-ES_tradnl" altLang="es-ES_tradnl" sz="2800" dirty="0"/>
          </a:p>
          <a:p>
            <a:pPr lvl="1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9579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1717675" y="211138"/>
            <a:ext cx="7772400" cy="457200"/>
          </a:xfrm>
        </p:spPr>
        <p:txBody>
          <a:bodyPr>
            <a:noAutofit/>
          </a:bodyPr>
          <a:lstStyle/>
          <a:p>
            <a:r>
              <a:rPr lang="pt-BR" altLang="es-ES_tradnl" sz="3200" dirty="0">
                <a:latin typeface="Arial" charset="0"/>
              </a:rPr>
              <a:t>Conceitos do Modelo da </a:t>
            </a:r>
            <a:r>
              <a:rPr lang="pt-BR" altLang="es-ES_tradnl" sz="3200" i="1" dirty="0" err="1">
                <a:latin typeface="Arial" charset="0"/>
              </a:rPr>
              <a:t>dm+d</a:t>
            </a:r>
            <a:r>
              <a:rPr lang="pt-BR" altLang="es-ES_tradnl" sz="3200" i="1" dirty="0">
                <a:latin typeface="Arial" charset="0"/>
              </a:rPr>
              <a:t> </a:t>
            </a:r>
            <a:r>
              <a:rPr lang="pt-BR" altLang="es-ES_tradnl" sz="3200" dirty="0">
                <a:latin typeface="Arial" charset="0"/>
              </a:rPr>
              <a:t>/ OBM</a:t>
            </a:r>
            <a:endParaRPr lang="es-ES_tradnl" altLang="es-ES_tradnl" sz="3200" dirty="0">
              <a:latin typeface="Arial" charset="0"/>
            </a:endParaRPr>
          </a:p>
        </p:txBody>
      </p:sp>
      <p:sp>
        <p:nvSpPr>
          <p:cNvPr id="4" name="Retângulo com Único Canto Aparado 3"/>
          <p:cNvSpPr/>
          <p:nvPr/>
        </p:nvSpPr>
        <p:spPr>
          <a:xfrm>
            <a:off x="6527800" y="2636839"/>
            <a:ext cx="2592388" cy="4105275"/>
          </a:xfrm>
          <a:prstGeom prst="snip1Rect">
            <a:avLst/>
          </a:prstGeom>
          <a:solidFill>
            <a:schemeClr val="accent1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6" name="Retângulo com Único Canto Aparado 5"/>
          <p:cNvSpPr/>
          <p:nvPr/>
        </p:nvSpPr>
        <p:spPr>
          <a:xfrm>
            <a:off x="3143250" y="746125"/>
            <a:ext cx="2592388" cy="5995988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9" name="Seta para Baixo 28"/>
          <p:cNvSpPr>
            <a:spLocks noChangeArrowheads="1"/>
          </p:cNvSpPr>
          <p:nvPr/>
        </p:nvSpPr>
        <p:spPr bwMode="auto">
          <a:xfrm>
            <a:off x="7299326" y="4362450"/>
            <a:ext cx="415925" cy="673100"/>
          </a:xfrm>
          <a:prstGeom prst="down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EBECF2"/>
              </a:gs>
              <a:gs pos="64999">
                <a:srgbClr val="CACCDC"/>
              </a:gs>
              <a:gs pos="100000">
                <a:srgbClr val="B2B6CF"/>
              </a:gs>
            </a:gsLst>
            <a:lin ang="5400000" scaled="1"/>
          </a:gradFill>
          <a:ln w="6350">
            <a:solidFill>
              <a:srgbClr val="001E60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x-none" sz="1800">
              <a:solidFill>
                <a:srgbClr val="002060"/>
              </a:solidFill>
              <a:latin typeface="Calibri" charset="0"/>
            </a:endParaRPr>
          </a:p>
        </p:txBody>
      </p:sp>
      <p:sp>
        <p:nvSpPr>
          <p:cNvPr id="25606" name="Cubo 11"/>
          <p:cNvSpPr>
            <a:spLocks noChangeArrowheads="1"/>
          </p:cNvSpPr>
          <p:nvPr/>
        </p:nvSpPr>
        <p:spPr bwMode="auto">
          <a:xfrm>
            <a:off x="3252789" y="3144838"/>
            <a:ext cx="2268537" cy="113665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6350">
            <a:solidFill>
              <a:srgbClr val="00206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b="1">
                <a:solidFill>
                  <a:srgbClr val="FF0000"/>
                </a:solidFill>
                <a:latin typeface="Arial" charset="0"/>
              </a:rPr>
              <a:t>VMP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>
              <a:solidFill>
                <a:schemeClr val="tx1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>
                <a:solidFill>
                  <a:schemeClr val="tx1"/>
                </a:solidFill>
                <a:latin typeface="Arial" charset="0"/>
              </a:rPr>
              <a:t>Paracetamol 500mg comprimido</a:t>
            </a:r>
            <a:endParaRPr lang="pt-BR" altLang="pt-BR" sz="1200" b="1">
              <a:solidFill>
                <a:srgbClr val="FF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607" name="Cubo 12"/>
          <p:cNvSpPr>
            <a:spLocks noChangeArrowheads="1"/>
          </p:cNvSpPr>
          <p:nvPr/>
        </p:nvSpPr>
        <p:spPr bwMode="auto">
          <a:xfrm>
            <a:off x="3251200" y="5324476"/>
            <a:ext cx="2268538" cy="11779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6350">
            <a:solidFill>
              <a:srgbClr val="00206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b="1">
                <a:solidFill>
                  <a:srgbClr val="FF0000"/>
                </a:solidFill>
                <a:latin typeface="Arial" charset="0"/>
              </a:rPr>
              <a:t>VMPP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b="1">
              <a:solidFill>
                <a:srgbClr val="FF0000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>
                <a:solidFill>
                  <a:schemeClr val="tx1"/>
                </a:solidFill>
                <a:latin typeface="Arial" charset="0"/>
              </a:rPr>
              <a:t>Paracetamol 500mg comprimido x 200</a:t>
            </a:r>
            <a:endParaRPr lang="pt-BR" altLang="pt-BR" sz="12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608" name="Cubo 13"/>
          <p:cNvSpPr>
            <a:spLocks noChangeArrowheads="1"/>
          </p:cNvSpPr>
          <p:nvPr/>
        </p:nvSpPr>
        <p:spPr bwMode="auto">
          <a:xfrm>
            <a:off x="3251200" y="1044575"/>
            <a:ext cx="2268538" cy="118745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6350">
            <a:solidFill>
              <a:srgbClr val="00206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b="1">
                <a:solidFill>
                  <a:srgbClr val="FF0000"/>
                </a:solidFill>
                <a:latin typeface="Arial" charset="0"/>
              </a:rPr>
              <a:t>VTM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b="1">
              <a:solidFill>
                <a:srgbClr val="FF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>
                <a:solidFill>
                  <a:schemeClr val="tx1"/>
                </a:solidFill>
                <a:latin typeface="Arial" charset="0"/>
              </a:rPr>
              <a:t>Paracetamol</a:t>
            </a:r>
          </a:p>
        </p:txBody>
      </p:sp>
      <p:sp>
        <p:nvSpPr>
          <p:cNvPr id="15" name="Seta para Baixo 28"/>
          <p:cNvSpPr>
            <a:spLocks noChangeArrowheads="1"/>
          </p:cNvSpPr>
          <p:nvPr/>
        </p:nvSpPr>
        <p:spPr bwMode="auto">
          <a:xfrm rot="-5400000">
            <a:off x="5924551" y="3373438"/>
            <a:ext cx="415925" cy="647700"/>
          </a:xfrm>
          <a:prstGeom prst="down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EBECF2"/>
              </a:gs>
              <a:gs pos="64999">
                <a:srgbClr val="CACCDC"/>
              </a:gs>
              <a:gs pos="100000">
                <a:srgbClr val="B2B6CF"/>
              </a:gs>
            </a:gsLst>
            <a:lin ang="5400000" scaled="1"/>
          </a:gradFill>
          <a:ln w="6350">
            <a:solidFill>
              <a:srgbClr val="001E60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x-none" sz="1800">
              <a:solidFill>
                <a:srgbClr val="002060"/>
              </a:solidFill>
              <a:latin typeface="Calibri" charset="0"/>
            </a:endParaRPr>
          </a:p>
        </p:txBody>
      </p:sp>
      <p:sp>
        <p:nvSpPr>
          <p:cNvPr id="16" name="Seta para Baixo 28"/>
          <p:cNvSpPr>
            <a:spLocks noChangeArrowheads="1"/>
          </p:cNvSpPr>
          <p:nvPr/>
        </p:nvSpPr>
        <p:spPr bwMode="auto">
          <a:xfrm rot="5400000">
            <a:off x="5956301" y="5588001"/>
            <a:ext cx="414337" cy="639762"/>
          </a:xfrm>
          <a:prstGeom prst="down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EBECF2"/>
              </a:gs>
              <a:gs pos="64999">
                <a:srgbClr val="CACCDC"/>
              </a:gs>
              <a:gs pos="100000">
                <a:srgbClr val="B2B6CF"/>
              </a:gs>
            </a:gsLst>
            <a:lin ang="5400000" scaled="1"/>
          </a:gradFill>
          <a:ln w="6350">
            <a:solidFill>
              <a:srgbClr val="001E60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x-none" sz="1800">
              <a:solidFill>
                <a:srgbClr val="002060"/>
              </a:solidFill>
              <a:latin typeface="Calibri" charset="0"/>
            </a:endParaRPr>
          </a:p>
        </p:txBody>
      </p:sp>
      <p:sp>
        <p:nvSpPr>
          <p:cNvPr id="17" name="Seta para Baixo 28"/>
          <p:cNvSpPr>
            <a:spLocks noChangeArrowheads="1"/>
          </p:cNvSpPr>
          <p:nvPr/>
        </p:nvSpPr>
        <p:spPr bwMode="auto">
          <a:xfrm>
            <a:off x="4178300" y="4410075"/>
            <a:ext cx="414338" cy="673100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EBECF2"/>
              </a:gs>
              <a:gs pos="64999">
                <a:srgbClr val="CACCDC"/>
              </a:gs>
              <a:gs pos="100000">
                <a:srgbClr val="B2B6CF"/>
              </a:gs>
            </a:gsLst>
            <a:lin ang="5400000" scaled="1"/>
          </a:gradFill>
          <a:ln w="6350">
            <a:solidFill>
              <a:srgbClr val="001E60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x-none" sz="12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8" name="Seta para Baixo 28"/>
          <p:cNvSpPr>
            <a:spLocks noChangeArrowheads="1"/>
          </p:cNvSpPr>
          <p:nvPr/>
        </p:nvSpPr>
        <p:spPr bwMode="auto">
          <a:xfrm>
            <a:off x="4178300" y="2362200"/>
            <a:ext cx="414338" cy="673100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EBECF2"/>
              </a:gs>
              <a:gs pos="64999">
                <a:srgbClr val="CACCDC"/>
              </a:gs>
              <a:gs pos="100000">
                <a:srgbClr val="B2B6CF"/>
              </a:gs>
            </a:gsLst>
            <a:lin ang="5400000" scaled="1"/>
          </a:gradFill>
          <a:ln w="6350">
            <a:solidFill>
              <a:srgbClr val="001E60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x-none" sz="12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5613" name="Cubo 23"/>
          <p:cNvSpPr>
            <a:spLocks noChangeArrowheads="1"/>
          </p:cNvSpPr>
          <p:nvPr/>
        </p:nvSpPr>
        <p:spPr bwMode="auto">
          <a:xfrm>
            <a:off x="6629401" y="3128963"/>
            <a:ext cx="2339975" cy="113665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6350">
            <a:solidFill>
              <a:srgbClr val="00206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b="1">
                <a:solidFill>
                  <a:srgbClr val="FF0000"/>
                </a:solidFill>
                <a:latin typeface="Arial" charset="0"/>
              </a:rPr>
              <a:t>AMP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solidFill>
                  <a:schemeClr val="tx1"/>
                </a:solidFill>
                <a:latin typeface="Arial" charset="0"/>
              </a:rPr>
              <a:t>Tylenol 500mg comprimido (Janssen-Cilag Farmacêutica Ltda)</a:t>
            </a:r>
            <a:endParaRPr lang="pt-BR" altLang="pt-BR" sz="1100" b="1">
              <a:solidFill>
                <a:srgbClr val="FF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5614" name="Cubo 25"/>
          <p:cNvSpPr>
            <a:spLocks noChangeArrowheads="1"/>
          </p:cNvSpPr>
          <p:nvPr/>
        </p:nvSpPr>
        <p:spPr bwMode="auto">
          <a:xfrm>
            <a:off x="6629401" y="5338764"/>
            <a:ext cx="2339975" cy="113823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6350">
            <a:solidFill>
              <a:srgbClr val="00206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b="1">
                <a:solidFill>
                  <a:srgbClr val="FF0000"/>
                </a:solidFill>
                <a:latin typeface="Arial" charset="0"/>
              </a:rPr>
              <a:t>AMPP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>
                <a:solidFill>
                  <a:schemeClr val="tx1"/>
                </a:solidFill>
                <a:latin typeface="Arial" charset="0"/>
              </a:rPr>
              <a:t>Tylenol 500mg comprimido (Janssen-Cilag Farmacêutica Ltda) x 200</a:t>
            </a:r>
            <a:endParaRPr lang="pt-BR" altLang="pt-BR" sz="12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1627188" y="1557339"/>
            <a:ext cx="1300162" cy="5847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600" b="1" dirty="0">
                <a:solidFill>
                  <a:schemeClr val="dk1"/>
                </a:solidFill>
              </a:rPr>
              <a:t>SNOMED CT: </a:t>
            </a:r>
          </a:p>
          <a:p>
            <a:pPr algn="ctr">
              <a:defRPr/>
            </a:pPr>
            <a:r>
              <a:rPr lang="pt-BR" sz="1600" b="1" dirty="0">
                <a:solidFill>
                  <a:schemeClr val="dk1"/>
                </a:solidFill>
              </a:rPr>
              <a:t>90332006</a:t>
            </a:r>
          </a:p>
        </p:txBody>
      </p: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1639888" y="3533776"/>
            <a:ext cx="1300162" cy="5847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600" b="1" dirty="0">
                <a:solidFill>
                  <a:schemeClr val="dk1"/>
                </a:solidFill>
              </a:rPr>
              <a:t>SNOMED CT: </a:t>
            </a:r>
          </a:p>
          <a:p>
            <a:pPr algn="ctr">
              <a:defRPr/>
            </a:pPr>
            <a:r>
              <a:rPr lang="pt-BR" sz="1600" b="1" dirty="0">
                <a:solidFill>
                  <a:schemeClr val="dk1"/>
                </a:solidFill>
              </a:rPr>
              <a:t>322236009</a:t>
            </a:r>
          </a:p>
        </p:txBody>
      </p:sp>
      <p:sp>
        <p:nvSpPr>
          <p:cNvPr id="31" name="CaixaDeTexto 30"/>
          <p:cNvSpPr txBox="1">
            <a:spLocks noChangeArrowheads="1"/>
          </p:cNvSpPr>
          <p:nvPr/>
        </p:nvSpPr>
        <p:spPr bwMode="auto">
          <a:xfrm>
            <a:off x="1153551" y="5724526"/>
            <a:ext cx="1773799" cy="5847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b="1" dirty="0">
                <a:solidFill>
                  <a:schemeClr val="dk1"/>
                </a:solidFill>
              </a:rPr>
              <a:t>SNOMED CT: </a:t>
            </a:r>
          </a:p>
          <a:p>
            <a:pPr algn="ctr">
              <a:defRPr/>
            </a:pPr>
            <a:r>
              <a:rPr lang="pt-BR" sz="1600" b="1" dirty="0">
                <a:solidFill>
                  <a:srgbClr val="FF0000"/>
                </a:solidFill>
              </a:rPr>
              <a:t>@BRASIL1235</a:t>
            </a:r>
          </a:p>
        </p:txBody>
      </p:sp>
      <p:sp>
        <p:nvSpPr>
          <p:cNvPr id="32" name="CaixaDeTexto 31"/>
          <p:cNvSpPr txBox="1">
            <a:spLocks noChangeArrowheads="1"/>
          </p:cNvSpPr>
          <p:nvPr/>
        </p:nvSpPr>
        <p:spPr bwMode="auto">
          <a:xfrm>
            <a:off x="9263064" y="3533777"/>
            <a:ext cx="2117699" cy="5847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b="1" dirty="0">
                <a:solidFill>
                  <a:schemeClr val="dk1"/>
                </a:solidFill>
              </a:rPr>
              <a:t>SNOMED CT: </a:t>
            </a:r>
          </a:p>
          <a:p>
            <a:pPr algn="ctr">
              <a:defRPr/>
            </a:pPr>
            <a:r>
              <a:rPr lang="pt-BR" sz="1600" b="1" dirty="0">
                <a:solidFill>
                  <a:srgbClr val="FF0000"/>
                </a:solidFill>
              </a:rPr>
              <a:t>@BRASIL7586</a:t>
            </a:r>
          </a:p>
        </p:txBody>
      </p: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9266238" y="5700714"/>
            <a:ext cx="2001984" cy="5847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b="1" dirty="0">
                <a:solidFill>
                  <a:schemeClr val="dk1"/>
                </a:solidFill>
              </a:rPr>
              <a:t>SNOMED CT: </a:t>
            </a:r>
          </a:p>
          <a:p>
            <a:pPr algn="ctr">
              <a:defRPr/>
            </a:pPr>
            <a:r>
              <a:rPr lang="pt-BR" sz="1600" b="1" dirty="0">
                <a:solidFill>
                  <a:srgbClr val="FF0000"/>
                </a:solidFill>
              </a:rPr>
              <a:t>@BRASIL5796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2">
            <a:extLst>
              <a:ext uri="{FF2B5EF4-FFF2-40B4-BE49-F238E27FC236}">
                <a16:creationId xmlns:a16="http://schemas.microsoft.com/office/drawing/2014/main" id="{DE27570F-8AA7-4019-937F-EE035FB0C16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676276"/>
            <a:ext cx="6937375" cy="6181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17411" name="Título 1"/>
          <p:cNvSpPr>
            <a:spLocks noGrp="1" noChangeArrowheads="1"/>
          </p:cNvSpPr>
          <p:nvPr>
            <p:ph type="title"/>
          </p:nvPr>
        </p:nvSpPr>
        <p:spPr>
          <a:xfrm>
            <a:off x="1631950" y="44450"/>
            <a:ext cx="77724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altLang="es-ES_tradnl" dirty="0"/>
              <a:t>Modelo de dados: OBM  </a:t>
            </a:r>
            <a:endParaRPr lang="es-ES_tradnl" altLang="es-ES_tradnl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D95CB9-B9F8-45D1-AB07-9F637DAF1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256188"/>
            <a:ext cx="765175" cy="307777"/>
          </a:xfrm>
          <a:prstGeom prst="rect">
            <a:avLst/>
          </a:prstGeom>
          <a:solidFill>
            <a:srgbClr val="3C8C9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pt-BR" sz="1400" b="1">
                <a:solidFill>
                  <a:schemeClr val="bg1"/>
                </a:solidFill>
              </a:rPr>
              <a:t>HÓRUS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92E8D7-B537-4CF2-9007-61A9850C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642" y="746226"/>
            <a:ext cx="494046" cy="307777"/>
          </a:xfrm>
          <a:prstGeom prst="rect">
            <a:avLst/>
          </a:prstGeom>
          <a:solidFill>
            <a:srgbClr val="3C8C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pt-BR" sz="1400" b="1">
                <a:solidFill>
                  <a:schemeClr val="bg1"/>
                </a:solidFill>
              </a:rPr>
              <a:t>DCB</a:t>
            </a:r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E01A9229-20E0-4D05-A43C-54B351EC256F}"/>
              </a:ext>
            </a:extLst>
          </p:cNvPr>
          <p:cNvSpPr/>
          <p:nvPr/>
        </p:nvSpPr>
        <p:spPr bwMode="auto">
          <a:xfrm>
            <a:off x="5186364" y="803276"/>
            <a:ext cx="981075" cy="408623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pt-BR"/>
          </a:p>
        </p:txBody>
      </p:sp>
      <p:sp>
        <p:nvSpPr>
          <p:cNvPr id="17415" name="Retângulo de cantos arredondados 1"/>
          <p:cNvSpPr>
            <a:spLocks noChangeArrowheads="1"/>
          </p:cNvSpPr>
          <p:nvPr/>
        </p:nvSpPr>
        <p:spPr bwMode="auto">
          <a:xfrm>
            <a:off x="4079876" y="3284538"/>
            <a:ext cx="1223963" cy="510778"/>
          </a:xfrm>
          <a:prstGeom prst="roundRect">
            <a:avLst>
              <a:gd name="adj" fmla="val 16667"/>
            </a:avLst>
          </a:prstGeom>
          <a:solidFill>
            <a:srgbClr val="3C8C93">
              <a:alpha val="18039"/>
            </a:srgbClr>
          </a:solidFill>
          <a:ln w="9525">
            <a:solidFill>
              <a:srgbClr val="3C8C93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3"/>
              </a:buBlip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700">
                <a:solidFill>
                  <a:srgbClr val="464847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tângulo de cantos arredondados 10"/>
          <p:cNvSpPr/>
          <p:nvPr/>
        </p:nvSpPr>
        <p:spPr bwMode="auto">
          <a:xfrm>
            <a:off x="5922964" y="2133601"/>
            <a:ext cx="820737" cy="408623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6419517" y="1862238"/>
            <a:ext cx="494046" cy="307777"/>
          </a:xfrm>
          <a:prstGeom prst="rect">
            <a:avLst/>
          </a:prstGeom>
          <a:solidFill>
            <a:srgbClr val="3C8C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pt-BR" sz="1400" b="1">
                <a:solidFill>
                  <a:schemeClr val="bg1"/>
                </a:solidFill>
              </a:rPr>
              <a:t>DCB</a:t>
            </a:r>
          </a:p>
        </p:txBody>
      </p:sp>
    </p:spTree>
    <p:extLst>
      <p:ext uri="{BB962C8B-B14F-4D97-AF65-F5344CB8AC3E}">
        <p14:creationId xmlns:p14="http://schemas.microsoft.com/office/powerpoint/2010/main" val="58570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 noChangeArrowheads="1"/>
          </p:cNvSpPr>
          <p:nvPr>
            <p:ph type="title"/>
          </p:nvPr>
        </p:nvSpPr>
        <p:spPr>
          <a:xfrm>
            <a:off x="1524001" y="190500"/>
            <a:ext cx="9144000" cy="865188"/>
          </a:xfrm>
        </p:spPr>
        <p:txBody>
          <a:bodyPr>
            <a:noAutofit/>
          </a:bodyPr>
          <a:lstStyle/>
          <a:p>
            <a:pPr eaLnBrk="1" hangingPunct="1"/>
            <a:r>
              <a:rPr lang="pt-BR" altLang="pt-BR" sz="2000" dirty="0"/>
              <a:t>Relacionamento da OBM com as Bases Atuais de Medicamentos no MS</a:t>
            </a:r>
            <a:endParaRPr lang="pt-BR" altLang="es-ES_tradnl" sz="2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6C9D76-1BEF-4CF1-846D-91B86045F66C}"/>
              </a:ext>
            </a:extLst>
          </p:cNvPr>
          <p:cNvSpPr/>
          <p:nvPr/>
        </p:nvSpPr>
        <p:spPr bwMode="auto">
          <a:xfrm>
            <a:off x="2424113" y="1341438"/>
            <a:ext cx="4679950" cy="4679950"/>
          </a:xfrm>
          <a:prstGeom prst="ellipse">
            <a:avLst/>
          </a:prstGeom>
          <a:solidFill>
            <a:srgbClr val="70AD47">
              <a:lumMod val="50000"/>
              <a:alpha val="29000"/>
            </a:srgbClr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pt-BR" kern="0">
              <a:solidFill>
                <a:prstClr val="white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5B9E659-22D5-40BA-9B5C-4D80282D65BF}"/>
              </a:ext>
            </a:extLst>
          </p:cNvPr>
          <p:cNvSpPr/>
          <p:nvPr/>
        </p:nvSpPr>
        <p:spPr bwMode="auto">
          <a:xfrm>
            <a:off x="2751138" y="1887538"/>
            <a:ext cx="3587750" cy="358775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pt-BR" kern="0">
              <a:solidFill>
                <a:prstClr val="white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AAC113-A417-42E5-A99C-066BA06933FA}"/>
              </a:ext>
            </a:extLst>
          </p:cNvPr>
          <p:cNvSpPr/>
          <p:nvPr/>
        </p:nvSpPr>
        <p:spPr bwMode="auto">
          <a:xfrm>
            <a:off x="4646613" y="2078038"/>
            <a:ext cx="1560512" cy="1560512"/>
          </a:xfrm>
          <a:prstGeom prst="ellipse">
            <a:avLst/>
          </a:prstGeom>
          <a:solidFill>
            <a:srgbClr val="007D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pt-BR" kern="0">
              <a:solidFill>
                <a:prstClr val="white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8979C8-6083-4520-B4BF-166C704913F8}"/>
              </a:ext>
            </a:extLst>
          </p:cNvPr>
          <p:cNvSpPr txBox="1"/>
          <p:nvPr/>
        </p:nvSpPr>
        <p:spPr bwMode="auto">
          <a:xfrm>
            <a:off x="4033494" y="2155825"/>
            <a:ext cx="659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dirty="0">
                <a:ln w="0"/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ＭＳ Ｐゴシック" panose="020B0600070205080204" pitchFamily="34" charset="-128"/>
              </a:rPr>
              <a:t>OBM</a:t>
            </a:r>
          </a:p>
        </p:txBody>
      </p:sp>
      <p:sp>
        <p:nvSpPr>
          <p:cNvPr id="16391" name="CaixaDeTexto 20"/>
          <p:cNvSpPr txBox="1">
            <a:spLocks noChangeArrowheads="1"/>
          </p:cNvSpPr>
          <p:nvPr/>
        </p:nvSpPr>
        <p:spPr bwMode="auto">
          <a:xfrm>
            <a:off x="4673600" y="2752725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tx1"/>
                </a:solidFill>
                <a:latin typeface="Calibri" charset="0"/>
              </a:rPr>
              <a:t>HÓRUS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C0792A8-9872-4212-8DED-5D492E63E5FC}"/>
              </a:ext>
            </a:extLst>
          </p:cNvPr>
          <p:cNvSpPr/>
          <p:nvPr/>
        </p:nvSpPr>
        <p:spPr bwMode="auto">
          <a:xfrm>
            <a:off x="5484813" y="2752726"/>
            <a:ext cx="781050" cy="779463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pt-BR" kern="0">
              <a:solidFill>
                <a:prstClr val="white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49C7BF3-67FF-4E67-AABE-904FEB2967BE}"/>
              </a:ext>
            </a:extLst>
          </p:cNvPr>
          <p:cNvSpPr/>
          <p:nvPr/>
        </p:nvSpPr>
        <p:spPr bwMode="auto">
          <a:xfrm>
            <a:off x="2940051" y="2039939"/>
            <a:ext cx="3121025" cy="3119437"/>
          </a:xfrm>
          <a:prstGeom prst="ellipse">
            <a:avLst/>
          </a:prstGeom>
          <a:solidFill>
            <a:srgbClr val="FFC000">
              <a:alpha val="26000"/>
            </a:srgb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dash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pt-BR" kern="0">
              <a:solidFill>
                <a:prstClr val="white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010A4B-99BA-469D-92F4-77E9B7F0BD20}"/>
              </a:ext>
            </a:extLst>
          </p:cNvPr>
          <p:cNvSpPr txBox="1"/>
          <p:nvPr/>
        </p:nvSpPr>
        <p:spPr bwMode="auto">
          <a:xfrm>
            <a:off x="4207144" y="5159375"/>
            <a:ext cx="7601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ＭＳ Ｐゴシック" panose="020B0600070205080204" pitchFamily="34" charset="-128"/>
              </a:rPr>
              <a:t>CMED</a:t>
            </a:r>
            <a:endParaRPr lang="pt-BR" b="1" dirty="0">
              <a:solidFill>
                <a:prstClr val="white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6CF4B8-8A3B-49B0-BCD8-D06F804073CD}"/>
              </a:ext>
            </a:extLst>
          </p:cNvPr>
          <p:cNvSpPr txBox="1"/>
          <p:nvPr/>
        </p:nvSpPr>
        <p:spPr bwMode="auto">
          <a:xfrm>
            <a:off x="3991544" y="1430338"/>
            <a:ext cx="8931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ＭＳ Ｐゴシック" panose="020B0600070205080204" pitchFamily="34" charset="-128"/>
              </a:rPr>
              <a:t>ANVISA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8FD91F-733B-4E14-9F23-581111C4511C}"/>
              </a:ext>
            </a:extLst>
          </p:cNvPr>
          <p:cNvSpPr txBox="1"/>
          <p:nvPr/>
        </p:nvSpPr>
        <p:spPr bwMode="auto">
          <a:xfrm>
            <a:off x="5301657" y="3000375"/>
            <a:ext cx="10134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ＭＳ Ｐゴシック" panose="020B0600070205080204" pitchFamily="34" charset="-128"/>
              </a:rPr>
              <a:t>RENAME</a:t>
            </a:r>
          </a:p>
        </p:txBody>
      </p:sp>
      <p:pic>
        <p:nvPicPr>
          <p:cNvPr id="16397" name="Picture 2" descr="Resultado de imagem para SICL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6" y="1887539"/>
            <a:ext cx="16478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Picture 8" descr="Resultado de imagem para MINISTERIO DA SAUD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4930776"/>
            <a:ext cx="13636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>
            <a:cxnSpLocks noChangeShapeType="1"/>
          </p:cNvCxnSpPr>
          <p:nvPr/>
        </p:nvCxnSpPr>
        <p:spPr bwMode="auto">
          <a:xfrm flipV="1">
            <a:off x="4884738" y="2155825"/>
            <a:ext cx="3155950" cy="2209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Conector de seta reta 6">
            <a:extLst>
              <a:ext uri="{FF2B5EF4-FFF2-40B4-BE49-F238E27FC236}">
                <a16:creationId xmlns:a16="http://schemas.microsoft.com/office/drawing/2014/main" id="{045CDA69-D4F6-45CF-B3D5-E78D4D6B2313}"/>
              </a:ext>
            </a:extLst>
          </p:cNvPr>
          <p:cNvCxnSpPr/>
          <p:nvPr/>
        </p:nvCxnSpPr>
        <p:spPr bwMode="auto">
          <a:xfrm flipV="1">
            <a:off x="4927601" y="2649538"/>
            <a:ext cx="2881313" cy="17462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26">
            <a:extLst>
              <a:ext uri="{FF2B5EF4-FFF2-40B4-BE49-F238E27FC236}">
                <a16:creationId xmlns:a16="http://schemas.microsoft.com/office/drawing/2014/main" id="{E7B29911-ADE9-4FB8-A211-61F0D87B7CBF}"/>
              </a:ext>
            </a:extLst>
          </p:cNvPr>
          <p:cNvCxnSpPr/>
          <p:nvPr/>
        </p:nvCxnSpPr>
        <p:spPr bwMode="auto">
          <a:xfrm>
            <a:off x="4872039" y="4440239"/>
            <a:ext cx="3081337" cy="94932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402" name="Imagem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5661026"/>
            <a:ext cx="3225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08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F71E-6257-944A-B7A4-759E24AE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da base OBM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5187-F9FE-4C4D-BFA8-841F502E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Fontes de dados:</a:t>
            </a:r>
          </a:p>
          <a:p>
            <a:pPr lvl="1"/>
            <a:r>
              <a:rPr lang="en-US" sz="1800" dirty="0"/>
              <a:t>BASE CMED </a:t>
            </a:r>
            <a:r>
              <a:rPr lang="en-US" sz="1800" dirty="0" err="1"/>
              <a:t>Junho</a:t>
            </a:r>
            <a:r>
              <a:rPr lang="en-US" sz="1800" dirty="0"/>
              <a:t> 2017  - total: 21.119</a:t>
            </a:r>
          </a:p>
          <a:p>
            <a:pPr lvl="1"/>
            <a:r>
              <a:rPr lang="en-US" sz="1800" dirty="0"/>
              <a:t>Base ANVISA </a:t>
            </a:r>
            <a:r>
              <a:rPr lang="en-US" sz="1800" dirty="0" err="1"/>
              <a:t>Julho</a:t>
            </a:r>
            <a:r>
              <a:rPr lang="en-US" sz="1800" dirty="0"/>
              <a:t> 2017  </a:t>
            </a:r>
          </a:p>
          <a:p>
            <a:pPr lvl="1"/>
            <a:r>
              <a:rPr lang="en-US" sz="1800" dirty="0"/>
              <a:t>Base </a:t>
            </a:r>
            <a:r>
              <a:rPr lang="en-US" sz="1800" dirty="0" err="1"/>
              <a:t>Hórus</a:t>
            </a:r>
            <a:r>
              <a:rPr lang="en-US" sz="1800" dirty="0"/>
              <a:t> </a:t>
            </a:r>
            <a:r>
              <a:rPr lang="en-US" sz="1800" dirty="0" err="1"/>
              <a:t>Julho</a:t>
            </a:r>
            <a:r>
              <a:rPr lang="en-US" sz="1800" dirty="0"/>
              <a:t> 2017  - total: 3.698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 da OBM </a:t>
            </a:r>
          </a:p>
          <a:p>
            <a:pPr lvl="2"/>
            <a:r>
              <a:rPr lang="en-US" sz="1600" b="1" dirty="0"/>
              <a:t>VMP –  total : 4.372  / </a:t>
            </a:r>
            <a:r>
              <a:rPr lang="en-US" sz="1600" b="1" dirty="0" err="1"/>
              <a:t>validados</a:t>
            </a:r>
            <a:r>
              <a:rPr lang="en-US" sz="1600" b="1" dirty="0"/>
              <a:t>:  3.747  (</a:t>
            </a:r>
            <a:r>
              <a:rPr lang="en-US" sz="1600" b="1" dirty="0" err="1"/>
              <a:t>dif</a:t>
            </a:r>
            <a:r>
              <a:rPr lang="en-US" sz="1600" b="1" dirty="0"/>
              <a:t> . 624) *</a:t>
            </a:r>
          </a:p>
          <a:p>
            <a:pPr lvl="2"/>
            <a:r>
              <a:rPr lang="en-US" sz="1600" b="1" dirty="0"/>
              <a:t>AMP –   total: 12.386  / </a:t>
            </a:r>
            <a:r>
              <a:rPr lang="en-US" sz="1600" b="1" dirty="0" err="1"/>
              <a:t>validados</a:t>
            </a:r>
            <a:r>
              <a:rPr lang="en-US" sz="1600" b="1" dirty="0"/>
              <a:t> 12.361 ( </a:t>
            </a:r>
            <a:r>
              <a:rPr lang="en-US" sz="1600" b="1" dirty="0" err="1"/>
              <a:t>dif</a:t>
            </a:r>
            <a:r>
              <a:rPr lang="en-US" sz="1600" b="1" dirty="0"/>
              <a:t> . 24) **</a:t>
            </a:r>
          </a:p>
          <a:p>
            <a:pPr lvl="2">
              <a:lnSpc>
                <a:spcPct val="120000"/>
              </a:lnSpc>
            </a:pPr>
            <a:r>
              <a:rPr lang="en-US" sz="1600" dirty="0" err="1"/>
              <a:t>Obs</a:t>
            </a:r>
            <a:r>
              <a:rPr lang="en-US" sz="1600" dirty="0"/>
              <a:t>: A </a:t>
            </a:r>
            <a:r>
              <a:rPr lang="en-US" sz="1600" dirty="0" err="1"/>
              <a:t>carga</a:t>
            </a:r>
            <a:r>
              <a:rPr lang="en-US" sz="1600" dirty="0"/>
              <a:t> dos VMPPs e AMPPs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parcial</a:t>
            </a:r>
            <a:r>
              <a:rPr lang="en-US" sz="1600" dirty="0"/>
              <a:t> com </a:t>
            </a:r>
            <a:r>
              <a:rPr lang="en-US" sz="1600" dirty="0" err="1"/>
              <a:t>prioridade</a:t>
            </a:r>
            <a:r>
              <a:rPr lang="en-US" sz="1600" dirty="0"/>
              <a:t> para </a:t>
            </a:r>
            <a:r>
              <a:rPr lang="en-US" sz="1600" dirty="0" err="1"/>
              <a:t>os</a:t>
            </a:r>
            <a:r>
              <a:rPr lang="en-US" sz="1600" dirty="0"/>
              <a:t> VMPPs e AMPPs </a:t>
            </a:r>
            <a:r>
              <a:rPr lang="en-US" sz="1600" dirty="0" err="1"/>
              <a:t>oriundos</a:t>
            </a:r>
            <a:r>
              <a:rPr lang="en-US" sz="1600" dirty="0"/>
              <a:t> do HÓRUS e a </a:t>
            </a:r>
            <a:r>
              <a:rPr lang="en-US" sz="1600" dirty="0" err="1"/>
              <a:t>partir</a:t>
            </a:r>
            <a:r>
              <a:rPr lang="en-US" sz="1600" dirty="0"/>
              <a:t> das FF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frequentemente</a:t>
            </a:r>
            <a:r>
              <a:rPr lang="en-US" sz="1600" dirty="0"/>
              <a:t> </a:t>
            </a:r>
            <a:r>
              <a:rPr lang="en-US" sz="1600" dirty="0" err="1"/>
              <a:t>utilizadas</a:t>
            </a:r>
            <a:r>
              <a:rPr lang="en-US" sz="1600" dirty="0"/>
              <a:t> a </a:t>
            </a:r>
            <a:r>
              <a:rPr lang="en-US" sz="1600" dirty="0" err="1"/>
              <a:t>começar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sólidos</a:t>
            </a:r>
            <a:r>
              <a:rPr lang="en-US" sz="1600" dirty="0"/>
              <a:t> </a:t>
            </a:r>
            <a:r>
              <a:rPr lang="en-US" sz="1600" dirty="0" err="1"/>
              <a:t>orais</a:t>
            </a:r>
            <a:r>
              <a:rPr lang="en-US" sz="1600" dirty="0"/>
              <a:t>, </a:t>
            </a:r>
            <a:r>
              <a:rPr lang="en-US" sz="1600" dirty="0" err="1"/>
              <a:t>líquidos</a:t>
            </a:r>
            <a:r>
              <a:rPr lang="en-US" sz="1600" dirty="0"/>
              <a:t> </a:t>
            </a:r>
            <a:r>
              <a:rPr lang="en-US" sz="1600" dirty="0" err="1"/>
              <a:t>orais</a:t>
            </a:r>
            <a:r>
              <a:rPr lang="en-US" sz="1600" dirty="0"/>
              <a:t>, </a:t>
            </a:r>
            <a:r>
              <a:rPr lang="en-US" sz="1600" dirty="0" err="1"/>
              <a:t>semissólidos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endParaRPr lang="en-US" sz="1600" dirty="0"/>
          </a:p>
          <a:p>
            <a:pPr marL="338137" lvl="1" indent="0">
              <a:buNone/>
            </a:pPr>
            <a:endParaRPr lang="en-US" sz="1800" dirty="0"/>
          </a:p>
          <a:p>
            <a:pPr marL="338137" lvl="1" indent="0">
              <a:buNone/>
            </a:pPr>
            <a:r>
              <a:rPr lang="pt-BR" altLang="pt-BR" sz="1800" dirty="0"/>
              <a:t>(*)</a:t>
            </a:r>
          </a:p>
          <a:p>
            <a:pPr lvl="2"/>
            <a:r>
              <a:rPr lang="pt-BR" altLang="pt-BR" sz="1600" dirty="0" err="1"/>
              <a:t>VMPs</a:t>
            </a:r>
            <a:r>
              <a:rPr lang="pt-BR" altLang="pt-BR" sz="1600" dirty="0"/>
              <a:t> provenientes do Hórus  que não constam na CMED (06/2017)</a:t>
            </a:r>
          </a:p>
          <a:p>
            <a:pPr lvl="2"/>
            <a:r>
              <a:rPr lang="pt-BR" sz="1600" dirty="0"/>
              <a:t>Outros problemas na base Hórus</a:t>
            </a:r>
          </a:p>
          <a:p>
            <a:pPr lvl="2"/>
            <a:r>
              <a:rPr lang="pt-BR" sz="1600" dirty="0"/>
              <a:t>Falta de bula do produto comercial equivalente e/ou informação insuficiente na base ANVISA </a:t>
            </a:r>
          </a:p>
          <a:p>
            <a:pPr lvl="2"/>
            <a:endParaRPr lang="pt-BR" sz="1600" dirty="0"/>
          </a:p>
          <a:p>
            <a:pPr marL="338137" lvl="1" indent="0">
              <a:buNone/>
            </a:pPr>
            <a:r>
              <a:rPr lang="pt-BR" sz="1800" dirty="0"/>
              <a:t>(**)</a:t>
            </a:r>
          </a:p>
          <a:p>
            <a:pPr marL="338137" lvl="1" indent="0">
              <a:buNone/>
            </a:pPr>
            <a:r>
              <a:rPr lang="pt-BR" sz="1800" dirty="0"/>
              <a:t>Informação insuficiente na base ANVISA e falta de bula  dos produtos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2573-03FD-F24C-891A-747312F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DF5-8D06-4D84-852F-BD1AAB605B57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949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OTLSHAPE_M_3605b474c4dd4de598506cc19129d850_Connector1"/>
          <p:cNvCxnSpPr/>
          <p:nvPr>
            <p:custDataLst>
              <p:tags r:id="rId1"/>
            </p:custDataLst>
          </p:nvPr>
        </p:nvCxnSpPr>
        <p:spPr>
          <a:xfrm>
            <a:off x="7946098" y="3474886"/>
            <a:ext cx="0" cy="696912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M_4baae6f8b6464cc897af20fe121a2922_Connector1"/>
          <p:cNvCxnSpPr/>
          <p:nvPr>
            <p:custDataLst>
              <p:tags r:id="rId2"/>
            </p:custDataLst>
          </p:nvPr>
        </p:nvCxnSpPr>
        <p:spPr>
          <a:xfrm>
            <a:off x="7570788" y="2662239"/>
            <a:ext cx="0" cy="936625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53aaac5908334c7da3cb98615fca1724_Connector1"/>
          <p:cNvCxnSpPr/>
          <p:nvPr>
            <p:custDataLst>
              <p:tags r:id="rId3"/>
            </p:custDataLst>
          </p:nvPr>
        </p:nvCxnSpPr>
        <p:spPr>
          <a:xfrm>
            <a:off x="7561263" y="2038350"/>
            <a:ext cx="0" cy="2338388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9f6688fd92c145b08c8fad0f4c1c0fa4_Connector1"/>
          <p:cNvCxnSpPr>
            <a:cxnSpLocks/>
            <a:stCxn id="56" idx="0"/>
          </p:cNvCxnSpPr>
          <p:nvPr>
            <p:custDataLst>
              <p:tags r:id="rId4"/>
            </p:custDataLst>
          </p:nvPr>
        </p:nvCxnSpPr>
        <p:spPr>
          <a:xfrm>
            <a:off x="6284475" y="3262313"/>
            <a:ext cx="16313" cy="1014870"/>
          </a:xfrm>
          <a:prstGeom prst="line">
            <a:avLst/>
          </a:prstGeom>
          <a:ln w="9525" cap="flat" cmpd="sng" algn="ctr">
            <a:solidFill>
              <a:srgbClr val="00B050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9fe663f55d134711a2a08357b14465cf_Connector1"/>
          <p:cNvCxnSpPr/>
          <p:nvPr>
            <p:custDataLst>
              <p:tags r:id="rId5"/>
            </p:custDataLst>
          </p:nvPr>
        </p:nvCxnSpPr>
        <p:spPr>
          <a:xfrm>
            <a:off x="3016250" y="2422526"/>
            <a:ext cx="0" cy="1812925"/>
          </a:xfrm>
          <a:prstGeom prst="line">
            <a:avLst/>
          </a:prstGeom>
          <a:ln w="9525" cap="flat" cmpd="sng" algn="ctr">
            <a:solidFill>
              <a:srgbClr val="00B050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0fbb6b67f2b340648be80a5aaabb7d66_Connector1"/>
          <p:cNvCxnSpPr/>
          <p:nvPr>
            <p:custDataLst>
              <p:tags r:id="rId6"/>
            </p:custDataLst>
          </p:nvPr>
        </p:nvCxnSpPr>
        <p:spPr>
          <a:xfrm>
            <a:off x="2228850" y="1849438"/>
            <a:ext cx="0" cy="2633662"/>
          </a:xfrm>
          <a:prstGeom prst="line">
            <a:avLst/>
          </a:prstGeom>
          <a:ln w="9525" cap="flat" cmpd="sng" algn="ctr">
            <a:solidFill>
              <a:srgbClr val="00B050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LeftEndCaps"/>
          <p:cNvSpPr txBox="1"/>
          <p:nvPr>
            <p:custDataLst>
              <p:tags r:id="rId7"/>
            </p:custDataLst>
          </p:nvPr>
        </p:nvSpPr>
        <p:spPr>
          <a:xfrm>
            <a:off x="2112923" y="4745566"/>
            <a:ext cx="448584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pt-BR" b="1" spc="-38" dirty="0">
                <a:solidFill>
                  <a:srgbClr val="C050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2017</a:t>
            </a:r>
          </a:p>
        </p:txBody>
      </p:sp>
      <p:sp>
        <p:nvSpPr>
          <p:cNvPr id="23" name="OTLSHAPE_TB_00000000000000000000000000000000_RightEndCaps"/>
          <p:cNvSpPr txBox="1"/>
          <p:nvPr>
            <p:custDataLst>
              <p:tags r:id="rId8"/>
            </p:custDataLst>
          </p:nvPr>
        </p:nvSpPr>
        <p:spPr>
          <a:xfrm>
            <a:off x="9740900" y="3102387"/>
            <a:ext cx="1489712" cy="86177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pt-BR" sz="1400" b="1" dirty="0">
                <a:latin typeface="Calibri" charset="0"/>
                <a:ea typeface="ＭＳ Ｐゴシック" charset="-128"/>
              </a:rPr>
              <a:t>OBM atualizada para o elenco Hórus e  CMED de maio 2023 </a:t>
            </a:r>
          </a:p>
        </p:txBody>
      </p:sp>
      <p:sp>
        <p:nvSpPr>
          <p:cNvPr id="24" name="OTLSHAPE_TB_00000000000000000000000000000000_ScaleContainer"/>
          <p:cNvSpPr/>
          <p:nvPr>
            <p:custDataLst>
              <p:tags r:id="rId9"/>
            </p:custDataLst>
          </p:nvPr>
        </p:nvSpPr>
        <p:spPr>
          <a:xfrm>
            <a:off x="2203040" y="4192588"/>
            <a:ext cx="753786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2251005" y="4277183"/>
            <a:ext cx="228600" cy="18573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18" dirty="0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dez</a:t>
            </a:r>
          </a:p>
        </p:txBody>
      </p:sp>
      <p:cxnSp>
        <p:nvCxnSpPr>
          <p:cNvPr id="29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3000375" y="42418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Separator2"/>
          <p:cNvCxnSpPr/>
          <p:nvPr>
            <p:custDataLst>
              <p:tags r:id="rId12"/>
            </p:custDataLst>
          </p:nvPr>
        </p:nvCxnSpPr>
        <p:spPr>
          <a:xfrm>
            <a:off x="3797300" y="42418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B_00000000000000000000000000000000_TimescaleInterval3"/>
          <p:cNvSpPr txBox="1"/>
          <p:nvPr>
            <p:custDataLst>
              <p:tags r:id="rId13"/>
            </p:custDataLst>
          </p:nvPr>
        </p:nvSpPr>
        <p:spPr>
          <a:xfrm>
            <a:off x="3860801" y="4251325"/>
            <a:ext cx="231775" cy="18573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20" dirty="0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....</a:t>
            </a:r>
          </a:p>
        </p:txBody>
      </p:sp>
      <p:cxnSp>
        <p:nvCxnSpPr>
          <p:cNvPr id="33" name="OTLSHAPE_TB_00000000000000000000000000000000_Separator3"/>
          <p:cNvCxnSpPr/>
          <p:nvPr>
            <p:custDataLst>
              <p:tags r:id="rId14"/>
            </p:custDataLst>
          </p:nvPr>
        </p:nvCxnSpPr>
        <p:spPr>
          <a:xfrm>
            <a:off x="4610100" y="42418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4673601" y="4251325"/>
            <a:ext cx="220663" cy="18573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20" dirty="0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.....</a:t>
            </a:r>
          </a:p>
        </p:txBody>
      </p:sp>
      <p:cxnSp>
        <p:nvCxnSpPr>
          <p:cNvPr id="35" name="OTLSHAPE_TB_00000000000000000000000000000000_Separator4"/>
          <p:cNvCxnSpPr/>
          <p:nvPr>
            <p:custDataLst>
              <p:tags r:id="rId16"/>
            </p:custDataLst>
          </p:nvPr>
        </p:nvCxnSpPr>
        <p:spPr>
          <a:xfrm>
            <a:off x="5424488" y="42418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B_00000000000000000000000000000000_Separator5"/>
          <p:cNvCxnSpPr/>
          <p:nvPr>
            <p:custDataLst>
              <p:tags r:id="rId17"/>
            </p:custDataLst>
          </p:nvPr>
        </p:nvCxnSpPr>
        <p:spPr>
          <a:xfrm>
            <a:off x="6237288" y="42418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B_00000000000000000000000000000000_Separator6"/>
          <p:cNvCxnSpPr/>
          <p:nvPr>
            <p:custDataLst>
              <p:tags r:id="rId18"/>
            </p:custDataLst>
          </p:nvPr>
        </p:nvCxnSpPr>
        <p:spPr>
          <a:xfrm>
            <a:off x="7024688" y="42418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TB_00000000000000000000000000000000_TimescaleInterval7"/>
          <p:cNvSpPr txBox="1"/>
          <p:nvPr>
            <p:custDataLst>
              <p:tags r:id="rId19"/>
            </p:custDataLst>
          </p:nvPr>
        </p:nvSpPr>
        <p:spPr>
          <a:xfrm>
            <a:off x="2861706" y="4209812"/>
            <a:ext cx="378620" cy="287339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20" dirty="0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mar</a:t>
            </a:r>
          </a:p>
        </p:txBody>
      </p:sp>
      <p:cxnSp>
        <p:nvCxnSpPr>
          <p:cNvPr id="41" name="OTLSHAPE_TB_00000000000000000000000000000000_Separator7"/>
          <p:cNvCxnSpPr/>
          <p:nvPr>
            <p:custDataLst>
              <p:tags r:id="rId20"/>
            </p:custDataLst>
          </p:nvPr>
        </p:nvCxnSpPr>
        <p:spPr>
          <a:xfrm>
            <a:off x="7837488" y="42418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TLSHAPE_TB_00000000000000000000000000000000_TimescaleInterval8"/>
          <p:cNvSpPr txBox="1"/>
          <p:nvPr>
            <p:custDataLst>
              <p:tags r:id="rId21"/>
            </p:custDataLst>
          </p:nvPr>
        </p:nvSpPr>
        <p:spPr>
          <a:xfrm>
            <a:off x="7835946" y="4261416"/>
            <a:ext cx="220662" cy="18573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20" dirty="0" err="1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abr</a:t>
            </a:r>
            <a:endParaRPr lang="pt-BR" sz="1200" spc="-20" dirty="0">
              <a:solidFill>
                <a:schemeClr val="lt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OTLSHAPE_TB_00000000000000000000000000000000_Separator8"/>
          <p:cNvCxnSpPr/>
          <p:nvPr>
            <p:custDataLst>
              <p:tags r:id="rId22"/>
            </p:custDataLst>
          </p:nvPr>
        </p:nvCxnSpPr>
        <p:spPr>
          <a:xfrm>
            <a:off x="8651875" y="42418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TLSHAPE_TB_00000000000000000000000000000000_TimescaleInterval9"/>
          <p:cNvSpPr txBox="1"/>
          <p:nvPr>
            <p:custDataLst>
              <p:tags r:id="rId23"/>
            </p:custDataLst>
          </p:nvPr>
        </p:nvSpPr>
        <p:spPr>
          <a:xfrm>
            <a:off x="8715375" y="4251325"/>
            <a:ext cx="228600" cy="18573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18" dirty="0" err="1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nov</a:t>
            </a:r>
            <a:endParaRPr lang="pt-BR" sz="1200" spc="-18" dirty="0">
              <a:solidFill>
                <a:schemeClr val="lt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5" name="OTLSHAPE_M_0fbb6b67f2b340648be80a5aaabb7d66_Title"/>
          <p:cNvSpPr txBox="1"/>
          <p:nvPr>
            <p:custDataLst>
              <p:tags r:id="rId24"/>
            </p:custDataLst>
          </p:nvPr>
        </p:nvSpPr>
        <p:spPr>
          <a:xfrm>
            <a:off x="2451101" y="1730375"/>
            <a:ext cx="1916113" cy="1857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pt-BR" sz="1200" b="1" spc="-4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Finalização do Projeto</a:t>
            </a:r>
          </a:p>
        </p:txBody>
      </p:sp>
      <p:sp>
        <p:nvSpPr>
          <p:cNvPr id="47" name="OTLSHAPE_M_0fbb6b67f2b340648be80a5aaabb7d66_Shape"/>
          <p:cNvSpPr/>
          <p:nvPr>
            <p:custDataLst>
              <p:tags r:id="rId25"/>
            </p:custDataLst>
          </p:nvPr>
        </p:nvSpPr>
        <p:spPr>
          <a:xfrm rot="16200000">
            <a:off x="2254665" y="1849811"/>
            <a:ext cx="165100" cy="1651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/>
          </a:p>
        </p:txBody>
      </p:sp>
      <p:sp>
        <p:nvSpPr>
          <p:cNvPr id="48" name="OTLSHAPE_M_9fe663f55d134711a2a08357b14465cf_Title"/>
          <p:cNvSpPr txBox="1"/>
          <p:nvPr>
            <p:custDataLst>
              <p:tags r:id="rId26"/>
            </p:custDataLst>
          </p:nvPr>
        </p:nvSpPr>
        <p:spPr>
          <a:xfrm>
            <a:off x="3238501" y="2332038"/>
            <a:ext cx="1808163" cy="2159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pt-BR" sz="1400" b="1" spc="-4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Entrega MS</a:t>
            </a:r>
          </a:p>
        </p:txBody>
      </p:sp>
      <p:sp>
        <p:nvSpPr>
          <p:cNvPr id="49" name="OTLSHAPE_M_9fe663f55d134711a2a08357b14465cf_Date"/>
          <p:cNvSpPr txBox="1"/>
          <p:nvPr>
            <p:custDataLst>
              <p:tags r:id="rId27"/>
            </p:custDataLst>
          </p:nvPr>
        </p:nvSpPr>
        <p:spPr>
          <a:xfrm>
            <a:off x="3225971" y="2838890"/>
            <a:ext cx="625475" cy="184666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200" spc="-8" dirty="0">
              <a:solidFill>
                <a:srgbClr val="1F497E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" name="OTLSHAPE_M_9fe663f55d134711a2a08357b14465cf_Shape"/>
          <p:cNvSpPr/>
          <p:nvPr>
            <p:custDataLst>
              <p:tags r:id="rId28"/>
            </p:custDataLst>
          </p:nvPr>
        </p:nvSpPr>
        <p:spPr>
          <a:xfrm rot="16200000">
            <a:off x="3041636" y="2422275"/>
            <a:ext cx="165100" cy="1651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/>
          </a:p>
        </p:txBody>
      </p:sp>
      <p:sp>
        <p:nvSpPr>
          <p:cNvPr id="18471" name="OTLSHAPE_M_e5113cbc19e8470b8715a75c00eb2d61_Title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680924" y="2724101"/>
            <a:ext cx="141507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 dirty="0">
                <a:solidFill>
                  <a:schemeClr val="tx1"/>
                </a:solidFill>
                <a:latin typeface="Calibri" charset="0"/>
              </a:rPr>
              <a:t>Recebimento OBM para GT Prescrição Eletrônica da SBIS –Paulo Barbosa </a:t>
            </a:r>
          </a:p>
        </p:txBody>
      </p:sp>
      <p:sp>
        <p:nvSpPr>
          <p:cNvPr id="56" name="OTLSHAPE_M_9f6688fd92c145b08c8fad0f4c1c0fa4_Shape"/>
          <p:cNvSpPr/>
          <p:nvPr>
            <p:custDataLst>
              <p:tags r:id="rId30"/>
            </p:custDataLst>
          </p:nvPr>
        </p:nvSpPr>
        <p:spPr>
          <a:xfrm rot="16200000">
            <a:off x="6284475" y="3179763"/>
            <a:ext cx="165100" cy="1651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/>
          </a:p>
        </p:txBody>
      </p:sp>
      <p:sp>
        <p:nvSpPr>
          <p:cNvPr id="18481" name="OTLSHAPE_M_53aaac5908334c7da3cb98615fca1724_Title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783513" y="1769497"/>
            <a:ext cx="27733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 dirty="0">
                <a:solidFill>
                  <a:schemeClr val="tx1"/>
                </a:solidFill>
                <a:latin typeface="Calibri" charset="0"/>
              </a:rPr>
              <a:t> Aprovação do Projeto IPS-</a:t>
            </a:r>
            <a:r>
              <a:rPr lang="pt-BR" altLang="pt-BR" sz="1400" b="1" dirty="0" err="1">
                <a:solidFill>
                  <a:schemeClr val="tx1"/>
                </a:solidFill>
                <a:latin typeface="Calibri" charset="0"/>
              </a:rPr>
              <a:t>BRasil</a:t>
            </a:r>
            <a:endParaRPr lang="pt-BR" altLang="pt-BR" sz="1400" b="1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9" name="OTLSHAPE_M_53aaac5908334c7da3cb98615fca1724_Shape"/>
          <p:cNvSpPr/>
          <p:nvPr>
            <p:custDataLst>
              <p:tags r:id="rId32"/>
            </p:custDataLst>
          </p:nvPr>
        </p:nvSpPr>
        <p:spPr>
          <a:xfrm rot="16200000">
            <a:off x="7586613" y="2039007"/>
            <a:ext cx="165100" cy="165100"/>
          </a:xfrm>
          <a:prstGeom prst="flowChartMerge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/>
          </a:p>
        </p:txBody>
      </p:sp>
      <p:sp>
        <p:nvSpPr>
          <p:cNvPr id="18491" name="OTLSHAPE_M_3605b474c4dd4de598506cc19129d850_Title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900373" y="2543404"/>
            <a:ext cx="158335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 dirty="0">
                <a:solidFill>
                  <a:schemeClr val="tx1"/>
                </a:solidFill>
                <a:latin typeface="Calibri" charset="0"/>
              </a:rPr>
              <a:t>Alteração Plano Trabalho IPS-Brasil para incluir atualização da OBM</a:t>
            </a:r>
          </a:p>
        </p:txBody>
      </p:sp>
      <p:sp>
        <p:nvSpPr>
          <p:cNvPr id="65" name="OTLSHAPE_M_3605b474c4dd4de598506cc19129d850_Shape"/>
          <p:cNvSpPr/>
          <p:nvPr>
            <p:custDataLst>
              <p:tags r:id="rId34"/>
            </p:custDataLst>
          </p:nvPr>
        </p:nvSpPr>
        <p:spPr>
          <a:xfrm rot="16200000">
            <a:off x="7946098" y="3355150"/>
            <a:ext cx="165100" cy="165100"/>
          </a:xfrm>
          <a:prstGeom prst="flowChartMerge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/>
          </a:p>
        </p:txBody>
      </p:sp>
      <p:sp>
        <p:nvSpPr>
          <p:cNvPr id="18496" name="Title 1"/>
          <p:cNvSpPr>
            <a:spLocks noGrp="1"/>
          </p:cNvSpPr>
          <p:nvPr>
            <p:ph type="title"/>
          </p:nvPr>
        </p:nvSpPr>
        <p:spPr>
          <a:xfrm>
            <a:off x="1803400" y="150813"/>
            <a:ext cx="8153400" cy="685800"/>
          </a:xfrm>
        </p:spPr>
        <p:txBody>
          <a:bodyPr/>
          <a:lstStyle/>
          <a:p>
            <a:r>
              <a:rPr lang="en-US" altLang="pt-BR" dirty="0">
                <a:latin typeface="Arial" charset="0"/>
              </a:rPr>
              <a:t>Macro-</a:t>
            </a:r>
            <a:r>
              <a:rPr lang="en-US" altLang="pt-BR" dirty="0" err="1">
                <a:latin typeface="Arial" charset="0"/>
              </a:rPr>
              <a:t>Cronograma</a:t>
            </a:r>
            <a:r>
              <a:rPr lang="en-US" altLang="pt-BR" dirty="0">
                <a:latin typeface="Arial" charset="0"/>
              </a:rPr>
              <a:t> OBM</a:t>
            </a:r>
          </a:p>
        </p:txBody>
      </p:sp>
      <p:sp>
        <p:nvSpPr>
          <p:cNvPr id="2" name="OTLSHAPE_TB_00000000000000000000000000000000_TimescaleInterval7">
            <a:extLst>
              <a:ext uri="{FF2B5EF4-FFF2-40B4-BE49-F238E27FC236}">
                <a16:creationId xmlns:a16="http://schemas.microsoft.com/office/drawing/2014/main" id="{C2C946F3-9BEA-42EC-B635-22889DA783BA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222154" y="4273624"/>
            <a:ext cx="231775" cy="18573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20" dirty="0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dez</a:t>
            </a:r>
          </a:p>
        </p:txBody>
      </p:sp>
      <p:sp>
        <p:nvSpPr>
          <p:cNvPr id="3" name="OTLSHAPE_TB_00000000000000000000000000000000_LeftEndCaps">
            <a:extLst>
              <a:ext uri="{FF2B5EF4-FFF2-40B4-BE49-F238E27FC236}">
                <a16:creationId xmlns:a16="http://schemas.microsoft.com/office/drawing/2014/main" id="{AA372F82-0E1B-9E33-3629-AA23D37D13C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769568" y="4728804"/>
            <a:ext cx="448584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pt-BR" b="1" spc="-38" dirty="0">
                <a:solidFill>
                  <a:srgbClr val="C050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2018</a:t>
            </a:r>
          </a:p>
        </p:txBody>
      </p:sp>
      <p:sp>
        <p:nvSpPr>
          <p:cNvPr id="4" name="OTLSHAPE_TB_00000000000000000000000000000000_LeftEndCaps">
            <a:extLst>
              <a:ext uri="{FF2B5EF4-FFF2-40B4-BE49-F238E27FC236}">
                <a16:creationId xmlns:a16="http://schemas.microsoft.com/office/drawing/2014/main" id="{33F0F2D2-C552-5148-1129-E99014D43C0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692721" y="4745566"/>
            <a:ext cx="448584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pt-BR" b="1" spc="-38" dirty="0">
                <a:solidFill>
                  <a:srgbClr val="C050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2019</a:t>
            </a:r>
          </a:p>
        </p:txBody>
      </p:sp>
      <p:sp>
        <p:nvSpPr>
          <p:cNvPr id="5" name="OTLSHAPE_TB_00000000000000000000000000000000_LeftEndCaps">
            <a:extLst>
              <a:ext uri="{FF2B5EF4-FFF2-40B4-BE49-F238E27FC236}">
                <a16:creationId xmlns:a16="http://schemas.microsoft.com/office/drawing/2014/main" id="{69CC73AC-8F04-184C-2C4B-69385D65256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509170" y="4732116"/>
            <a:ext cx="448584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pt-BR" b="1" spc="-38" dirty="0">
                <a:solidFill>
                  <a:srgbClr val="C050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2020</a:t>
            </a:r>
          </a:p>
        </p:txBody>
      </p:sp>
      <p:sp>
        <p:nvSpPr>
          <p:cNvPr id="6" name="OTLSHAPE_TB_00000000000000000000000000000000_LeftEndCaps">
            <a:extLst>
              <a:ext uri="{FF2B5EF4-FFF2-40B4-BE49-F238E27FC236}">
                <a16:creationId xmlns:a16="http://schemas.microsoft.com/office/drawing/2014/main" id="{5DF031EA-36FF-B3E5-4C60-A6E971FB736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377996" y="4720503"/>
            <a:ext cx="448584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pt-BR" b="1" spc="-38" dirty="0">
                <a:solidFill>
                  <a:srgbClr val="C050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2021</a:t>
            </a:r>
          </a:p>
        </p:txBody>
      </p:sp>
      <p:sp>
        <p:nvSpPr>
          <p:cNvPr id="7" name="OTLSHAPE_TB_00000000000000000000000000000000_LeftEndCaps">
            <a:extLst>
              <a:ext uri="{FF2B5EF4-FFF2-40B4-BE49-F238E27FC236}">
                <a16:creationId xmlns:a16="http://schemas.microsoft.com/office/drawing/2014/main" id="{B097D387-3479-FA04-C88C-FBC585CB34C4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669014" y="4720502"/>
            <a:ext cx="448584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pt-BR" b="1" spc="-38" dirty="0">
                <a:solidFill>
                  <a:srgbClr val="C050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2022</a:t>
            </a:r>
          </a:p>
        </p:txBody>
      </p:sp>
      <p:sp>
        <p:nvSpPr>
          <p:cNvPr id="8" name="OTLSHAPE_TB_00000000000000000000000000000000_LeftEndCaps">
            <a:extLst>
              <a:ext uri="{FF2B5EF4-FFF2-40B4-BE49-F238E27FC236}">
                <a16:creationId xmlns:a16="http://schemas.microsoft.com/office/drawing/2014/main" id="{0CF5C00F-EEA5-BBB4-0DD6-26103A94F909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7852289" y="4745565"/>
            <a:ext cx="448584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pt-BR" b="1" spc="-38" dirty="0">
                <a:solidFill>
                  <a:srgbClr val="C050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2023</a:t>
            </a:r>
          </a:p>
        </p:txBody>
      </p:sp>
      <p:sp>
        <p:nvSpPr>
          <p:cNvPr id="9" name="OTLSHAPE_TB_00000000000000000000000000000000_TimescaleInterval9">
            <a:extLst>
              <a:ext uri="{FF2B5EF4-FFF2-40B4-BE49-F238E27FC236}">
                <a16:creationId xmlns:a16="http://schemas.microsoft.com/office/drawing/2014/main" id="{F09872EE-8184-A0C9-700A-2A4ADFBCD95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 flipH="1">
            <a:off x="9368214" y="4172807"/>
            <a:ext cx="442913" cy="354012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18" dirty="0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dez</a:t>
            </a:r>
          </a:p>
        </p:txBody>
      </p:sp>
      <p:cxnSp>
        <p:nvCxnSpPr>
          <p:cNvPr id="10" name="OTLSHAPE_M_3605b474c4dd4de598506cc19129d850_Connector1">
            <a:extLst>
              <a:ext uri="{FF2B5EF4-FFF2-40B4-BE49-F238E27FC236}">
                <a16:creationId xmlns:a16="http://schemas.microsoft.com/office/drawing/2014/main" id="{8148D169-6FBD-A7D2-CBA3-4F91D3C0F48A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9483726" y="3487910"/>
            <a:ext cx="0" cy="696912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TLSHAPE_M_3605b474c4dd4de598506cc19129d850_Shape">
            <a:extLst>
              <a:ext uri="{FF2B5EF4-FFF2-40B4-BE49-F238E27FC236}">
                <a16:creationId xmlns:a16="http://schemas.microsoft.com/office/drawing/2014/main" id="{D5537957-3EC5-F1DB-F705-E0EB712BF38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9483726" y="3368174"/>
            <a:ext cx="165100" cy="165100"/>
          </a:xfrm>
          <a:prstGeom prst="flowChartMerge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/>
          </a:p>
        </p:txBody>
      </p:sp>
      <p:sp>
        <p:nvSpPr>
          <p:cNvPr id="13" name="OTLSHAPE_TB_00000000000000000000000000000000_TimescaleInterval7">
            <a:extLst>
              <a:ext uri="{FF2B5EF4-FFF2-40B4-BE49-F238E27FC236}">
                <a16:creationId xmlns:a16="http://schemas.microsoft.com/office/drawing/2014/main" id="{D18A331F-7F84-9E27-6B2F-093F1AF690B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251138" y="4277183"/>
            <a:ext cx="231775" cy="18573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>
              <a:defRPr/>
            </a:pPr>
            <a:r>
              <a:rPr lang="pt-BR" sz="1200" spc="-20" dirty="0" err="1">
                <a:solidFill>
                  <a:schemeClr val="lt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</a:t>
            </a:r>
            <a:endParaRPr lang="pt-BR" sz="1200" spc="-20" dirty="0">
              <a:solidFill>
                <a:schemeClr val="lt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cxnSp>
        <p:nvCxnSpPr>
          <p:cNvPr id="25" name="OTLSHAPE_M_9f6688fd92c145b08c8fad0f4c1c0fa4_Connector1">
            <a:extLst>
              <a:ext uri="{FF2B5EF4-FFF2-40B4-BE49-F238E27FC236}">
                <a16:creationId xmlns:a16="http://schemas.microsoft.com/office/drawing/2014/main" id="{90E287E2-C67B-AD3E-526E-87B13C6D4B2B}"/>
              </a:ext>
            </a:extLst>
          </p:cNvPr>
          <p:cNvCxnSpPr>
            <a:cxnSpLocks/>
          </p:cNvCxnSpPr>
          <p:nvPr>
            <p:custDataLst>
              <p:tags r:id="rId46"/>
            </p:custDataLst>
          </p:nvPr>
        </p:nvCxnSpPr>
        <p:spPr>
          <a:xfrm flipH="1">
            <a:off x="6960073" y="2158519"/>
            <a:ext cx="42899" cy="2076367"/>
          </a:xfrm>
          <a:prstGeom prst="line">
            <a:avLst/>
          </a:prstGeom>
          <a:ln w="9525" cap="flat" cmpd="sng" algn="ctr">
            <a:solidFill>
              <a:srgbClr val="00B050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M_9f6688fd92c145b08c8fad0f4c1c0fa4_Shape">
            <a:extLst>
              <a:ext uri="{FF2B5EF4-FFF2-40B4-BE49-F238E27FC236}">
                <a16:creationId xmlns:a16="http://schemas.microsoft.com/office/drawing/2014/main" id="{4B41C477-9E0A-93D2-96C4-93232D700D1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6200000">
            <a:off x="6957334" y="2014911"/>
            <a:ext cx="165100" cy="1651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/>
          </a:p>
        </p:txBody>
      </p:sp>
      <p:sp>
        <p:nvSpPr>
          <p:cNvPr id="57" name="OTLSHAPE_M_e5113cbc19e8470b8715a75c00eb2d61_Title">
            <a:extLst>
              <a:ext uri="{FF2B5EF4-FFF2-40B4-BE49-F238E27FC236}">
                <a16:creationId xmlns:a16="http://schemas.microsoft.com/office/drawing/2014/main" id="{9ADA6DCA-ECD2-E24E-C217-07906D0A1D8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826580" y="1176251"/>
            <a:ext cx="141507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0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 dirty="0">
                <a:solidFill>
                  <a:schemeClr val="tx1"/>
                </a:solidFill>
                <a:latin typeface="Calibri" charset="0"/>
              </a:rPr>
              <a:t>CGISD- Robson Mattos – Inclusão da Farmácia Popular na OBM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8D9-41C2-D2D4-5006-9B7EC0D6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7" y="179209"/>
            <a:ext cx="10515600" cy="888322"/>
          </a:xfrm>
        </p:spPr>
        <p:txBody>
          <a:bodyPr/>
          <a:lstStyle/>
          <a:p>
            <a:r>
              <a:rPr lang="en-BR" dirty="0"/>
              <a:t>Atualização OBM – Situação maio 2023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EC9271-445A-2A97-BCCA-E1B6F1A43D42}"/>
              </a:ext>
            </a:extLst>
          </p:cNvPr>
          <p:cNvGrpSpPr/>
          <p:nvPr/>
        </p:nvGrpSpPr>
        <p:grpSpPr>
          <a:xfrm>
            <a:off x="3870178" y="864671"/>
            <a:ext cx="5718176" cy="5457826"/>
            <a:chOff x="3251200" y="1044575"/>
            <a:chExt cx="5718176" cy="5457826"/>
          </a:xfrm>
        </p:grpSpPr>
        <p:sp>
          <p:nvSpPr>
            <p:cNvPr id="6" name="Cubo 11">
              <a:extLst>
                <a:ext uri="{FF2B5EF4-FFF2-40B4-BE49-F238E27FC236}">
                  <a16:creationId xmlns:a16="http://schemas.microsoft.com/office/drawing/2014/main" id="{841C769D-0974-2A76-263B-E19CB744F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789" y="3144838"/>
              <a:ext cx="2268537" cy="1136650"/>
            </a:xfrm>
            <a:prstGeom prst="cube">
              <a:avLst>
                <a:gd name="adj" fmla="val 25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200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VMP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200" dirty="0">
                <a:solidFill>
                  <a:schemeClr val="tx1"/>
                </a:solidFill>
                <a:latin typeface="Arial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2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" name="Cubo 12">
              <a:extLst>
                <a:ext uri="{FF2B5EF4-FFF2-40B4-BE49-F238E27FC236}">
                  <a16:creationId xmlns:a16="http://schemas.microsoft.com/office/drawing/2014/main" id="{D974AC38-8862-D147-EDAC-51F45690B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5324476"/>
              <a:ext cx="2268538" cy="1177925"/>
            </a:xfrm>
            <a:prstGeom prst="cube">
              <a:avLst>
                <a:gd name="adj" fmla="val 25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200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VMPP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2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" name="Cubo 13">
              <a:extLst>
                <a:ext uri="{FF2B5EF4-FFF2-40B4-BE49-F238E27FC236}">
                  <a16:creationId xmlns:a16="http://schemas.microsoft.com/office/drawing/2014/main" id="{9CCD2903-5299-8BE7-C17E-1D5444E7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1044575"/>
              <a:ext cx="2268538" cy="1187450"/>
            </a:xfrm>
            <a:prstGeom prst="cube">
              <a:avLst>
                <a:gd name="adj" fmla="val 25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200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VTM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2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9" name="Seta para Baixo 28">
              <a:extLst>
                <a:ext uri="{FF2B5EF4-FFF2-40B4-BE49-F238E27FC236}">
                  <a16:creationId xmlns:a16="http://schemas.microsoft.com/office/drawing/2014/main" id="{B4086DF1-0407-FAF1-0D08-8E2E243D08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924551" y="3373438"/>
              <a:ext cx="415925" cy="647700"/>
            </a:xfrm>
            <a:prstGeom prst="downArrow">
              <a:avLst>
                <a:gd name="adj1" fmla="val 50000"/>
                <a:gd name="adj2" fmla="val 49998"/>
              </a:avLst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rgbClr val="CACCDC"/>
                </a:gs>
                <a:gs pos="100000">
                  <a:srgbClr val="B2B6CF"/>
                </a:gs>
              </a:gsLst>
              <a:lin ang="5400000" scaled="1"/>
            </a:gradFill>
            <a:ln w="6350">
              <a:solidFill>
                <a:srgbClr val="001E60"/>
              </a:solidFill>
              <a:miter lim="800000"/>
              <a:headEnd/>
              <a:tailEnd/>
            </a:ln>
            <a:effectLst>
              <a:outerShdw blurRad="50800" dist="88900" dir="2700000" algn="tl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x-none" sz="1800">
                <a:solidFill>
                  <a:srgbClr val="002060"/>
                </a:solidFill>
                <a:latin typeface="Calibri" charset="0"/>
              </a:endParaRPr>
            </a:p>
          </p:txBody>
        </p:sp>
        <p:sp>
          <p:nvSpPr>
            <p:cNvPr id="10" name="Seta para Baixo 28">
              <a:extLst>
                <a:ext uri="{FF2B5EF4-FFF2-40B4-BE49-F238E27FC236}">
                  <a16:creationId xmlns:a16="http://schemas.microsoft.com/office/drawing/2014/main" id="{F3BC19CE-79E5-45E6-46EC-B35B373234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56301" y="5588001"/>
              <a:ext cx="414337" cy="639762"/>
            </a:xfrm>
            <a:prstGeom prst="down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rgbClr val="CACCDC"/>
                </a:gs>
                <a:gs pos="100000">
                  <a:srgbClr val="B2B6CF"/>
                </a:gs>
              </a:gsLst>
              <a:lin ang="5400000" scaled="1"/>
            </a:gradFill>
            <a:ln w="6350">
              <a:solidFill>
                <a:srgbClr val="001E60"/>
              </a:solidFill>
              <a:miter lim="800000"/>
              <a:headEnd/>
              <a:tailEnd/>
            </a:ln>
            <a:effectLst>
              <a:outerShdw blurRad="50800" dist="88900" dir="2700000" algn="tl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x-none" sz="1800">
                <a:solidFill>
                  <a:srgbClr val="002060"/>
                </a:solidFill>
                <a:latin typeface="Calibri" charset="0"/>
              </a:endParaRPr>
            </a:p>
          </p:txBody>
        </p:sp>
        <p:sp>
          <p:nvSpPr>
            <p:cNvPr id="11" name="Seta para Baixo 28">
              <a:extLst>
                <a:ext uri="{FF2B5EF4-FFF2-40B4-BE49-F238E27FC236}">
                  <a16:creationId xmlns:a16="http://schemas.microsoft.com/office/drawing/2014/main" id="{B3D7E236-1B7A-EAA5-3A71-4FABC13F2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300" y="4410075"/>
              <a:ext cx="414338" cy="673100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rgbClr val="CACCDC"/>
                </a:gs>
                <a:gs pos="100000">
                  <a:srgbClr val="B2B6CF"/>
                </a:gs>
              </a:gsLst>
              <a:lin ang="5400000" scaled="1"/>
            </a:gradFill>
            <a:ln w="6350">
              <a:solidFill>
                <a:srgbClr val="001E60"/>
              </a:solidFill>
              <a:miter lim="800000"/>
              <a:headEnd/>
              <a:tailEnd/>
            </a:ln>
            <a:effectLst>
              <a:outerShdw blurRad="50800" dist="88900" dir="2700000" algn="tl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x-none" sz="1200" dirty="0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12" name="Seta para Baixo 28">
              <a:extLst>
                <a:ext uri="{FF2B5EF4-FFF2-40B4-BE49-F238E27FC236}">
                  <a16:creationId xmlns:a16="http://schemas.microsoft.com/office/drawing/2014/main" id="{2268FBB4-7E06-200E-1474-885A8E7C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300" y="2362200"/>
              <a:ext cx="414338" cy="673100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4999">
                  <a:srgbClr val="CACCDC"/>
                </a:gs>
                <a:gs pos="100000">
                  <a:srgbClr val="B2B6CF"/>
                </a:gs>
              </a:gsLst>
              <a:lin ang="5400000" scaled="1"/>
            </a:gradFill>
            <a:ln w="6350">
              <a:solidFill>
                <a:srgbClr val="001E60"/>
              </a:solidFill>
              <a:miter lim="800000"/>
              <a:headEnd/>
              <a:tailEnd/>
            </a:ln>
            <a:effectLst>
              <a:outerShdw blurRad="50800" dist="88900" dir="2700000" algn="tl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x-none" sz="1200">
                <a:solidFill>
                  <a:srgbClr val="002060"/>
                </a:solidFill>
                <a:latin typeface="Arial" charset="0"/>
              </a:endParaRPr>
            </a:p>
          </p:txBody>
        </p:sp>
        <p:sp>
          <p:nvSpPr>
            <p:cNvPr id="13" name="Cubo 23">
              <a:extLst>
                <a:ext uri="{FF2B5EF4-FFF2-40B4-BE49-F238E27FC236}">
                  <a16:creationId xmlns:a16="http://schemas.microsoft.com/office/drawing/2014/main" id="{8E344298-FCBD-9298-C3CF-EA629369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1" y="3128963"/>
              <a:ext cx="2339975" cy="113665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AMP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2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4" name="Cubo 25">
              <a:extLst>
                <a:ext uri="{FF2B5EF4-FFF2-40B4-BE49-F238E27FC236}">
                  <a16:creationId xmlns:a16="http://schemas.microsoft.com/office/drawing/2014/main" id="{E967248E-2F7E-13CB-4E50-321FE619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1" y="5338764"/>
              <a:ext cx="2339975" cy="1138237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AMPP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FA263-D5B0-8B46-B06D-DB78D69A57F5}"/>
              </a:ext>
            </a:extLst>
          </p:cNvPr>
          <p:cNvSpPr/>
          <p:nvPr/>
        </p:nvSpPr>
        <p:spPr>
          <a:xfrm>
            <a:off x="65468" y="3366126"/>
            <a:ext cx="772732" cy="824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>
                <a:solidFill>
                  <a:srgbClr val="002060"/>
                </a:solidFill>
              </a:rPr>
              <a:t>Hórus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DE46D-23F4-2A6B-1723-74AE32C12BE5}"/>
              </a:ext>
            </a:extLst>
          </p:cNvPr>
          <p:cNvSpPr txBox="1"/>
          <p:nvPr/>
        </p:nvSpPr>
        <p:spPr>
          <a:xfrm>
            <a:off x="874092" y="3593584"/>
            <a:ext cx="2537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000" b="1" dirty="0"/>
              <a:t>4791 –   28,86% vistos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26FA0D-123D-9717-28E4-4FD4C916B102}"/>
              </a:ext>
            </a:extLst>
          </p:cNvPr>
          <p:cNvSpPr txBox="1"/>
          <p:nvPr/>
        </p:nvSpPr>
        <p:spPr>
          <a:xfrm>
            <a:off x="4288554" y="36488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Incluir 79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66644-A3D0-3581-25FE-5814BCA45446}"/>
              </a:ext>
            </a:extLst>
          </p:cNvPr>
          <p:cNvSpPr txBox="1"/>
          <p:nvPr/>
        </p:nvSpPr>
        <p:spPr>
          <a:xfrm>
            <a:off x="4268928" y="592776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Incluir 305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58DDE-F2A8-BBBD-06A3-59EAB012F4A0}"/>
              </a:ext>
            </a:extLst>
          </p:cNvPr>
          <p:cNvSpPr txBox="1"/>
          <p:nvPr/>
        </p:nvSpPr>
        <p:spPr>
          <a:xfrm>
            <a:off x="7655067" y="371041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Incluir 850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B426C-BAAF-1AC3-8B3C-C8BC6062E236}"/>
              </a:ext>
            </a:extLst>
          </p:cNvPr>
          <p:cNvSpPr txBox="1"/>
          <p:nvPr/>
        </p:nvSpPr>
        <p:spPr>
          <a:xfrm>
            <a:off x="7625132" y="5920769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Incluir 1223</a:t>
            </a:r>
          </a:p>
        </p:txBody>
      </p:sp>
      <p:sp>
        <p:nvSpPr>
          <p:cNvPr id="3" name="Seta para Baixo 28">
            <a:extLst>
              <a:ext uri="{FF2B5EF4-FFF2-40B4-BE49-F238E27FC236}">
                <a16:creationId xmlns:a16="http://schemas.microsoft.com/office/drawing/2014/main" id="{D6D1E2E5-E865-6D62-B533-869DBAFE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53" y="4285734"/>
            <a:ext cx="414338" cy="673100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64999">
                <a:srgbClr val="CACCDC"/>
              </a:gs>
              <a:gs pos="100000">
                <a:srgbClr val="B2B6CF"/>
              </a:gs>
            </a:gsLst>
            <a:lin ang="5400000" scaled="1"/>
          </a:gradFill>
          <a:ln w="6350">
            <a:solidFill>
              <a:srgbClr val="001E60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66CCFF"/>
              </a:buClr>
              <a:buSzPct val="90000"/>
              <a:buFont typeface="Wingdings" charset="2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700">
                <a:solidFill>
                  <a:srgbClr val="464847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x-none" sz="1200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5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>
                <a:latin typeface="Arial" charset="0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DEDC3-9EDB-5655-F521-7804CBB0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 OBM é um bloco construtor estruturante da RNDS, já descrita nas portarias:</a:t>
            </a:r>
          </a:p>
          <a:p>
            <a:pPr lvl="1"/>
            <a:r>
              <a:rPr lang="en-US" dirty="0"/>
              <a:t>PORTARIA SAES/MS Nº 50, DE 9 DE FEVEREIRO DE 2022</a:t>
            </a:r>
            <a:r>
              <a:rPr lang="en-BR" dirty="0"/>
              <a:t> -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Prescrição</a:t>
            </a:r>
            <a:r>
              <a:rPr lang="en-US" dirty="0"/>
              <a:t> de </a:t>
            </a:r>
            <a:r>
              <a:rPr lang="en-US" dirty="0" err="1"/>
              <a:t>Medicamentos</a:t>
            </a:r>
            <a:r>
              <a:rPr lang="en-US" dirty="0"/>
              <a:t> e </a:t>
            </a: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Dispensação</a:t>
            </a:r>
            <a:r>
              <a:rPr lang="en-US" dirty="0"/>
              <a:t> de </a:t>
            </a:r>
            <a:r>
              <a:rPr lang="en-US" dirty="0" err="1"/>
              <a:t>Medicamentos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PORTARIA Nº 234, DE 18 DE JULHO DE 2022 - </a:t>
            </a:r>
            <a:r>
              <a:rPr lang="en-US" dirty="0" err="1"/>
              <a:t>Institui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Atendimento</a:t>
            </a:r>
            <a:r>
              <a:rPr lang="en-US" dirty="0"/>
              <a:t> </a:t>
            </a:r>
            <a:r>
              <a:rPr lang="en-US" dirty="0" err="1"/>
              <a:t>Clínico</a:t>
            </a:r>
            <a:r>
              <a:rPr lang="en-US" dirty="0"/>
              <a:t> (RAC).</a:t>
            </a:r>
          </a:p>
          <a:p>
            <a:pPr lvl="1"/>
            <a:r>
              <a:rPr lang="en-US" dirty="0"/>
              <a:t>PORTARIA Nº 701, DE 29 DE SETEMBRO DE 2022 - </a:t>
            </a:r>
            <a:r>
              <a:rPr lang="en-US" dirty="0" err="1"/>
              <a:t>Institui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Sumário</a:t>
            </a:r>
            <a:r>
              <a:rPr lang="en-US" dirty="0"/>
              <a:t> de Alta (SA).   </a:t>
            </a:r>
          </a:p>
          <a:p>
            <a:r>
              <a:rPr lang="en-US" dirty="0"/>
              <a:t>O </a:t>
            </a:r>
            <a:r>
              <a:rPr lang="en-US" dirty="0" err="1"/>
              <a:t>consumo</a:t>
            </a:r>
            <a:r>
              <a:rPr lang="en-US" dirty="0"/>
              <a:t> da base da OBM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APIs FHIR </a:t>
            </a:r>
            <a:r>
              <a:rPr lang="en-US" dirty="0" err="1"/>
              <a:t>permitirá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PE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contar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base </a:t>
            </a:r>
            <a:r>
              <a:rPr lang="en-US" dirty="0" err="1"/>
              <a:t>atualizada</a:t>
            </a:r>
            <a:r>
              <a:rPr lang="en-US" dirty="0"/>
              <a:t>, </a:t>
            </a:r>
            <a:r>
              <a:rPr lang="en-US" dirty="0" err="1"/>
              <a:t>curada</a:t>
            </a:r>
            <a:r>
              <a:rPr lang="en-US" dirty="0"/>
              <a:t> </a:t>
            </a:r>
            <a:r>
              <a:rPr lang="en-US" dirty="0" err="1"/>
              <a:t>contribuindo</a:t>
            </a:r>
            <a:r>
              <a:rPr lang="en-US" dirty="0"/>
              <a:t> para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paciente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de PE</a:t>
            </a:r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42181-432F-D7AE-DA92-B30810E4119F}"/>
              </a:ext>
            </a:extLst>
          </p:cNvPr>
          <p:cNvSpPr txBox="1"/>
          <p:nvPr/>
        </p:nvSpPr>
        <p:spPr>
          <a:xfrm>
            <a:off x="838200" y="492369"/>
            <a:ext cx="4608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4000" dirty="0"/>
              <a:t>Considerações Finais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C2ACA-5828-B648-E2AB-2F10CC8D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94FF-4806-1780-1572-38D66A4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Beatriz.leao@hsl.org.br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31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2DD-268F-9343-8A19-07AE0C21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2" y="32471"/>
            <a:ext cx="10515600" cy="1325563"/>
          </a:xfrm>
        </p:spPr>
        <p:txBody>
          <a:bodyPr/>
          <a:lstStyle/>
          <a:p>
            <a:r>
              <a:rPr lang="en-BR" dirty="0">
                <a:solidFill>
                  <a:srgbClr val="002060"/>
                </a:solidFill>
              </a:rPr>
              <a:t>Declaração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76E-3937-0848-AA4C-64F0984B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2" y="1358034"/>
            <a:ext cx="10515600" cy="4351338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sz="1600" b="0">
                <a:solidFill>
                  <a:srgbClr val="002060"/>
                </a:solidFill>
              </a:rPr>
              <a:t>Não sou funcionária pública, nem represento qualquer esfera de governo;</a:t>
            </a:r>
          </a:p>
          <a:p>
            <a:pPr fontAlgn="base">
              <a:lnSpc>
                <a:spcPct val="120000"/>
              </a:lnSpc>
            </a:pPr>
            <a:r>
              <a:rPr lang="en-US" sz="1600" b="0">
                <a:solidFill>
                  <a:srgbClr val="002060"/>
                </a:solidFill>
              </a:rPr>
              <a:t>Sou sócia diretora da BLEAO Informática em Saúde (1998 - );</a:t>
            </a:r>
          </a:p>
          <a:p>
            <a:pPr fontAlgn="base">
              <a:lnSpc>
                <a:spcPct val="120000"/>
              </a:lnSpc>
            </a:pPr>
            <a:r>
              <a:rPr lang="en-US" sz="1600" b="0">
                <a:solidFill>
                  <a:srgbClr val="002060"/>
                </a:solidFill>
              </a:rPr>
              <a:t>Sou fundadora da SBIS (1996) e fui president por três gestões</a:t>
            </a:r>
            <a:r>
              <a:rPr lang="en-US" sz="1600">
                <a:solidFill>
                  <a:srgbClr val="002060"/>
                </a:solidFill>
              </a:rPr>
              <a:t>;</a:t>
            </a:r>
            <a:r>
              <a:rPr lang="en-US" sz="1600" b="0">
                <a:solidFill>
                  <a:srgbClr val="002060"/>
                </a:solidFill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en-US" sz="1600" b="0">
                <a:solidFill>
                  <a:srgbClr val="002060"/>
                </a:solidFill>
              </a:rPr>
              <a:t>Funcionária do HSL – especialista em projetos – equipe PROADI </a:t>
            </a:r>
          </a:p>
          <a:p>
            <a:pPr lvl="1" fontAlgn="base">
              <a:lnSpc>
                <a:spcPct val="120000"/>
              </a:lnSpc>
            </a:pPr>
            <a:r>
              <a:rPr lang="en-US" sz="1400">
                <a:solidFill>
                  <a:srgbClr val="002060"/>
                </a:solidFill>
              </a:rPr>
              <a:t>Projeto Proadi – OBM – Ontologia Brasileira de Medicamentos (2015-2017)</a:t>
            </a:r>
            <a:endParaRPr lang="en-US" sz="1400" b="0">
              <a:solidFill>
                <a:srgbClr val="002060"/>
              </a:solidFill>
            </a:endParaRPr>
          </a:p>
          <a:p>
            <a:pPr lvl="1" fontAlgn="base">
              <a:lnSpc>
                <a:spcPct val="120000"/>
              </a:lnSpc>
            </a:pPr>
            <a:r>
              <a:rPr lang="en-US" sz="1400" b="0">
                <a:solidFill>
                  <a:srgbClr val="002060"/>
                </a:solidFill>
              </a:rPr>
              <a:t>Projeto Proadi DIGISUS: Programa de Pós-Graduação em Informática em Saúde do IEP/Hospital Sírio Libanês  - (2014 - 2020);</a:t>
            </a:r>
          </a:p>
          <a:p>
            <a:pPr lvl="1" fontAlgn="base">
              <a:lnSpc>
                <a:spcPct val="120000"/>
              </a:lnSpc>
            </a:pPr>
            <a:r>
              <a:rPr lang="en-US" sz="1400" b="0">
                <a:solidFill>
                  <a:srgbClr val="002060"/>
                </a:solidFill>
              </a:rPr>
              <a:t>Projeto Proadi Regula Mais – (2020 - 2021);</a:t>
            </a:r>
          </a:p>
          <a:p>
            <a:pPr lvl="1" fontAlgn="base">
              <a:lnSpc>
                <a:spcPct val="120000"/>
              </a:lnSpc>
            </a:pPr>
            <a:r>
              <a:rPr lang="en-US" sz="1400" b="0">
                <a:solidFill>
                  <a:srgbClr val="002060"/>
                </a:solidFill>
              </a:rPr>
              <a:t>Projetos Proadi TeleUTI e TeleNordeste ( 2022 - )</a:t>
            </a:r>
          </a:p>
          <a:p>
            <a:pPr lvl="1" fontAlgn="base">
              <a:lnSpc>
                <a:spcPct val="120000"/>
              </a:lnSpc>
            </a:pPr>
            <a:r>
              <a:rPr lang="en-US" sz="1400" b="0">
                <a:solidFill>
                  <a:srgbClr val="002060"/>
                </a:solidFill>
              </a:rPr>
              <a:t>Projeto Proadi IPS – Sumário Internacional do Paciente (2023 - )</a:t>
            </a:r>
          </a:p>
          <a:p>
            <a:pPr fontAlgn="base">
              <a:lnSpc>
                <a:spcPct val="120000"/>
              </a:lnSpc>
            </a:pPr>
            <a:r>
              <a:rPr lang="en-US" sz="1600" b="0">
                <a:solidFill>
                  <a:srgbClr val="002060"/>
                </a:solidFill>
              </a:rPr>
              <a:t>Participei da elaboração dos documentos </a:t>
            </a:r>
          </a:p>
          <a:p>
            <a:pPr lvl="1" fontAlgn="base">
              <a:lnSpc>
                <a:spcPct val="120000"/>
              </a:lnSpc>
            </a:pPr>
            <a:r>
              <a:rPr lang="en-US" sz="1400" b="0">
                <a:solidFill>
                  <a:srgbClr val="002060"/>
                </a:solidFill>
              </a:rPr>
              <a:t>Estratégia de e-Saúde para o Brasil, no GT2 – Sistemas, Aplicativos e Interoperabilidade (2011-14);</a:t>
            </a:r>
          </a:p>
          <a:p>
            <a:pPr lvl="1" fontAlgn="base">
              <a:lnSpc>
                <a:spcPct val="120000"/>
              </a:lnSpc>
            </a:pPr>
            <a:r>
              <a:rPr lang="en-US" sz="1400">
                <a:solidFill>
                  <a:srgbClr val="002060"/>
                </a:solidFill>
              </a:rPr>
              <a:t>Digital Health Plataform Handbook - ITU/WHO (2019);</a:t>
            </a:r>
            <a:endParaRPr lang="en-US" sz="1400" b="0">
              <a:solidFill>
                <a:srgbClr val="002060"/>
              </a:solidFill>
            </a:endParaRPr>
          </a:p>
          <a:p>
            <a:pPr fontAlgn="base">
              <a:lnSpc>
                <a:spcPct val="120000"/>
              </a:lnSpc>
            </a:pPr>
            <a:r>
              <a:rPr lang="en-US" sz="1600" b="0">
                <a:solidFill>
                  <a:srgbClr val="002060"/>
                </a:solidFill>
              </a:rPr>
              <a:t>Sou membro fundador da IAHSI – International Academy of Health Sciences Informatics  (2017);</a:t>
            </a:r>
          </a:p>
          <a:p>
            <a:pPr fontAlgn="base">
              <a:lnSpc>
                <a:spcPct val="120000"/>
              </a:lnSpc>
            </a:pPr>
            <a:r>
              <a:rPr lang="en-US" sz="1600" b="1">
                <a:solidFill>
                  <a:srgbClr val="002060"/>
                </a:solidFill>
              </a:rPr>
              <a:t>Esta apresentação reflete unicamente a  minha posição pessoal e baseada em </a:t>
            </a:r>
            <a:r>
              <a:rPr lang="pt-BR" sz="1600" b="1">
                <a:solidFill>
                  <a:srgbClr val="002060"/>
                </a:solidFill>
              </a:rPr>
              <a:t>informações de domínio publico</a:t>
            </a:r>
            <a:r>
              <a:rPr lang="en-US" sz="1600" b="1">
                <a:solidFill>
                  <a:srgbClr val="002060"/>
                </a:solidFill>
              </a:rPr>
              <a:t> ; 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03BE-F950-F541-84A1-077CD2CD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38EDF5-8D06-4D84-852F-BD1AAB605B57}" type="slidenum">
              <a:rPr lang="pt-BR" smtClean="0"/>
              <a:pPr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80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DE2B-D47B-394B-B838-6C9020E9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2AF2-6DA2-B547-AC0B-99C45ECE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Introdução </a:t>
            </a:r>
          </a:p>
          <a:p>
            <a:r>
              <a:rPr lang="en-BR" dirty="0"/>
              <a:t>Histórico da OBM  </a:t>
            </a:r>
          </a:p>
          <a:p>
            <a:r>
              <a:rPr lang="en-BR" dirty="0"/>
              <a:t>Estrutura da OBM</a:t>
            </a:r>
          </a:p>
          <a:p>
            <a:r>
              <a:rPr lang="en-BR" dirty="0"/>
              <a:t>Atualização OBM 2023</a:t>
            </a:r>
          </a:p>
          <a:p>
            <a:r>
              <a:rPr lang="en-BR" dirty="0"/>
              <a:t>Considerações Finais</a:t>
            </a:r>
          </a:p>
          <a:p>
            <a:pPr marL="0" indent="0">
              <a:buNone/>
            </a:pPr>
            <a:endParaRPr lang="en-BR" dirty="0"/>
          </a:p>
          <a:p>
            <a:pPr lvl="1"/>
            <a:endParaRPr lang="en-BR" dirty="0"/>
          </a:p>
          <a:p>
            <a:pPr marL="457200" lvl="1" indent="0">
              <a:buNone/>
            </a:pPr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62403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ABEE-FFA4-F525-EE92-540C56A3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403E-CEF2-07EB-3CDD-F0217283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 que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Sentinela</a:t>
            </a:r>
            <a:r>
              <a:rPr lang="en-US" sz="2000" dirty="0"/>
              <a:t>?</a:t>
            </a:r>
          </a:p>
          <a:p>
            <a:r>
              <a:rPr lang="en-US" sz="2000" dirty="0"/>
              <a:t>Um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Sentinela</a:t>
            </a:r>
            <a:r>
              <a:rPr lang="en-US" sz="2000" dirty="0"/>
              <a:t> </a:t>
            </a:r>
            <a:r>
              <a:rPr lang="en-US" sz="2000" dirty="0" err="1"/>
              <a:t>ocorre</a:t>
            </a:r>
            <a:r>
              <a:rPr lang="en-US" sz="2000" dirty="0"/>
              <a:t> </a:t>
            </a:r>
            <a:r>
              <a:rPr lang="en-US" sz="2000" b="1" dirty="0" err="1"/>
              <a:t>quando</a:t>
            </a:r>
            <a:r>
              <a:rPr lang="en-US" sz="2000" b="1" dirty="0"/>
              <a:t> algo </a:t>
            </a:r>
            <a:r>
              <a:rPr lang="en-US" sz="2000" b="1" dirty="0" err="1"/>
              <a:t>dá</a:t>
            </a:r>
            <a:r>
              <a:rPr lang="en-US" sz="2000" b="1" dirty="0"/>
              <a:t> </a:t>
            </a:r>
            <a:r>
              <a:rPr lang="en-US" sz="2000" b="1" dirty="0" err="1"/>
              <a:t>errado</a:t>
            </a:r>
            <a:r>
              <a:rPr lang="en-US" sz="2000" b="1" dirty="0"/>
              <a:t> com o </a:t>
            </a:r>
            <a:r>
              <a:rPr lang="en-US" sz="2000" b="1" dirty="0" err="1"/>
              <a:t>atendimento</a:t>
            </a:r>
            <a:r>
              <a:rPr lang="en-US" sz="2000" b="1" dirty="0"/>
              <a:t> de um </a:t>
            </a:r>
            <a:r>
              <a:rPr lang="en-US" sz="2000" b="1" dirty="0" err="1"/>
              <a:t>paciente</a:t>
            </a:r>
            <a:r>
              <a:rPr lang="en-US" sz="2000" dirty="0"/>
              <a:t>, </a:t>
            </a:r>
            <a:r>
              <a:rPr lang="en-US" sz="2000" dirty="0" err="1"/>
              <a:t>conduzindo</a:t>
            </a:r>
            <a:r>
              <a:rPr lang="en-US" sz="2000" dirty="0"/>
              <a:t> a </a:t>
            </a:r>
            <a:r>
              <a:rPr lang="en-US" sz="2000" b="1" dirty="0" err="1"/>
              <a:t>sérios</a:t>
            </a:r>
            <a:r>
              <a:rPr lang="en-US" sz="2000" b="1" dirty="0"/>
              <a:t> </a:t>
            </a:r>
            <a:r>
              <a:rPr lang="en-US" sz="2000" b="1" dirty="0" err="1"/>
              <a:t>danos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</a:t>
            </a:r>
            <a:r>
              <a:rPr lang="en-US" sz="2000" b="1" dirty="0" err="1"/>
              <a:t>morte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poderiam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</a:t>
            </a:r>
            <a:r>
              <a:rPr lang="en-US" sz="2000" dirty="0" err="1"/>
              <a:t>sido</a:t>
            </a:r>
            <a:r>
              <a:rPr lang="en-US" sz="2000" dirty="0"/>
              <a:t> </a:t>
            </a:r>
            <a:r>
              <a:rPr lang="en-US" sz="2000" dirty="0" err="1"/>
              <a:t>evitados</a:t>
            </a:r>
            <a:r>
              <a:rPr lang="en-US" sz="2000" dirty="0"/>
              <a:t>. </a:t>
            </a:r>
            <a:endParaRPr lang="en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B05E1-3959-E7A8-6EE6-8389E9E1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31" y="2385827"/>
            <a:ext cx="7772400" cy="1406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7676D-0C33-02A5-0EA4-2FFEEF8D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74" y="3526277"/>
            <a:ext cx="5376271" cy="29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9675-67AB-0150-911E-2F32F443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Erros de medicação no Brasil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D7FC-0489-68DF-207D-24B29BD3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effectLst/>
                <a:latin typeface="SourceSansPro"/>
              </a:rPr>
              <a:t>&gt;&gt; DADOS NO BRASIL </a:t>
            </a:r>
            <a:endParaRPr lang="en-US" sz="3600" dirty="0">
              <a:effectLst/>
            </a:endParaRPr>
          </a:p>
          <a:p>
            <a:r>
              <a:rPr lang="en-US" sz="2400" b="0" dirty="0">
                <a:effectLst/>
                <a:latin typeface="SourceSansPro"/>
              </a:rPr>
              <a:t>No </a:t>
            </a:r>
            <a:r>
              <a:rPr lang="en-US" sz="2400" b="0" dirty="0" err="1">
                <a:effectLst/>
                <a:latin typeface="SourceSansPro"/>
              </a:rPr>
              <a:t>Brasil</a:t>
            </a:r>
            <a:r>
              <a:rPr lang="en-US" sz="2400" b="0" dirty="0">
                <a:effectLst/>
                <a:latin typeface="SourceSansPro"/>
              </a:rPr>
              <a:t>, </a:t>
            </a:r>
            <a:r>
              <a:rPr lang="en-US" sz="2400" b="0" dirty="0" err="1">
                <a:effectLst/>
                <a:latin typeface="SourceSansPro"/>
              </a:rPr>
              <a:t>estudo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realizado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em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unidades</a:t>
            </a:r>
            <a:r>
              <a:rPr lang="en-US" sz="2400" b="0" dirty="0">
                <a:effectLst/>
                <a:latin typeface="SourceSansPro"/>
              </a:rPr>
              <a:t> de </a:t>
            </a:r>
            <a:r>
              <a:rPr lang="en-US" sz="2400" b="0" dirty="0" err="1">
                <a:effectLst/>
                <a:latin typeface="SourceSansPro"/>
              </a:rPr>
              <a:t>clínica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médica</a:t>
            </a:r>
            <a:r>
              <a:rPr lang="en-US" sz="2400" b="0" dirty="0">
                <a:effectLst/>
                <a:latin typeface="SourceSansPro"/>
              </a:rPr>
              <a:t> de </a:t>
            </a:r>
            <a:r>
              <a:rPr lang="en-US" sz="2400" b="0" dirty="0" err="1">
                <a:effectLst/>
                <a:latin typeface="SourceSansPro"/>
              </a:rPr>
              <a:t>cinco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hospitais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públicos</a:t>
            </a:r>
            <a:r>
              <a:rPr lang="en-US" sz="2400" b="0" dirty="0">
                <a:effectLst/>
                <a:latin typeface="SourceSansPro"/>
              </a:rPr>
              <a:t> de </a:t>
            </a:r>
            <a:r>
              <a:rPr lang="en-US" sz="2400" b="0" dirty="0" err="1">
                <a:effectLst/>
                <a:latin typeface="SourceSansPro"/>
              </a:rPr>
              <a:t>ensino</a:t>
            </a:r>
            <a:r>
              <a:rPr lang="en-US" sz="2400" b="0" dirty="0">
                <a:effectLst/>
                <a:latin typeface="SourceSansPro"/>
              </a:rPr>
              <a:t> das </a:t>
            </a:r>
            <a:r>
              <a:rPr lang="en-US" sz="2400" b="0" dirty="0" err="1">
                <a:effectLst/>
                <a:latin typeface="SourceSansPro"/>
              </a:rPr>
              <a:t>regiões</a:t>
            </a:r>
            <a:r>
              <a:rPr lang="en-US" sz="2400" b="0" dirty="0">
                <a:effectLst/>
                <a:latin typeface="SourceSansPro"/>
              </a:rPr>
              <a:t> Norte, </a:t>
            </a:r>
            <a:r>
              <a:rPr lang="en-US" sz="2400" b="0" dirty="0" err="1">
                <a:effectLst/>
                <a:latin typeface="SourceSansPro"/>
              </a:rPr>
              <a:t>Nordeste</a:t>
            </a:r>
            <a:r>
              <a:rPr lang="en-US" sz="2400" b="0" dirty="0">
                <a:effectLst/>
                <a:latin typeface="SourceSansPro"/>
              </a:rPr>
              <a:t>, </a:t>
            </a:r>
            <a:r>
              <a:rPr lang="en-US" sz="2400" b="0" dirty="0" err="1">
                <a:effectLst/>
                <a:latin typeface="SourceSansPro"/>
              </a:rPr>
              <a:t>Sudeste</a:t>
            </a:r>
            <a:r>
              <a:rPr lang="en-US" sz="2400" b="0" dirty="0">
                <a:effectLst/>
                <a:latin typeface="SourceSansPro"/>
              </a:rPr>
              <a:t> e Centro-Oeste </a:t>
            </a:r>
            <a:r>
              <a:rPr lang="en-US" sz="2400" b="1" dirty="0" err="1">
                <a:effectLst/>
                <a:latin typeface="SourceSansPro"/>
              </a:rPr>
              <a:t>identificou</a:t>
            </a:r>
            <a:r>
              <a:rPr lang="en-US" sz="2400" b="1" dirty="0">
                <a:effectLst/>
                <a:latin typeface="SourceSansPro"/>
              </a:rPr>
              <a:t> 1.500 </a:t>
            </a:r>
            <a:r>
              <a:rPr lang="en-US" sz="2400" b="1" dirty="0" err="1">
                <a:effectLst/>
                <a:latin typeface="SourceSansPro"/>
              </a:rPr>
              <a:t>erros</a:t>
            </a:r>
            <a:r>
              <a:rPr lang="en-US" sz="2400" b="1" dirty="0">
                <a:effectLst/>
                <a:latin typeface="SourceSansPro"/>
              </a:rPr>
              <a:t> de </a:t>
            </a:r>
            <a:r>
              <a:rPr lang="en-US" sz="2400" b="1" dirty="0" err="1">
                <a:effectLst/>
                <a:latin typeface="SourceSansPro"/>
              </a:rPr>
              <a:t>medicação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relacionados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0" dirty="0">
                <a:effectLst/>
                <a:latin typeface="SourceSansPro"/>
              </a:rPr>
              <a:t>à </a:t>
            </a:r>
            <a:r>
              <a:rPr lang="en-US" sz="2400" b="0" dirty="0" err="1">
                <a:effectLst/>
                <a:latin typeface="SourceSansPro"/>
              </a:rPr>
              <a:t>administração</a:t>
            </a:r>
            <a:r>
              <a:rPr lang="en-US" sz="2400" b="0" dirty="0">
                <a:effectLst/>
                <a:latin typeface="SourceSansPro"/>
              </a:rPr>
              <a:t> de </a:t>
            </a:r>
            <a:r>
              <a:rPr lang="en-US" sz="2400" b="0" dirty="0" err="1">
                <a:effectLst/>
                <a:latin typeface="SourceSansPro"/>
              </a:rPr>
              <a:t>medicamentos</a:t>
            </a:r>
            <a:r>
              <a:rPr lang="en-US" sz="2400" b="0" dirty="0">
                <a:effectLst/>
                <a:latin typeface="SourceSansPro"/>
              </a:rPr>
              <a:t>, </a:t>
            </a:r>
            <a:r>
              <a:rPr lang="en-US" sz="2400" b="0" dirty="0" err="1">
                <a:effectLst/>
                <a:latin typeface="SourceSansPro"/>
              </a:rPr>
              <a:t>demonstrando</a:t>
            </a:r>
            <a:r>
              <a:rPr lang="en-US" sz="2400" b="0" dirty="0">
                <a:effectLst/>
                <a:latin typeface="SourceSansPro"/>
              </a:rPr>
              <a:t> que 30% das doses </a:t>
            </a:r>
            <a:r>
              <a:rPr lang="en-US" sz="2400" b="0" dirty="0" err="1">
                <a:effectLst/>
                <a:latin typeface="SourceSansPro"/>
              </a:rPr>
              <a:t>administradas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continham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alguma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falha</a:t>
            </a:r>
            <a:r>
              <a:rPr lang="en-US" sz="2400" b="0" dirty="0">
                <a:effectLst/>
                <a:latin typeface="SourceSansPro"/>
              </a:rPr>
              <a:t>. </a:t>
            </a:r>
            <a:endParaRPr lang="en-US" sz="3600" dirty="0">
              <a:effectLst/>
            </a:endParaRPr>
          </a:p>
          <a:p>
            <a:r>
              <a:rPr lang="en-US" sz="2400" b="1" dirty="0" err="1">
                <a:effectLst/>
                <a:latin typeface="SourceSansPro"/>
              </a:rPr>
              <a:t>Os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erros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foram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relacionados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ao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horário</a:t>
            </a:r>
            <a:r>
              <a:rPr lang="en-US" sz="2400" b="1" dirty="0">
                <a:effectLst/>
                <a:latin typeface="SourceSansPro"/>
              </a:rPr>
              <a:t> (77,3%), à dose </a:t>
            </a:r>
            <a:r>
              <a:rPr lang="en-US" sz="2400" b="1" dirty="0" err="1">
                <a:effectLst/>
                <a:latin typeface="SourceSansPro"/>
              </a:rPr>
              <a:t>administrada</a:t>
            </a:r>
            <a:r>
              <a:rPr lang="en-US" sz="2400" b="1" dirty="0">
                <a:effectLst/>
                <a:latin typeface="SourceSansPro"/>
              </a:rPr>
              <a:t>, (14,4%), à via de </a:t>
            </a:r>
            <a:r>
              <a:rPr lang="en-US" sz="2400" b="1" dirty="0" err="1">
                <a:effectLst/>
                <a:latin typeface="SourceSansPro"/>
              </a:rPr>
              <a:t>administração</a:t>
            </a:r>
            <a:r>
              <a:rPr lang="en-US" sz="2400" b="1" dirty="0">
                <a:effectLst/>
                <a:latin typeface="SourceSansPro"/>
              </a:rPr>
              <a:t> (6,1%), </a:t>
            </a:r>
            <a:r>
              <a:rPr lang="en-US" sz="2400" b="1" dirty="0" err="1">
                <a:effectLst/>
                <a:latin typeface="SourceSansPro"/>
              </a:rPr>
              <a:t>ao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uso</a:t>
            </a:r>
            <a:r>
              <a:rPr lang="en-US" sz="2400" b="1" dirty="0">
                <a:effectLst/>
                <a:latin typeface="SourceSansPro"/>
              </a:rPr>
              <a:t> de </a:t>
            </a:r>
            <a:r>
              <a:rPr lang="en-US" sz="2400" b="1" dirty="0" err="1">
                <a:effectLst/>
                <a:latin typeface="SourceSansPro"/>
              </a:rPr>
              <a:t>medicamento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não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autorizado</a:t>
            </a:r>
            <a:r>
              <a:rPr lang="en-US" sz="2400" b="1" dirty="0">
                <a:effectLst/>
                <a:latin typeface="SourceSansPro"/>
              </a:rPr>
              <a:t> (1,7%) e a </a:t>
            </a:r>
            <a:r>
              <a:rPr lang="en-US" sz="2400" b="1" dirty="0" err="1">
                <a:effectLst/>
                <a:latin typeface="SourceSansPro"/>
              </a:rPr>
              <a:t>erro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cometido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pelo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paciente</a:t>
            </a:r>
            <a:r>
              <a:rPr lang="en-US" sz="2400" b="1" dirty="0">
                <a:effectLst/>
                <a:latin typeface="SourceSansPro"/>
              </a:rPr>
              <a:t> (0,5%). </a:t>
            </a:r>
            <a:r>
              <a:rPr lang="en-US" sz="2400" b="1" dirty="0" err="1">
                <a:effectLst/>
                <a:latin typeface="SourceSansPro"/>
              </a:rPr>
              <a:t>Os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erros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ocorreram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principalmente</a:t>
            </a:r>
            <a:r>
              <a:rPr lang="en-US" sz="2400" b="1" dirty="0">
                <a:effectLst/>
                <a:latin typeface="SourceSansPro"/>
              </a:rPr>
              <a:t> com </a:t>
            </a:r>
            <a:r>
              <a:rPr lang="en-US" sz="2400" b="1" dirty="0" err="1">
                <a:effectLst/>
                <a:latin typeface="SourceSansPro"/>
              </a:rPr>
              <a:t>medicamentos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utilizados</a:t>
            </a:r>
            <a:r>
              <a:rPr lang="en-US" sz="2400" b="1" dirty="0">
                <a:effectLst/>
                <a:latin typeface="SourceSansPro"/>
              </a:rPr>
              <a:t> </a:t>
            </a:r>
            <a:r>
              <a:rPr lang="en-US" sz="2400" b="1" dirty="0" err="1">
                <a:effectLst/>
                <a:latin typeface="SourceSansPro"/>
              </a:rPr>
              <a:t>por</a:t>
            </a:r>
            <a:r>
              <a:rPr lang="en-US" sz="2400" b="1" dirty="0">
                <a:effectLst/>
                <a:latin typeface="SourceSansPro"/>
              </a:rPr>
              <a:t> via parenteral (48,5%) e oral (46%). </a:t>
            </a:r>
            <a:endParaRPr lang="en-US" sz="3600" b="1" dirty="0">
              <a:effectLst/>
            </a:endParaRPr>
          </a:p>
          <a:p>
            <a:r>
              <a:rPr lang="en-US" sz="2400" b="0" dirty="0" err="1">
                <a:effectLst/>
                <a:latin typeface="SourceSansPro"/>
              </a:rPr>
              <a:t>Os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medicamentos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mais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comumente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relacionados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aos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erros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pertenciam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aos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utilizados</a:t>
            </a:r>
            <a:r>
              <a:rPr lang="en-US" sz="2400" b="0" dirty="0">
                <a:effectLst/>
                <a:latin typeface="SourceSansPro"/>
              </a:rPr>
              <a:t> para o </a:t>
            </a:r>
            <a:r>
              <a:rPr lang="en-US" sz="2400" b="0" dirty="0" err="1">
                <a:effectLst/>
                <a:latin typeface="SourceSansPro"/>
              </a:rPr>
              <a:t>sistema</a:t>
            </a:r>
            <a:r>
              <a:rPr lang="en-US" sz="2400" b="0" dirty="0">
                <a:effectLst/>
                <a:latin typeface="SourceSansPro"/>
              </a:rPr>
              <a:t> cardiovascular, </a:t>
            </a:r>
            <a:r>
              <a:rPr lang="en-US" sz="2400" b="0" dirty="0" err="1">
                <a:effectLst/>
                <a:latin typeface="SourceSansPro"/>
              </a:rPr>
              <a:t>sistema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nervoso</a:t>
            </a:r>
            <a:r>
              <a:rPr lang="en-US" sz="2400" b="0" dirty="0">
                <a:effectLst/>
                <a:latin typeface="SourceSansPro"/>
              </a:rPr>
              <a:t>, </a:t>
            </a:r>
            <a:r>
              <a:rPr lang="en-US" sz="2400" b="0" dirty="0" err="1">
                <a:effectLst/>
                <a:latin typeface="SourceSansPro"/>
              </a:rPr>
              <a:t>trato</a:t>
            </a:r>
            <a:r>
              <a:rPr lang="en-US" sz="2400" b="0" dirty="0">
                <a:effectLst/>
                <a:latin typeface="SourceSansPro"/>
              </a:rPr>
              <a:t> </a:t>
            </a:r>
            <a:r>
              <a:rPr lang="en-US" sz="2400" b="0" dirty="0" err="1">
                <a:effectLst/>
                <a:latin typeface="SourceSansPro"/>
              </a:rPr>
              <a:t>alimentar</a:t>
            </a:r>
            <a:r>
              <a:rPr lang="en-US" sz="2400" b="0" dirty="0">
                <a:effectLst/>
                <a:latin typeface="SourceSansPro"/>
              </a:rPr>
              <a:t> e </a:t>
            </a:r>
            <a:r>
              <a:rPr lang="en-US" sz="2400" b="0" dirty="0" err="1">
                <a:effectLst/>
                <a:latin typeface="SourceSansPro"/>
              </a:rPr>
              <a:t>metabolismo</a:t>
            </a:r>
            <a:r>
              <a:rPr lang="en-US" sz="2400" b="0" dirty="0">
                <a:effectLst/>
                <a:latin typeface="SourceSansPro"/>
              </a:rPr>
              <a:t> e anti-</a:t>
            </a:r>
            <a:r>
              <a:rPr lang="en-US" sz="2400" b="0" dirty="0" err="1">
                <a:effectLst/>
                <a:latin typeface="SourceSansPro"/>
              </a:rPr>
              <a:t>infecciosos</a:t>
            </a:r>
            <a:r>
              <a:rPr lang="en-US" sz="2400" b="0" dirty="0">
                <a:effectLst/>
                <a:latin typeface="SourceSansPro"/>
              </a:rPr>
              <a:t> de </a:t>
            </a:r>
            <a:r>
              <a:rPr lang="en-US" sz="2400" b="0" dirty="0" err="1">
                <a:effectLst/>
                <a:latin typeface="SourceSansPro"/>
              </a:rPr>
              <a:t>uso</a:t>
            </a:r>
            <a:r>
              <a:rPr lang="en-US" sz="2400" b="0" dirty="0">
                <a:effectLst/>
                <a:latin typeface="SourceSansPro"/>
              </a:rPr>
              <a:t> sistêmico20. </a:t>
            </a:r>
            <a:endParaRPr lang="en-US" sz="3600" dirty="0">
              <a:effectLst/>
            </a:endParaRPr>
          </a:p>
          <a:p>
            <a:endParaRPr lang="en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E9B20-6C24-F4A1-920C-271ED7CE15E4}"/>
              </a:ext>
            </a:extLst>
          </p:cNvPr>
          <p:cNvSpPr txBox="1"/>
          <p:nvPr/>
        </p:nvSpPr>
        <p:spPr>
          <a:xfrm>
            <a:off x="1724891" y="6360804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hlinkClick r:id="rId2"/>
              </a:rPr>
              <a:t>8</a:t>
            </a:r>
            <a:r>
              <a:rPr lang="en-BR" baseline="30000" dirty="0">
                <a:hlinkClick r:id="rId2"/>
              </a:rPr>
              <a:t>o</a:t>
            </a:r>
            <a:r>
              <a:rPr lang="en-BR" dirty="0">
                <a:hlinkClick r:id="rId2"/>
              </a:rPr>
              <a:t> Boletim de Farmaco Vigilância Erros de Medicação, ANVISA, 2019 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7622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7992-15E3-D54D-1F58-1908B59A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effectLst/>
                <a:latin typeface="SourceSansPro"/>
              </a:rPr>
              <a:t>Fatores</a:t>
            </a:r>
            <a:r>
              <a:rPr lang="en-US" sz="3200" b="1" dirty="0">
                <a:effectLst/>
                <a:latin typeface="SourceSansPro"/>
              </a:rPr>
              <a:t> que </a:t>
            </a:r>
            <a:r>
              <a:rPr lang="en-US" sz="3200" b="1" dirty="0" err="1">
                <a:effectLst/>
                <a:latin typeface="SourceSansPro"/>
              </a:rPr>
              <a:t>podem</a:t>
            </a:r>
            <a:r>
              <a:rPr lang="en-US" sz="3200" b="1" dirty="0">
                <a:effectLst/>
                <a:latin typeface="SourceSansPro"/>
              </a:rPr>
              <a:t> </a:t>
            </a:r>
            <a:r>
              <a:rPr lang="en-US" sz="3200" b="1" dirty="0" err="1">
                <a:effectLst/>
                <a:latin typeface="SourceSansPro"/>
              </a:rPr>
              <a:t>gerar</a:t>
            </a:r>
            <a:r>
              <a:rPr lang="en-US" sz="3200" b="1" dirty="0">
                <a:effectLst/>
                <a:latin typeface="SourceSansPro"/>
              </a:rPr>
              <a:t> </a:t>
            </a:r>
            <a:r>
              <a:rPr lang="en-US" sz="3200" b="1" dirty="0" err="1">
                <a:effectLst/>
                <a:latin typeface="SourceSansPro"/>
              </a:rPr>
              <a:t>erros</a:t>
            </a:r>
            <a:r>
              <a:rPr lang="en-US" sz="3200" b="1" dirty="0">
                <a:effectLst/>
                <a:latin typeface="SourceSansPro"/>
              </a:rPr>
              <a:t> de </a:t>
            </a:r>
            <a:r>
              <a:rPr lang="en-US" sz="3200" b="1" dirty="0" err="1">
                <a:effectLst/>
                <a:latin typeface="SourceSansPro"/>
              </a:rPr>
              <a:t>medicação</a:t>
            </a:r>
            <a:r>
              <a:rPr lang="en-US" sz="3200" b="1" dirty="0">
                <a:effectLst/>
                <a:latin typeface="SourceSansPro"/>
              </a:rPr>
              <a:t> (*) </a:t>
            </a:r>
            <a:endParaRPr lang="en-BR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229A-8DF4-A892-6326-5F102C27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SourceSansPro"/>
              </a:rPr>
              <a:t>Fatores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associados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aos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profissionais</a:t>
            </a:r>
            <a:r>
              <a:rPr lang="en-US" sz="2000" dirty="0">
                <a:effectLst/>
                <a:latin typeface="SourceSansPro"/>
              </a:rPr>
              <a:t> de </a:t>
            </a:r>
            <a:r>
              <a:rPr lang="en-US" sz="2000" dirty="0" err="1">
                <a:effectLst/>
                <a:latin typeface="SourceSansPro"/>
              </a:rPr>
              <a:t>saúde</a:t>
            </a:r>
            <a:r>
              <a:rPr lang="en-US" sz="2000" dirty="0">
                <a:effectLst/>
                <a:latin typeface="SourceSansPro"/>
              </a:rPr>
              <a:t>: </a:t>
            </a:r>
            <a:endParaRPr lang="en-US" sz="3200" dirty="0">
              <a:effectLst/>
            </a:endParaRPr>
          </a:p>
          <a:p>
            <a:r>
              <a:rPr lang="en-US" sz="2000" dirty="0" err="1">
                <a:effectLst/>
                <a:latin typeface="SourceSansPro"/>
              </a:rPr>
              <a:t>Fatores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associados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aos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pacientes</a:t>
            </a:r>
            <a:r>
              <a:rPr lang="en-US" sz="2000" dirty="0">
                <a:effectLst/>
                <a:latin typeface="SourceSansPro"/>
              </a:rPr>
              <a:t>: </a:t>
            </a:r>
            <a:endParaRPr lang="en-US" sz="3200" dirty="0">
              <a:effectLst/>
            </a:endParaRPr>
          </a:p>
          <a:p>
            <a:r>
              <a:rPr lang="en-US" sz="2000" dirty="0" err="1">
                <a:effectLst/>
                <a:latin typeface="SourceSansPro"/>
              </a:rPr>
              <a:t>Fatores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associados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ao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ambiente</a:t>
            </a:r>
            <a:r>
              <a:rPr lang="en-US" sz="2000" dirty="0">
                <a:effectLst/>
                <a:latin typeface="SourceSansPro"/>
              </a:rPr>
              <a:t> de </a:t>
            </a:r>
            <a:r>
              <a:rPr lang="en-US" sz="2000" dirty="0" err="1">
                <a:effectLst/>
                <a:latin typeface="SourceSansPro"/>
              </a:rPr>
              <a:t>trabalho</a:t>
            </a:r>
            <a:r>
              <a:rPr lang="en-US" sz="2000" dirty="0">
                <a:effectLst/>
                <a:latin typeface="SourceSansPro"/>
              </a:rPr>
              <a:t> </a:t>
            </a:r>
            <a:endParaRPr lang="en-US" sz="3200" dirty="0">
              <a:effectLst/>
            </a:endParaRPr>
          </a:p>
          <a:p>
            <a:r>
              <a:rPr lang="en-US" sz="2000" dirty="0" err="1">
                <a:effectLst/>
                <a:latin typeface="SourceSansPro"/>
              </a:rPr>
              <a:t>Fatores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associados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aos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medicamentos</a:t>
            </a:r>
            <a:r>
              <a:rPr lang="en-US" sz="2000" dirty="0">
                <a:effectLst/>
                <a:latin typeface="SourceSansPro"/>
              </a:rPr>
              <a:t> </a:t>
            </a:r>
            <a:endParaRPr lang="en-US" sz="3200" dirty="0">
              <a:effectLst/>
            </a:endParaRPr>
          </a:p>
          <a:p>
            <a:r>
              <a:rPr lang="en-US" sz="2000" dirty="0" err="1">
                <a:effectLst/>
                <a:latin typeface="SourceSansPro"/>
              </a:rPr>
              <a:t>Fatores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associados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às</a:t>
            </a:r>
            <a:r>
              <a:rPr lang="en-US" sz="2000" dirty="0">
                <a:effectLst/>
                <a:latin typeface="SourceSansPro"/>
              </a:rPr>
              <a:t> </a:t>
            </a:r>
            <a:r>
              <a:rPr lang="en-US" sz="2000" dirty="0" err="1">
                <a:effectLst/>
                <a:latin typeface="SourceSansPro"/>
              </a:rPr>
              <a:t>tarefas</a:t>
            </a:r>
            <a:r>
              <a:rPr lang="en-US" sz="2000" dirty="0">
                <a:effectLst/>
                <a:latin typeface="SourceSansPro"/>
              </a:rPr>
              <a:t> </a:t>
            </a:r>
            <a:endParaRPr lang="en-US" sz="3200" dirty="0">
              <a:effectLst/>
            </a:endParaRPr>
          </a:p>
          <a:p>
            <a:r>
              <a:rPr lang="en-US" sz="2000" b="1" dirty="0" err="1">
                <a:effectLst/>
                <a:latin typeface="SourceSansPro"/>
              </a:rPr>
              <a:t>Fatores</a:t>
            </a:r>
            <a:r>
              <a:rPr lang="en-US" sz="2000" b="1" dirty="0">
                <a:effectLst/>
                <a:latin typeface="SourceSansPro"/>
              </a:rPr>
              <a:t> </a:t>
            </a:r>
            <a:r>
              <a:rPr lang="en-US" sz="2000" b="1" dirty="0" err="1">
                <a:effectLst/>
                <a:latin typeface="SourceSansPro"/>
              </a:rPr>
              <a:t>associados</a:t>
            </a:r>
            <a:r>
              <a:rPr lang="en-US" sz="2000" b="1" dirty="0">
                <a:effectLst/>
                <a:latin typeface="SourceSansPro"/>
              </a:rPr>
              <a:t> </a:t>
            </a:r>
            <a:r>
              <a:rPr lang="en-US" sz="2000" b="1" dirty="0" err="1">
                <a:effectLst/>
                <a:latin typeface="SourceSansPro"/>
              </a:rPr>
              <a:t>aos</a:t>
            </a:r>
            <a:r>
              <a:rPr lang="en-US" sz="2000" b="1" dirty="0">
                <a:effectLst/>
                <a:latin typeface="SourceSansPro"/>
              </a:rPr>
              <a:t> </a:t>
            </a:r>
            <a:r>
              <a:rPr lang="en-US" sz="2000" b="1" dirty="0" err="1">
                <a:effectLst/>
                <a:latin typeface="SourceSansPro"/>
              </a:rPr>
              <a:t>sistemas</a:t>
            </a:r>
            <a:r>
              <a:rPr lang="en-US" sz="2000" b="1" dirty="0">
                <a:effectLst/>
                <a:latin typeface="SourceSansPro"/>
              </a:rPr>
              <a:t> de </a:t>
            </a:r>
            <a:r>
              <a:rPr lang="en-US" sz="2000" b="1" dirty="0" err="1">
                <a:effectLst/>
                <a:latin typeface="SourceSansPro"/>
              </a:rPr>
              <a:t>informação</a:t>
            </a:r>
            <a:r>
              <a:rPr lang="en-US" sz="2000" b="1" dirty="0">
                <a:effectLst/>
                <a:latin typeface="SourceSansPro"/>
              </a:rPr>
              <a:t> </a:t>
            </a:r>
            <a:r>
              <a:rPr lang="en-US" sz="2000" b="1" dirty="0" err="1">
                <a:effectLst/>
                <a:latin typeface="SourceSansPro"/>
              </a:rPr>
              <a:t>computadorizados</a:t>
            </a:r>
            <a:r>
              <a:rPr lang="en-US" sz="2000" b="1" dirty="0">
                <a:effectLst/>
                <a:latin typeface="SourceSansPro"/>
              </a:rPr>
              <a:t> </a:t>
            </a:r>
            <a:endParaRPr lang="en-US" sz="3200" b="1" dirty="0">
              <a:effectLst/>
            </a:endParaRPr>
          </a:p>
          <a:p>
            <a:pPr lvl="1"/>
            <a:r>
              <a:rPr lang="en-US" sz="1600" b="1" dirty="0" err="1">
                <a:effectLst/>
                <a:latin typeface="SourceSansPro"/>
              </a:rPr>
              <a:t>Processos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difíceis</a:t>
            </a:r>
            <a:r>
              <a:rPr lang="en-US" sz="1600" b="1" dirty="0">
                <a:effectLst/>
                <a:latin typeface="SourceSansPro"/>
              </a:rPr>
              <a:t> para </a:t>
            </a:r>
            <a:r>
              <a:rPr lang="en-US" sz="1600" b="1" dirty="0" err="1">
                <a:effectLst/>
                <a:latin typeface="SourceSansPro"/>
              </a:rPr>
              <a:t>geração</a:t>
            </a:r>
            <a:r>
              <a:rPr lang="en-US" sz="1600" b="1" dirty="0">
                <a:effectLst/>
                <a:latin typeface="SourceSansPro"/>
              </a:rPr>
              <a:t> das </a:t>
            </a:r>
            <a:r>
              <a:rPr lang="en-US" sz="1600" b="1" dirty="0" err="1">
                <a:effectLst/>
                <a:latin typeface="SourceSansPro"/>
              </a:rPr>
              <a:t>primeiras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prescrições</a:t>
            </a:r>
            <a:r>
              <a:rPr lang="en-US" sz="1600" b="1" dirty="0">
                <a:effectLst/>
                <a:latin typeface="SourceSansPro"/>
              </a:rPr>
              <a:t> (ex.: </a:t>
            </a:r>
            <a:r>
              <a:rPr lang="en-US" sz="1600" b="1" dirty="0" err="1">
                <a:effectLst/>
                <a:latin typeface="SourceSansPro"/>
              </a:rPr>
              <a:t>listas</a:t>
            </a:r>
            <a:r>
              <a:rPr lang="en-US" sz="1600" b="1" dirty="0">
                <a:effectLst/>
                <a:latin typeface="SourceSansPro"/>
              </a:rPr>
              <a:t> de </a:t>
            </a:r>
            <a:r>
              <a:rPr lang="en-US" sz="1600" b="1" dirty="0" err="1">
                <a:effectLst/>
                <a:latin typeface="SourceSansPro"/>
              </a:rPr>
              <a:t>medicamentos</a:t>
            </a:r>
            <a:r>
              <a:rPr lang="en-US" sz="1600" b="1" dirty="0">
                <a:effectLst/>
                <a:latin typeface="SourceSansPro"/>
              </a:rPr>
              <a:t> para </a:t>
            </a:r>
            <a:r>
              <a:rPr lang="en-US" sz="1600" b="1" dirty="0" err="1">
                <a:effectLst/>
                <a:latin typeface="SourceSansPro"/>
              </a:rPr>
              <a:t>seleção</a:t>
            </a:r>
            <a:r>
              <a:rPr lang="en-US" sz="1600" b="1" dirty="0">
                <a:effectLst/>
                <a:latin typeface="SourceSansPro"/>
              </a:rPr>
              <a:t>, regimes de doses </a:t>
            </a:r>
            <a:r>
              <a:rPr lang="en-US" sz="1600" b="1" dirty="0" err="1">
                <a:effectLst/>
                <a:latin typeface="SourceSansPro"/>
              </a:rPr>
              <a:t>padronizados</a:t>
            </a:r>
            <a:r>
              <a:rPr lang="en-US" sz="1600" b="1" dirty="0">
                <a:effectLst/>
                <a:latin typeface="SourceSansPro"/>
              </a:rPr>
              <a:t> e </a:t>
            </a:r>
            <a:r>
              <a:rPr lang="en-US" sz="1600" b="1" dirty="0" err="1">
                <a:effectLst/>
                <a:latin typeface="SourceSansPro"/>
              </a:rPr>
              <a:t>alertas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perdidos</a:t>
            </a:r>
            <a:r>
              <a:rPr lang="en-US" sz="1600" b="1" dirty="0">
                <a:effectLst/>
                <a:latin typeface="SourceSansPro"/>
              </a:rPr>
              <a:t>) </a:t>
            </a:r>
          </a:p>
          <a:p>
            <a:pPr lvl="1"/>
            <a:r>
              <a:rPr lang="en-US" sz="1600" b="1" dirty="0" err="1">
                <a:effectLst/>
                <a:latin typeface="SourceSansPro"/>
              </a:rPr>
              <a:t>Processos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difíceis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na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geração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correta</a:t>
            </a:r>
            <a:r>
              <a:rPr lang="en-US" sz="1600" b="1" dirty="0">
                <a:effectLst/>
                <a:latin typeface="SourceSansPro"/>
              </a:rPr>
              <a:t> de </a:t>
            </a:r>
            <a:r>
              <a:rPr lang="en-US" sz="1600" b="1" dirty="0" err="1">
                <a:effectLst/>
                <a:latin typeface="SourceSansPro"/>
              </a:rPr>
              <a:t>prescrições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repetidas</a:t>
            </a:r>
            <a:r>
              <a:rPr lang="en-US" sz="1600" b="1" dirty="0">
                <a:effectLst/>
                <a:latin typeface="SourceSansPro"/>
              </a:rPr>
              <a:t> </a:t>
            </a:r>
          </a:p>
          <a:p>
            <a:pPr lvl="1"/>
            <a:r>
              <a:rPr lang="en-US" sz="1600" b="1" dirty="0">
                <a:effectLst/>
                <a:latin typeface="SourceSansPro"/>
              </a:rPr>
              <a:t>Falta de </a:t>
            </a:r>
            <a:r>
              <a:rPr lang="en-US" sz="1600" b="1" dirty="0" err="1">
                <a:effectLst/>
                <a:latin typeface="SourceSansPro"/>
              </a:rPr>
              <a:t>precisão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nos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prontuários</a:t>
            </a:r>
            <a:r>
              <a:rPr lang="en-US" sz="1600" b="1" dirty="0">
                <a:effectLst/>
                <a:latin typeface="SourceSansPro"/>
              </a:rPr>
              <a:t> dos </a:t>
            </a:r>
            <a:r>
              <a:rPr lang="en-US" sz="1600" b="1" dirty="0" err="1">
                <a:effectLst/>
                <a:latin typeface="SourceSansPro"/>
              </a:rPr>
              <a:t>pacientes</a:t>
            </a:r>
            <a:r>
              <a:rPr lang="en-US" sz="1600" b="1" dirty="0">
                <a:effectLst/>
                <a:latin typeface="SourceSansPro"/>
              </a:rPr>
              <a:t> </a:t>
            </a:r>
          </a:p>
          <a:p>
            <a:pPr lvl="1"/>
            <a:r>
              <a:rPr lang="en-US" sz="1600" b="1" dirty="0" err="1">
                <a:effectLst/>
                <a:latin typeface="SourceSansPro"/>
              </a:rPr>
              <a:t>Desenhos</a:t>
            </a:r>
            <a:r>
              <a:rPr lang="en-US" sz="1600" b="1" dirty="0">
                <a:effectLst/>
                <a:latin typeface="SourceSansPro"/>
              </a:rPr>
              <a:t> e </a:t>
            </a:r>
            <a:r>
              <a:rPr lang="en-US" sz="1600" b="1" dirty="0" err="1">
                <a:effectLst/>
                <a:latin typeface="SourceSansPro"/>
              </a:rPr>
              <a:t>formatos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inadequados</a:t>
            </a:r>
            <a:r>
              <a:rPr lang="en-US" sz="1600" b="1" dirty="0">
                <a:effectLst/>
                <a:latin typeface="SourceSansPro"/>
              </a:rPr>
              <a:t> que </a:t>
            </a:r>
            <a:r>
              <a:rPr lang="en-US" sz="1600" b="1" dirty="0" err="1">
                <a:effectLst/>
                <a:latin typeface="SourceSansPro"/>
              </a:rPr>
              <a:t>permitem</a:t>
            </a:r>
            <a:r>
              <a:rPr lang="en-US" sz="1600" b="1" dirty="0">
                <a:effectLst/>
                <a:latin typeface="SourceSansPro"/>
              </a:rPr>
              <a:t> o </a:t>
            </a:r>
            <a:r>
              <a:rPr lang="en-US" sz="1600" b="1" dirty="0" err="1">
                <a:effectLst/>
                <a:latin typeface="SourceSansPro"/>
              </a:rPr>
              <a:t>erro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humano</a:t>
            </a:r>
            <a:r>
              <a:rPr lang="en-US" sz="1600" b="1" dirty="0">
                <a:effectLst/>
                <a:latin typeface="SourceSansPro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SourceSansPro"/>
              </a:rPr>
              <a:t>Interface entre as </a:t>
            </a:r>
            <a:r>
              <a:rPr lang="en-US" sz="2000" b="1" dirty="0" err="1">
                <a:effectLst/>
                <a:latin typeface="SourceSansPro"/>
              </a:rPr>
              <a:t>atenções</a:t>
            </a:r>
            <a:r>
              <a:rPr lang="en-US" sz="2000" b="1" dirty="0">
                <a:effectLst/>
                <a:latin typeface="SourceSansPro"/>
              </a:rPr>
              <a:t> </a:t>
            </a:r>
            <a:r>
              <a:rPr lang="en-US" sz="2000" b="1" dirty="0" err="1">
                <a:effectLst/>
                <a:latin typeface="SourceSansPro"/>
              </a:rPr>
              <a:t>primária</a:t>
            </a:r>
            <a:r>
              <a:rPr lang="en-US" sz="2000" b="1" dirty="0">
                <a:effectLst/>
                <a:latin typeface="SourceSansPro"/>
              </a:rPr>
              <a:t> e </a:t>
            </a:r>
            <a:r>
              <a:rPr lang="en-US" sz="2000" b="1" dirty="0" err="1">
                <a:effectLst/>
                <a:latin typeface="SourceSansPro"/>
              </a:rPr>
              <a:t>secundária</a:t>
            </a:r>
            <a:r>
              <a:rPr lang="en-US" sz="2000" b="1" dirty="0">
                <a:effectLst/>
                <a:latin typeface="SourceSansPro"/>
              </a:rPr>
              <a:t> </a:t>
            </a:r>
          </a:p>
          <a:p>
            <a:pPr lvl="1"/>
            <a:r>
              <a:rPr lang="en-US" sz="1600" b="1" dirty="0" err="1">
                <a:effectLst/>
                <a:latin typeface="SourceSansPro"/>
              </a:rPr>
              <a:t>Qualidade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limitada</a:t>
            </a:r>
            <a:r>
              <a:rPr lang="en-US" sz="1600" b="1" dirty="0">
                <a:effectLst/>
                <a:latin typeface="SourceSansPro"/>
              </a:rPr>
              <a:t> de </a:t>
            </a:r>
            <a:r>
              <a:rPr lang="en-US" sz="1600" b="1" dirty="0" err="1">
                <a:effectLst/>
                <a:latin typeface="SourceSansPro"/>
              </a:rPr>
              <a:t>comunicação</a:t>
            </a:r>
            <a:r>
              <a:rPr lang="en-US" sz="1600" b="1" dirty="0">
                <a:effectLst/>
                <a:latin typeface="SourceSansPro"/>
              </a:rPr>
              <a:t> com a </a:t>
            </a:r>
            <a:r>
              <a:rPr lang="en-US" sz="1600" b="1" dirty="0" err="1">
                <a:effectLst/>
                <a:latin typeface="SourceSansPro"/>
              </a:rPr>
              <a:t>atenção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secundária</a:t>
            </a:r>
            <a:r>
              <a:rPr lang="en-US" sz="1600" b="1" dirty="0">
                <a:effectLst/>
                <a:latin typeface="SourceSansPro"/>
              </a:rPr>
              <a:t> </a:t>
            </a:r>
          </a:p>
          <a:p>
            <a:pPr lvl="1"/>
            <a:r>
              <a:rPr lang="en-US" sz="1600" b="1" dirty="0" err="1">
                <a:effectLst/>
                <a:latin typeface="SourceSansPro"/>
              </a:rPr>
              <a:t>Poucas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justificativas</a:t>
            </a:r>
            <a:r>
              <a:rPr lang="en-US" sz="1600" b="1" dirty="0">
                <a:effectLst/>
                <a:latin typeface="SourceSansPro"/>
              </a:rPr>
              <a:t> para as </a:t>
            </a:r>
            <a:r>
              <a:rPr lang="en-US" sz="1600" b="1" dirty="0" err="1">
                <a:effectLst/>
                <a:latin typeface="SourceSansPro"/>
              </a:rPr>
              <a:t>recomendações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feitas</a:t>
            </a:r>
            <a:r>
              <a:rPr lang="en-US" sz="1600" b="1" dirty="0">
                <a:effectLst/>
                <a:latin typeface="SourceSansPro"/>
              </a:rPr>
              <a:t> pela </a:t>
            </a:r>
            <a:r>
              <a:rPr lang="en-US" sz="1600" b="1" dirty="0" err="1">
                <a:effectLst/>
                <a:latin typeface="SourceSansPro"/>
              </a:rPr>
              <a:t>atenção</a:t>
            </a:r>
            <a:r>
              <a:rPr lang="en-US" sz="1600" b="1" dirty="0">
                <a:effectLst/>
                <a:latin typeface="SourceSansPro"/>
              </a:rPr>
              <a:t> </a:t>
            </a:r>
            <a:r>
              <a:rPr lang="en-US" sz="1600" b="1" dirty="0" err="1">
                <a:effectLst/>
                <a:latin typeface="SourceSansPro"/>
              </a:rPr>
              <a:t>secundária</a:t>
            </a:r>
            <a:r>
              <a:rPr lang="en-US" sz="1600" b="1" dirty="0">
                <a:effectLst/>
                <a:latin typeface="SourceSansPro"/>
              </a:rPr>
              <a:t> </a:t>
            </a:r>
          </a:p>
          <a:p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ABD49-CE32-D045-83A6-BD2C735F6DCB}"/>
              </a:ext>
            </a:extLst>
          </p:cNvPr>
          <p:cNvSpPr txBox="1"/>
          <p:nvPr/>
        </p:nvSpPr>
        <p:spPr>
          <a:xfrm>
            <a:off x="1724891" y="6360804"/>
            <a:ext cx="685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hlinkClick r:id="rId2"/>
              </a:rPr>
              <a:t>(*) 8</a:t>
            </a:r>
            <a:r>
              <a:rPr lang="en-BR" baseline="30000" dirty="0">
                <a:hlinkClick r:id="rId2"/>
              </a:rPr>
              <a:t>o</a:t>
            </a:r>
            <a:r>
              <a:rPr lang="en-BR" dirty="0">
                <a:hlinkClick r:id="rId2"/>
              </a:rPr>
              <a:t> Boletim de Farmaco Vigilância Erros de Medicação, ANVISA, 2019 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60722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75B1-DF0E-A51B-4B97-2074C285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11D4-4E41-1123-AA9C-881D6353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3E526-A57E-E899-036D-E811863B3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5" y="0"/>
            <a:ext cx="6909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6D9-4371-5AF3-1C6E-9F7E749E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82672"/>
            <a:ext cx="10515600" cy="888322"/>
          </a:xfrm>
        </p:spPr>
        <p:txBody>
          <a:bodyPr>
            <a:normAutofit fontScale="90000"/>
          </a:bodyPr>
          <a:lstStyle/>
          <a:p>
            <a:r>
              <a:rPr lang="en-BR" dirty="0"/>
              <a:t>Países que possuem e distribuem bases nacionais de medicamentos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7D34-C7F9-2739-8B85-72571783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Com o objetivo de aumentar a segurança do paciente no processo medicação vários países já disponibilizam uma base nacional de medicamentos que pode ser consultada on-line e consumida via APIs por sistemas de prescrição eletrônica.</a:t>
            </a:r>
          </a:p>
        </p:txBody>
      </p:sp>
      <p:pic>
        <p:nvPicPr>
          <p:cNvPr id="8" name="Picture 14" descr="http://www.redpepperwallpaper.com/wp/textures/WPUX2C35.jpg">
            <a:extLst>
              <a:ext uri="{FF2B5EF4-FFF2-40B4-BE49-F238E27FC236}">
                <a16:creationId xmlns:a16="http://schemas.microsoft.com/office/drawing/2014/main" id="{44489338-9591-38C3-07F8-8A0F4EB0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1" y="3140075"/>
            <a:ext cx="19208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CD4483-9155-AC81-AAF1-48C7B59899C1}"/>
              </a:ext>
            </a:extLst>
          </p:cNvPr>
          <p:cNvGrpSpPr/>
          <p:nvPr/>
        </p:nvGrpSpPr>
        <p:grpSpPr>
          <a:xfrm>
            <a:off x="838200" y="1407560"/>
            <a:ext cx="11094389" cy="5392882"/>
            <a:chOff x="709684" y="1039091"/>
            <a:chExt cx="11094389" cy="53928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45E051-02BC-BFE8-FF7F-8CE0F6428DD8}"/>
                </a:ext>
              </a:extLst>
            </p:cNvPr>
            <p:cNvSpPr/>
            <p:nvPr/>
          </p:nvSpPr>
          <p:spPr>
            <a:xfrm>
              <a:off x="709684" y="1039091"/>
              <a:ext cx="11094389" cy="53928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pic>
          <p:nvPicPr>
            <p:cNvPr id="4" name="Picture 6" descr="http://autenticabandeiras.com.br/wp-content/uploads/2014/09/argentina.jpg">
              <a:extLst>
                <a:ext uri="{FF2B5EF4-FFF2-40B4-BE49-F238E27FC236}">
                  <a16:creationId xmlns:a16="http://schemas.microsoft.com/office/drawing/2014/main" id="{C1A1F790-A08D-3F25-DE2C-1B8CE03E2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213" y="1193801"/>
              <a:ext cx="1663700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8" descr="http://publicstock.net/download.php?img=australia-flag-2.jpg">
              <a:extLst>
                <a:ext uri="{FF2B5EF4-FFF2-40B4-BE49-F238E27FC236}">
                  <a16:creationId xmlns:a16="http://schemas.microsoft.com/office/drawing/2014/main" id="{5ECDF629-6462-1ECC-6706-4C763658B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750" y="1358900"/>
              <a:ext cx="194310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http://zap.aeiou.pt/wp-content/uploads/2015/12/433c8c2e83c5c3e0adaf7a29b9593bcd.jpg">
              <a:extLst>
                <a:ext uri="{FF2B5EF4-FFF2-40B4-BE49-F238E27FC236}">
                  <a16:creationId xmlns:a16="http://schemas.microsoft.com/office/drawing/2014/main" id="{73B821A2-0A2E-A679-A501-15776E8EB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251" y="1219200"/>
              <a:ext cx="1814513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" descr="http://images.jovempanfm.bol.uol.com.br/SZoNeF3TTo7wNduX5zGiEhkl1uQ=/500x250/top/media.jovempanfm.bol.uol.com.br/archives/2014/11/11/1147270720-10-mais-dos-estados-unidos.jpg">
              <a:extLst>
                <a:ext uri="{FF2B5EF4-FFF2-40B4-BE49-F238E27FC236}">
                  <a16:creationId xmlns:a16="http://schemas.microsoft.com/office/drawing/2014/main" id="{34B5053B-8AE9-6E45-5A03-D3D92DE60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189" y="4659313"/>
              <a:ext cx="1944687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6" descr="http://coloradocannabisblog.com/wp-content/uploads/2013/12/328974-alexfas01.jpg">
              <a:extLst>
                <a:ext uri="{FF2B5EF4-FFF2-40B4-BE49-F238E27FC236}">
                  <a16:creationId xmlns:a16="http://schemas.microsoft.com/office/drawing/2014/main" id="{ABAEB1AD-CBC7-20A2-4992-986A1464D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539" y="1268414"/>
              <a:ext cx="1912937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8" descr="http://srsg.violenceagainstchildren.org/sites/default/files/global_survey/responses/qatar/qatar_flag.jpg">
              <a:extLst>
                <a:ext uri="{FF2B5EF4-FFF2-40B4-BE49-F238E27FC236}">
                  <a16:creationId xmlns:a16="http://schemas.microsoft.com/office/drawing/2014/main" id="{66DE6E21-E791-B26E-BA16-208AA204F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1576" y="2962275"/>
              <a:ext cx="1920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4" descr="http://www.magazineindependente.com/www2/wp-content/uploads/2016/02/japao.jpg">
              <a:extLst>
                <a:ext uri="{FF2B5EF4-FFF2-40B4-BE49-F238E27FC236}">
                  <a16:creationId xmlns:a16="http://schemas.microsoft.com/office/drawing/2014/main" id="{1B45E190-ABEB-9118-7C72-2E507F034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8700" y="2901950"/>
              <a:ext cx="17272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8" descr="http://www.pravos.unios.hr/images/eu.jpg">
              <a:extLst>
                <a:ext uri="{FF2B5EF4-FFF2-40B4-BE49-F238E27FC236}">
                  <a16:creationId xmlns:a16="http://schemas.microsoft.com/office/drawing/2014/main" id="{2481B2DD-5D8C-F3C3-91B9-4D22A106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350" y="4286250"/>
              <a:ext cx="1873250" cy="124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0" descr="http://diariodigital.sapo.pt/images_content/2013/BandeiraSingapura2012.jpg">
              <a:extLst>
                <a:ext uri="{FF2B5EF4-FFF2-40B4-BE49-F238E27FC236}">
                  <a16:creationId xmlns:a16="http://schemas.microsoft.com/office/drawing/2014/main" id="{8F1307A5-A5B8-0F4B-4E8C-232269474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6964" y="4589464"/>
              <a:ext cx="1470025" cy="108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 descr="http://www.abigaildantes.com/wp-content/uploads/chile-flag.jpg">
              <a:extLst>
                <a:ext uri="{FF2B5EF4-FFF2-40B4-BE49-F238E27FC236}">
                  <a16:creationId xmlns:a16="http://schemas.microsoft.com/office/drawing/2014/main" id="{23D16B65-43F8-D848-7E6C-41672924B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351" y="2744788"/>
              <a:ext cx="1749425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aixaDeTexto 1">
              <a:extLst>
                <a:ext uri="{FF2B5EF4-FFF2-40B4-BE49-F238E27FC236}">
                  <a16:creationId xmlns:a16="http://schemas.microsoft.com/office/drawing/2014/main" id="{3DD504A5-5BDD-AD55-5822-0188242AC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513" y="2246313"/>
              <a:ext cx="1172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Argentina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" name="CaixaDeTexto 38">
              <a:extLst>
                <a:ext uri="{FF2B5EF4-FFF2-40B4-BE49-F238E27FC236}">
                  <a16:creationId xmlns:a16="http://schemas.microsoft.com/office/drawing/2014/main" id="{133CF300-2C67-C188-688E-AADF16DF8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501" y="3843338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Chile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" name="CaixaDeTexto 39">
              <a:extLst>
                <a:ext uri="{FF2B5EF4-FFF2-40B4-BE49-F238E27FC236}">
                  <a16:creationId xmlns:a16="http://schemas.microsoft.com/office/drawing/2014/main" id="{E705FACA-3090-24EE-B27C-1279FEDAF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264" y="5594350"/>
              <a:ext cx="17748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União Europeia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" name="CaixaDeTexto 40">
              <a:extLst>
                <a:ext uri="{FF2B5EF4-FFF2-40B4-BE49-F238E27FC236}">
                  <a16:creationId xmlns:a16="http://schemas.microsoft.com/office/drawing/2014/main" id="{E823AC55-FFC4-C9E4-1BCE-ADFFF4790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089" y="2424113"/>
              <a:ext cx="9925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Uruguai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CaixaDeTexto 41">
              <a:extLst>
                <a:ext uri="{FF2B5EF4-FFF2-40B4-BE49-F238E27FC236}">
                  <a16:creationId xmlns:a16="http://schemas.microsoft.com/office/drawing/2014/main" id="{92ABE596-4961-7048-4F81-B142B77F7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100" y="4303713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Reino Unido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CaixaDeTexto 42">
              <a:extLst>
                <a:ext uri="{FF2B5EF4-FFF2-40B4-BE49-F238E27FC236}">
                  <a16:creationId xmlns:a16="http://schemas.microsoft.com/office/drawing/2014/main" id="{ABF2982D-F3E6-1CF6-42B8-532C29413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9" y="5710238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Estados Unidos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" name="CaixaDeTexto 43">
              <a:extLst>
                <a:ext uri="{FF2B5EF4-FFF2-40B4-BE49-F238E27FC236}">
                  <a16:creationId xmlns:a16="http://schemas.microsoft.com/office/drawing/2014/main" id="{CCF4CC8E-2CDD-848F-7D64-0E6880902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2614" y="4138613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Catar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" name="CaixaDeTexto 44">
              <a:extLst>
                <a:ext uri="{FF2B5EF4-FFF2-40B4-BE49-F238E27FC236}">
                  <a16:creationId xmlns:a16="http://schemas.microsoft.com/office/drawing/2014/main" id="{3C5C510D-B662-64AA-1224-654E26CD1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676" y="4043363"/>
              <a:ext cx="8130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Japão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CaixaDeTexto 45">
              <a:extLst>
                <a:ext uri="{FF2B5EF4-FFF2-40B4-BE49-F238E27FC236}">
                  <a16:creationId xmlns:a16="http://schemas.microsoft.com/office/drawing/2014/main" id="{89BABF94-8274-4341-C600-D53E170C0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975" y="5710238"/>
              <a:ext cx="1236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Singapura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" name="CaixaDeTexto 46">
              <a:extLst>
                <a:ext uri="{FF2B5EF4-FFF2-40B4-BE49-F238E27FC236}">
                  <a16:creationId xmlns:a16="http://schemas.microsoft.com/office/drawing/2014/main" id="{D169836D-92E8-C998-0953-4518D3100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0975" y="2393950"/>
              <a:ext cx="10823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Austrália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CaixaDeTexto 47">
              <a:extLst>
                <a:ext uri="{FF2B5EF4-FFF2-40B4-BE49-F238E27FC236}">
                  <a16:creationId xmlns:a16="http://schemas.microsoft.com/office/drawing/2014/main" id="{7E80A0E9-2BDD-E5C2-BAA3-BF475B4B1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089" y="2439988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6CCFF"/>
                </a:buClr>
                <a:buSzPct val="90000"/>
                <a:buFont typeface="Wingdings" charset="2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SzPct val="90000"/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sz="1700">
                  <a:solidFill>
                    <a:srgbClr val="464847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s-ES_tradnl" sz="1800">
                  <a:solidFill>
                    <a:schemeClr val="tx1"/>
                  </a:solidFill>
                  <a:latin typeface="Arial" charset="0"/>
                </a:rPr>
                <a:t>Nova Zelândia</a:t>
              </a:r>
              <a:endParaRPr lang="es-ES_tradnl" altLang="es-ES_tradnl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15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AF32-43BB-7405-3F14-347C9C32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R" dirty="0"/>
              <a:t>NHS dm+d – a inspiração para todas as bases de medicamentos  - desde 1998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D0A9-531B-4058-9346-0B00F27F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C660B-AD1A-1A0E-833D-7EDB4DF7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4040"/>
            <a:ext cx="6756779" cy="4766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1D810E-F8CD-2714-F914-180574F657F5}"/>
              </a:ext>
            </a:extLst>
          </p:cNvPr>
          <p:cNvSpPr txBox="1"/>
          <p:nvPr/>
        </p:nvSpPr>
        <p:spPr>
          <a:xfrm>
            <a:off x="1419367" y="6416969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https://dmdlearning.s3.eu-west-2.amazonaws.com/</a:t>
            </a:r>
            <a:r>
              <a:rPr lang="en-US" dirty="0" err="1">
                <a:hlinkClick r:id="rId3"/>
              </a:rPr>
              <a:t>dmd_Introduction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index.html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16486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4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3031</TotalTime>
  <Words>1328</Words>
  <Application>Microsoft Macintosh PowerPoint</Application>
  <PresentationFormat>Widescreen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SourceSansPro</vt:lpstr>
      <vt:lpstr>Wingdings</vt:lpstr>
      <vt:lpstr>Office Theme</vt:lpstr>
      <vt:lpstr>OBM OBM – Ontologia Brasileira de Medicamentos</vt:lpstr>
      <vt:lpstr>Declaração</vt:lpstr>
      <vt:lpstr>Agenda</vt:lpstr>
      <vt:lpstr>Introdução</vt:lpstr>
      <vt:lpstr>Erros de medicação no Brasil</vt:lpstr>
      <vt:lpstr>Fatores que podem gerar erros de medicação (*) </vt:lpstr>
      <vt:lpstr>PowerPoint Presentation</vt:lpstr>
      <vt:lpstr>Países que possuem e distribuem bases nacionais de medicamentos</vt:lpstr>
      <vt:lpstr>NHS dm+d – a inspiração para todas as bases de medicamentos  - desde 1998</vt:lpstr>
      <vt:lpstr>Data Model dm+d </vt:lpstr>
      <vt:lpstr>OBM - Criação</vt:lpstr>
      <vt:lpstr>Conceitos do Modelo da dm+d / OBM</vt:lpstr>
      <vt:lpstr>Modelo de dados: OBM  </vt:lpstr>
      <vt:lpstr>Relacionamento da OBM com as Bases Atuais de Medicamentos no MS</vt:lpstr>
      <vt:lpstr>Status da base OBM na entrega    </vt:lpstr>
      <vt:lpstr>Macro-Cronograma OBM</vt:lpstr>
      <vt:lpstr>Atualização OBM – Situação maio 2023</vt:lpstr>
      <vt:lpstr> </vt:lpstr>
      <vt:lpstr>Obrigada.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OBM – Ontologia Brasileira de Medicamentos</dc:title>
  <dc:creator>Beatriz de Faria Leao</dc:creator>
  <cp:lastModifiedBy>Beatriz de Faria Leao</cp:lastModifiedBy>
  <cp:revision>6</cp:revision>
  <dcterms:created xsi:type="dcterms:W3CDTF">2023-05-20T17:08:09Z</dcterms:created>
  <dcterms:modified xsi:type="dcterms:W3CDTF">2023-05-23T12:31:28Z</dcterms:modified>
</cp:coreProperties>
</file>