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01"/>
  </p:normalViewPr>
  <p:slideViewPr>
    <p:cSldViewPr snapToGrid="0">
      <p:cViewPr varScale="1">
        <p:scale>
          <a:sx n="94" d="100"/>
          <a:sy n="94" d="100"/>
        </p:scale>
        <p:origin x="21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9/26/23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6164-6BED-358F-A81D-5CEF787C1C95}"/>
              </a:ext>
            </a:extLst>
          </p:cNvPr>
          <p:cNvSpPr>
            <a:spLocks noGrp="1"/>
          </p:cNvSpPr>
          <p:nvPr>
            <p:ph type="ctrTitle"/>
          </p:nvPr>
        </p:nvSpPr>
        <p:spPr/>
        <p:txBody>
          <a:bodyPr/>
          <a:lstStyle/>
          <a:p>
            <a:r>
              <a:rPr lang="en-BR" dirty="0"/>
              <a:t>Proposta P</a:t>
            </a:r>
            <a:r>
              <a:rPr lang="en-US" dirty="0"/>
              <a:t>r</a:t>
            </a:r>
            <a:r>
              <a:rPr lang="en-BR" dirty="0"/>
              <a:t>ojeto IPS </a:t>
            </a:r>
          </a:p>
        </p:txBody>
      </p:sp>
      <p:sp>
        <p:nvSpPr>
          <p:cNvPr id="3" name="Subtitle 2">
            <a:extLst>
              <a:ext uri="{FF2B5EF4-FFF2-40B4-BE49-F238E27FC236}">
                <a16:creationId xmlns:a16="http://schemas.microsoft.com/office/drawing/2014/main" id="{EE4E468D-7A2C-B0C9-8A8F-0E0573F70138}"/>
              </a:ext>
            </a:extLst>
          </p:cNvPr>
          <p:cNvSpPr>
            <a:spLocks noGrp="1"/>
          </p:cNvSpPr>
          <p:nvPr>
            <p:ph type="subTitle" idx="1"/>
          </p:nvPr>
        </p:nvSpPr>
        <p:spPr/>
        <p:txBody>
          <a:bodyPr/>
          <a:lstStyle/>
          <a:p>
            <a:r>
              <a:rPr lang="en-BR" dirty="0"/>
              <a:t>Triênio 24-26</a:t>
            </a:r>
          </a:p>
        </p:txBody>
      </p:sp>
    </p:spTree>
    <p:extLst>
      <p:ext uri="{BB962C8B-B14F-4D97-AF65-F5344CB8AC3E}">
        <p14:creationId xmlns:p14="http://schemas.microsoft.com/office/powerpoint/2010/main" val="73801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3390-8CA6-7702-5E35-BE3CD9C2CFCD}"/>
              </a:ext>
            </a:extLst>
          </p:cNvPr>
          <p:cNvSpPr>
            <a:spLocks noGrp="1"/>
          </p:cNvSpPr>
          <p:nvPr>
            <p:ph type="title"/>
          </p:nvPr>
        </p:nvSpPr>
        <p:spPr>
          <a:xfrm>
            <a:off x="183107" y="0"/>
            <a:ext cx="10515600" cy="1325563"/>
          </a:xfrm>
        </p:spPr>
        <p:txBody>
          <a:bodyPr/>
          <a:lstStyle/>
          <a:p>
            <a:r>
              <a:rPr lang="en-BR" dirty="0"/>
              <a:t>Objetivos</a:t>
            </a:r>
          </a:p>
        </p:txBody>
      </p:sp>
      <p:sp>
        <p:nvSpPr>
          <p:cNvPr id="3" name="Content Placeholder 2">
            <a:extLst>
              <a:ext uri="{FF2B5EF4-FFF2-40B4-BE49-F238E27FC236}">
                <a16:creationId xmlns:a16="http://schemas.microsoft.com/office/drawing/2014/main" id="{731063FF-5C44-2C96-771F-0CE763710BFF}"/>
              </a:ext>
            </a:extLst>
          </p:cNvPr>
          <p:cNvSpPr>
            <a:spLocks noGrp="1"/>
          </p:cNvSpPr>
          <p:nvPr>
            <p:ph idx="1"/>
          </p:nvPr>
        </p:nvSpPr>
        <p:spPr>
          <a:xfrm>
            <a:off x="692727" y="1027906"/>
            <a:ext cx="10515600" cy="4351338"/>
          </a:xfrm>
        </p:spPr>
        <p:txBody>
          <a:bodyPr/>
          <a:lstStyle/>
          <a:p>
            <a:pPr marL="342900" lvl="0" indent="-342900" algn="just">
              <a:lnSpc>
                <a:spcPct val="150000"/>
              </a:lnSpc>
              <a:buFont typeface="+mj-lt"/>
              <a:buAutoNum type="alphaLcParenR"/>
            </a:pPr>
            <a:r>
              <a:rPr lang="pt-BR" sz="1800" b="1" i="1" dirty="0">
                <a:effectLst/>
                <a:latin typeface="Calibri" panose="020F0502020204030204" pitchFamily="34" charset="0"/>
                <a:ea typeface="Arial" panose="020B0604020202020204" pitchFamily="34" charset="0"/>
                <a:cs typeface="Calibri" panose="020F0502020204030204" pitchFamily="34" charset="0"/>
              </a:rPr>
              <a:t>Objetivo geral</a:t>
            </a:r>
            <a:endParaRPr lang="en-BR" sz="1800" dirty="0">
              <a:effectLst/>
              <a:latin typeface="Calibri" panose="020F0502020204030204" pitchFamily="34" charset="0"/>
              <a:ea typeface="Arial" panose="020B0604020202020204" pitchFamily="34" charset="0"/>
              <a:cs typeface="Calibri" panose="020F0502020204030204" pitchFamily="34" charset="0"/>
            </a:endParaRPr>
          </a:p>
          <a:p>
            <a:pPr indent="449580" algn="just">
              <a:lnSpc>
                <a:spcPct val="150000"/>
              </a:lnSpc>
            </a:pPr>
            <a:r>
              <a:rPr lang="pt-BR" sz="1800" dirty="0">
                <a:effectLst/>
                <a:latin typeface="Calibri" panose="020F0502020204030204" pitchFamily="34" charset="0"/>
                <a:ea typeface="Calibri" panose="020F0502020204030204" pitchFamily="34" charset="0"/>
                <a:cs typeface="Arial" panose="020B0604020202020204" pitchFamily="34" charset="0"/>
              </a:rPr>
              <a:t>Promover ambiente de interconectividade de informação em saúde, por meio do desenvolvimento de Sumário internacional do paciente (IPS) com todos os seus componentes  em consonância e a fim de apoiar a implantação da </a:t>
            </a:r>
            <a:r>
              <a:rPr lang="pt-BR"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Estratégia de Saúde Digital para o Brasil. </a:t>
            </a:r>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BR"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indent="449580" algn="just">
              <a:lnSpc>
                <a:spcPct val="150000"/>
              </a:lnSpc>
            </a:pPr>
            <a:r>
              <a:rPr lang="pt-BR" sz="1800" dirty="0">
                <a:effectLst/>
                <a:latin typeface="Calibri" panose="020F0502020204030204" pitchFamily="34" charset="0"/>
                <a:ea typeface="Calibri" panose="020F0502020204030204" pitchFamily="34" charset="0"/>
                <a:cs typeface="Arial" panose="020B0604020202020204" pitchFamily="34" charset="0"/>
              </a:rPr>
              <a:t> Componentes que faltam (devemos colocar no Objetivo?) :  </a:t>
            </a:r>
            <a:endParaRPr lang="en-B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6F5D34C-C3A3-468D-2F63-E78AC8B96D76}"/>
              </a:ext>
            </a:extLst>
          </p:cNvPr>
          <p:cNvPicPr>
            <a:picLocks noChangeAspect="1"/>
          </p:cNvPicPr>
          <p:nvPr/>
        </p:nvPicPr>
        <p:blipFill>
          <a:blip r:embed="rId2"/>
          <a:stretch>
            <a:fillRect/>
          </a:stretch>
        </p:blipFill>
        <p:spPr>
          <a:xfrm>
            <a:off x="1269423" y="3429000"/>
            <a:ext cx="4826577" cy="2718039"/>
          </a:xfrm>
          <a:prstGeom prst="rect">
            <a:avLst/>
          </a:prstGeom>
        </p:spPr>
      </p:pic>
      <p:sp>
        <p:nvSpPr>
          <p:cNvPr id="5" name="5-Point Star 4">
            <a:extLst>
              <a:ext uri="{FF2B5EF4-FFF2-40B4-BE49-F238E27FC236}">
                <a16:creationId xmlns:a16="http://schemas.microsoft.com/office/drawing/2014/main" id="{8067DD07-93A4-2E22-E1E1-37C89A23A301}"/>
              </a:ext>
            </a:extLst>
          </p:cNvPr>
          <p:cNvSpPr/>
          <p:nvPr/>
        </p:nvSpPr>
        <p:spPr>
          <a:xfrm>
            <a:off x="3771900" y="4424338"/>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6" name="5-Point Star 5">
            <a:extLst>
              <a:ext uri="{FF2B5EF4-FFF2-40B4-BE49-F238E27FC236}">
                <a16:creationId xmlns:a16="http://schemas.microsoft.com/office/drawing/2014/main" id="{2D1377BC-2B16-4825-C4E0-69F912170CD9}"/>
              </a:ext>
            </a:extLst>
          </p:cNvPr>
          <p:cNvSpPr/>
          <p:nvPr/>
        </p:nvSpPr>
        <p:spPr>
          <a:xfrm>
            <a:off x="3682711" y="4935969"/>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7" name="5-Point Star 6">
            <a:extLst>
              <a:ext uri="{FF2B5EF4-FFF2-40B4-BE49-F238E27FC236}">
                <a16:creationId xmlns:a16="http://schemas.microsoft.com/office/drawing/2014/main" id="{9CC2CB2E-739D-951B-596E-4CB290BCC221}"/>
              </a:ext>
            </a:extLst>
          </p:cNvPr>
          <p:cNvSpPr/>
          <p:nvPr/>
        </p:nvSpPr>
        <p:spPr>
          <a:xfrm>
            <a:off x="4647631" y="3948941"/>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8" name="5-Point Star 7">
            <a:extLst>
              <a:ext uri="{FF2B5EF4-FFF2-40B4-BE49-F238E27FC236}">
                <a16:creationId xmlns:a16="http://schemas.microsoft.com/office/drawing/2014/main" id="{D4320F1B-5525-80FD-63AA-B778BBBC8376}"/>
              </a:ext>
            </a:extLst>
          </p:cNvPr>
          <p:cNvSpPr/>
          <p:nvPr/>
        </p:nvSpPr>
        <p:spPr>
          <a:xfrm>
            <a:off x="4699288" y="4572288"/>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5-Point Star 8">
            <a:extLst>
              <a:ext uri="{FF2B5EF4-FFF2-40B4-BE49-F238E27FC236}">
                <a16:creationId xmlns:a16="http://schemas.microsoft.com/office/drawing/2014/main" id="{09A61FCB-89C0-3EEE-D011-EC04A18A0DA4}"/>
              </a:ext>
            </a:extLst>
          </p:cNvPr>
          <p:cNvSpPr/>
          <p:nvPr/>
        </p:nvSpPr>
        <p:spPr>
          <a:xfrm>
            <a:off x="4722397" y="4975403"/>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0" name="5-Point Star 9">
            <a:extLst>
              <a:ext uri="{FF2B5EF4-FFF2-40B4-BE49-F238E27FC236}">
                <a16:creationId xmlns:a16="http://schemas.microsoft.com/office/drawing/2014/main" id="{063E93EE-282F-C989-25EE-C74E59C9B156}"/>
              </a:ext>
            </a:extLst>
          </p:cNvPr>
          <p:cNvSpPr/>
          <p:nvPr/>
        </p:nvSpPr>
        <p:spPr>
          <a:xfrm>
            <a:off x="4686060" y="5481984"/>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1" name="5-Point Star 10">
            <a:extLst>
              <a:ext uri="{FF2B5EF4-FFF2-40B4-BE49-F238E27FC236}">
                <a16:creationId xmlns:a16="http://schemas.microsoft.com/office/drawing/2014/main" id="{5659D005-A6E7-E5B0-3341-A7702900D376}"/>
              </a:ext>
            </a:extLst>
          </p:cNvPr>
          <p:cNvSpPr/>
          <p:nvPr/>
        </p:nvSpPr>
        <p:spPr>
          <a:xfrm>
            <a:off x="5787219" y="3942176"/>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5-Point Star 11">
            <a:extLst>
              <a:ext uri="{FF2B5EF4-FFF2-40B4-BE49-F238E27FC236}">
                <a16:creationId xmlns:a16="http://schemas.microsoft.com/office/drawing/2014/main" id="{29E10913-0416-11C3-D933-A9EF2A61CF36}"/>
              </a:ext>
            </a:extLst>
          </p:cNvPr>
          <p:cNvSpPr/>
          <p:nvPr/>
        </p:nvSpPr>
        <p:spPr>
          <a:xfrm>
            <a:off x="5741779" y="4474737"/>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5-Point Star 12">
            <a:extLst>
              <a:ext uri="{FF2B5EF4-FFF2-40B4-BE49-F238E27FC236}">
                <a16:creationId xmlns:a16="http://schemas.microsoft.com/office/drawing/2014/main" id="{7A3C6F43-87A3-910F-473F-FCAE7892FE73}"/>
              </a:ext>
            </a:extLst>
          </p:cNvPr>
          <p:cNvSpPr/>
          <p:nvPr/>
        </p:nvSpPr>
        <p:spPr>
          <a:xfrm>
            <a:off x="5741779" y="4962043"/>
            <a:ext cx="290946" cy="363681"/>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302559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44EB-38CA-E14D-BA6A-6E049AD5DEC1}"/>
              </a:ext>
            </a:extLst>
          </p:cNvPr>
          <p:cNvSpPr>
            <a:spLocks noGrp="1"/>
          </p:cNvSpPr>
          <p:nvPr>
            <p:ph type="title"/>
          </p:nvPr>
        </p:nvSpPr>
        <p:spPr>
          <a:xfrm>
            <a:off x="838200" y="365126"/>
            <a:ext cx="10515600" cy="822230"/>
          </a:xfrm>
        </p:spPr>
        <p:txBody>
          <a:bodyPr/>
          <a:lstStyle/>
          <a:p>
            <a:r>
              <a:rPr lang="en-BR" dirty="0"/>
              <a:t>Objetivos específicos</a:t>
            </a:r>
          </a:p>
        </p:txBody>
      </p:sp>
      <p:sp>
        <p:nvSpPr>
          <p:cNvPr id="3" name="Content Placeholder 2">
            <a:extLst>
              <a:ext uri="{FF2B5EF4-FFF2-40B4-BE49-F238E27FC236}">
                <a16:creationId xmlns:a16="http://schemas.microsoft.com/office/drawing/2014/main" id="{AE9FB22F-26DC-5E12-07D6-00CC848E4420}"/>
              </a:ext>
            </a:extLst>
          </p:cNvPr>
          <p:cNvSpPr>
            <a:spLocks noGrp="1"/>
          </p:cNvSpPr>
          <p:nvPr>
            <p:ph idx="1"/>
          </p:nvPr>
        </p:nvSpPr>
        <p:spPr>
          <a:xfrm>
            <a:off x="838199" y="1187356"/>
            <a:ext cx="11212773" cy="5199796"/>
          </a:xfrm>
        </p:spPr>
        <p:txBody>
          <a:bodyPr>
            <a:normAutofit fontScale="85000" lnSpcReduction="20000"/>
          </a:bodyPr>
          <a:lstStyle/>
          <a:p>
            <a:pPr>
              <a:lnSpc>
                <a:spcPct val="110000"/>
              </a:lnSpc>
            </a:pPr>
            <a:r>
              <a:rPr lang="pt-BR" sz="1800" dirty="0">
                <a:effectLst/>
                <a:latin typeface="Calibri" panose="020F0502020204030204" pitchFamily="34" charset="0"/>
                <a:ea typeface="Arial" panose="020B0604020202020204" pitchFamily="34" charset="0"/>
                <a:cs typeface="Calibri" panose="020F0502020204030204" pitchFamily="34" charset="0"/>
              </a:rPr>
              <a:t>Incluir no repositório semântico, ou seja, carregar no serviço de terminologia  todas as terminologias dos componentes de Procedimentos, Sinais Vitais, Dispositivos médicos,  Sinais Vitais, História Pregressa, Dados Obstétricos,  História Social, Status Funcional,   Diretivas Antecipadas de Vontade, bem como as terminologias utilizadas no Sumário Internacional do Paciente (IPS – </a:t>
            </a:r>
            <a:r>
              <a:rPr lang="pt-BR" sz="1800" i="1" dirty="0" err="1">
                <a:effectLst/>
                <a:latin typeface="Calibri" panose="020F0502020204030204" pitchFamily="34" charset="0"/>
                <a:ea typeface="Arial" panose="020B0604020202020204" pitchFamily="34" charset="0"/>
                <a:cs typeface="Calibri" panose="020F0502020204030204" pitchFamily="34" charset="0"/>
              </a:rPr>
              <a:t>International</a:t>
            </a:r>
            <a:r>
              <a:rPr lang="pt-BR" sz="1800" i="1" dirty="0">
                <a:effectLst/>
                <a:latin typeface="Calibri" panose="020F0502020204030204" pitchFamily="34" charset="0"/>
                <a:ea typeface="Arial" panose="020B0604020202020204" pitchFamily="34" charset="0"/>
                <a:cs typeface="Calibri" panose="020F0502020204030204" pitchFamily="34" charset="0"/>
              </a:rPr>
              <a:t> </a:t>
            </a:r>
            <a:r>
              <a:rPr lang="pt-BR" sz="1800" i="1" dirty="0" err="1">
                <a:effectLst/>
                <a:latin typeface="Calibri" panose="020F0502020204030204" pitchFamily="34" charset="0"/>
                <a:ea typeface="Arial" panose="020B0604020202020204" pitchFamily="34" charset="0"/>
                <a:cs typeface="Calibri" panose="020F0502020204030204" pitchFamily="34" charset="0"/>
              </a:rPr>
              <a:t>Patient</a:t>
            </a:r>
            <a:r>
              <a:rPr lang="pt-BR" sz="1800" i="1" dirty="0">
                <a:effectLst/>
                <a:latin typeface="Calibri" panose="020F0502020204030204" pitchFamily="34" charset="0"/>
                <a:ea typeface="Arial" panose="020B0604020202020204" pitchFamily="34" charset="0"/>
                <a:cs typeface="Calibri" panose="020F0502020204030204" pitchFamily="34" charset="0"/>
              </a:rPr>
              <a:t> </a:t>
            </a:r>
            <a:r>
              <a:rPr lang="pt-BR" sz="1800" i="1" dirty="0" err="1">
                <a:effectLst/>
                <a:latin typeface="Calibri" panose="020F0502020204030204" pitchFamily="34" charset="0"/>
                <a:ea typeface="Arial" panose="020B0604020202020204" pitchFamily="34" charset="0"/>
                <a:cs typeface="Calibri" panose="020F0502020204030204" pitchFamily="34" charset="0"/>
              </a:rPr>
              <a:t>Summary</a:t>
            </a:r>
            <a:r>
              <a:rPr lang="pt-BR" sz="1800">
                <a:effectLst/>
                <a:latin typeface="Calibri" panose="020F0502020204030204" pitchFamily="34" charset="0"/>
                <a:ea typeface="Arial" panose="020B0604020202020204" pitchFamily="34" charset="0"/>
                <a:cs typeface="Calibri" panose="020F0502020204030204" pitchFamily="34" charset="0"/>
              </a:rPr>
              <a:t>);</a:t>
            </a:r>
            <a:endParaRPr lang="pt-BR" sz="1800" dirty="0">
              <a:effectLst/>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pt-BR" sz="1800" dirty="0">
                <a:latin typeface="Calibri" panose="020F0502020204030204" pitchFamily="34" charset="0"/>
                <a:ea typeface="Arial" panose="020B0604020202020204" pitchFamily="34" charset="0"/>
                <a:cs typeface="Calibri" panose="020F0502020204030204" pitchFamily="34" charset="0"/>
              </a:rPr>
              <a:t>Apoiar o MS na construção e adaptação dos modelos de informação e computacionais das secções do IPS que  ainda não estão definidas </a:t>
            </a:r>
          </a:p>
          <a:p>
            <a:pPr>
              <a:lnSpc>
                <a:spcPct val="110000"/>
              </a:lnSpc>
            </a:pPr>
            <a:r>
              <a:rPr lang="pt-BR" sz="1800" dirty="0">
                <a:latin typeface="Calibri" panose="020F0502020204030204" pitchFamily="34" charset="0"/>
                <a:ea typeface="Arial" panose="020B0604020202020204" pitchFamily="34" charset="0"/>
                <a:cs typeface="Calibri" panose="020F0502020204030204" pitchFamily="34" charset="0"/>
              </a:rPr>
              <a:t>Contribuir na especificação FHIR dos  Determinantes Sociais da Saúde com base na experiência </a:t>
            </a:r>
            <a:r>
              <a:rPr lang="pt-BR" sz="1800" dirty="0" err="1">
                <a:latin typeface="Calibri" panose="020F0502020204030204" pitchFamily="34" charset="0"/>
                <a:ea typeface="Arial" panose="020B0604020202020204" pitchFamily="34" charset="0"/>
                <a:cs typeface="Calibri" panose="020F0502020204030204" pitchFamily="34" charset="0"/>
              </a:rPr>
              <a:t>brasilieira</a:t>
            </a:r>
            <a:r>
              <a:rPr lang="pt-BR" sz="1800" dirty="0">
                <a:latin typeface="Calibri" panose="020F0502020204030204" pitchFamily="34" charset="0"/>
                <a:ea typeface="Arial" panose="020B0604020202020204" pitchFamily="34" charset="0"/>
                <a:cs typeface="Calibri" panose="020F0502020204030204" pitchFamily="34" charset="0"/>
              </a:rPr>
              <a:t> de APS </a:t>
            </a:r>
            <a:r>
              <a:rPr lang="pt-BR" sz="1800" dirty="0" err="1">
                <a:latin typeface="Calibri" panose="020F0502020204030204" pitchFamily="34" charset="0"/>
                <a:ea typeface="Arial" panose="020B0604020202020204" pitchFamily="34" charset="0"/>
                <a:cs typeface="Calibri" panose="020F0502020204030204" pitchFamily="34" charset="0"/>
              </a:rPr>
              <a:t>I</a:t>
            </a:r>
            <a:endParaRPr lang="pt-BR" sz="1800" dirty="0">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pt-BR" sz="1800" dirty="0">
                <a:latin typeface="Calibri" panose="020F0502020204030204" pitchFamily="34" charset="0"/>
                <a:ea typeface="Arial" panose="020B0604020202020204" pitchFamily="34" charset="0"/>
                <a:cs typeface="Calibri" panose="020F0502020204030204" pitchFamily="34" charset="0"/>
              </a:rPr>
              <a:t>Especificar </a:t>
            </a:r>
            <a:r>
              <a:rPr lang="en-US" sz="1800" dirty="0" err="1">
                <a:latin typeface="Calibri" panose="020F0502020204030204" pitchFamily="34" charset="0"/>
                <a:ea typeface="Arial" panose="020B0604020202020204" pitchFamily="34" charset="0"/>
                <a:cs typeface="Calibri" panose="020F0502020204030204" pitchFamily="34" charset="0"/>
              </a:rPr>
              <a:t>os</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casos</a:t>
            </a:r>
            <a:r>
              <a:rPr lang="en-US" sz="1800" dirty="0">
                <a:latin typeface="Calibri" panose="020F0502020204030204" pitchFamily="34" charset="0"/>
                <a:ea typeface="Arial" panose="020B0604020202020204" pitchFamily="34" charset="0"/>
                <a:cs typeface="Calibri" panose="020F0502020204030204" pitchFamily="34" charset="0"/>
              </a:rPr>
              <a:t> de </a:t>
            </a:r>
            <a:r>
              <a:rPr lang="en-US" sz="1800" dirty="0" err="1">
                <a:latin typeface="Calibri" panose="020F0502020204030204" pitchFamily="34" charset="0"/>
                <a:ea typeface="Arial" panose="020B0604020202020204" pitchFamily="34" charset="0"/>
                <a:cs typeface="Calibri" panose="020F0502020204030204" pitchFamily="34" charset="0"/>
              </a:rPr>
              <a:t>uso</a:t>
            </a:r>
            <a:r>
              <a:rPr lang="en-US" sz="1800" dirty="0">
                <a:latin typeface="Calibri" panose="020F0502020204030204" pitchFamily="34" charset="0"/>
                <a:ea typeface="Arial" panose="020B0604020202020204" pitchFamily="34" charset="0"/>
                <a:cs typeface="Calibri" panose="020F0502020204030204" pitchFamily="34" charset="0"/>
              </a:rPr>
              <a:t> para coleta das </a:t>
            </a:r>
            <a:r>
              <a:rPr lang="en-US" sz="1800" dirty="0" err="1">
                <a:latin typeface="Calibri" panose="020F0502020204030204" pitchFamily="34" charset="0"/>
                <a:ea typeface="Arial" panose="020B0604020202020204" pitchFamily="34" charset="0"/>
                <a:cs typeface="Calibri" panose="020F0502020204030204" pitchFamily="34" charset="0"/>
              </a:rPr>
              <a:t>informações</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adicionais</a:t>
            </a:r>
            <a:r>
              <a:rPr lang="en-US" sz="1800" dirty="0">
                <a:latin typeface="Calibri" panose="020F0502020204030204" pitchFamily="34" charset="0"/>
                <a:ea typeface="Arial" panose="020B0604020202020204" pitchFamily="34" charset="0"/>
                <a:cs typeface="Calibri" panose="020F0502020204030204" pitchFamily="34" charset="0"/>
              </a:rPr>
              <a:t> do IPS  (com </a:t>
            </a:r>
            <a:r>
              <a:rPr lang="en-US" sz="1800" dirty="0" err="1">
                <a:latin typeface="Calibri" panose="020F0502020204030204" pitchFamily="34" charset="0"/>
                <a:ea typeface="Arial" panose="020B0604020202020204" pitchFamily="34" charset="0"/>
                <a:cs typeface="Calibri" panose="020F0502020204030204" pitchFamily="34" charset="0"/>
              </a:rPr>
              <a:t>foco</a:t>
            </a:r>
            <a:r>
              <a:rPr lang="en-US" sz="1800" dirty="0">
                <a:latin typeface="Calibri" panose="020F0502020204030204" pitchFamily="34" charset="0"/>
                <a:ea typeface="Arial" panose="020B0604020202020204" pitchFamily="34" charset="0"/>
                <a:cs typeface="Calibri" panose="020F0502020204030204" pitchFamily="34" charset="0"/>
              </a:rPr>
              <a:t> no </a:t>
            </a:r>
            <a:r>
              <a:rPr lang="en-US" sz="1800" dirty="0" err="1">
                <a:latin typeface="Calibri" panose="020F0502020204030204" pitchFamily="34" charset="0"/>
                <a:ea typeface="Arial" panose="020B0604020202020204" pitchFamily="34" charset="0"/>
                <a:cs typeface="Calibri" panose="020F0502020204030204" pitchFamily="34" charset="0"/>
              </a:rPr>
              <a:t>paciente</a:t>
            </a:r>
            <a:r>
              <a:rPr lang="en-US" sz="1800" dirty="0">
                <a:latin typeface="Calibri" panose="020F0502020204030204" pitchFamily="34" charset="0"/>
                <a:ea typeface="Arial" panose="020B0604020202020204" pitchFamily="34" charset="0"/>
                <a:cs typeface="Calibri" panose="020F0502020204030204" pitchFamily="34" charset="0"/>
              </a:rPr>
              <a:t> )</a:t>
            </a:r>
          </a:p>
          <a:p>
            <a:pPr>
              <a:lnSpc>
                <a:spcPct val="110000"/>
              </a:lnSpc>
            </a:pPr>
            <a:r>
              <a:rPr lang="en-US" sz="1800" dirty="0" err="1">
                <a:latin typeface="Calibri" panose="020F0502020204030204" pitchFamily="34" charset="0"/>
                <a:ea typeface="Arial" panose="020B0604020202020204" pitchFamily="34" charset="0"/>
                <a:cs typeface="Calibri" panose="020F0502020204030204" pitchFamily="34" charset="0"/>
              </a:rPr>
              <a:t>Definir</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em</a:t>
            </a:r>
            <a:r>
              <a:rPr lang="en-US" sz="1800" dirty="0">
                <a:latin typeface="Calibri" panose="020F0502020204030204" pitchFamily="34" charset="0"/>
                <a:ea typeface="Arial" panose="020B0604020202020204" pitchFamily="34" charset="0"/>
                <a:cs typeface="Calibri" panose="020F0502020204030204" pitchFamily="34" charset="0"/>
              </a:rPr>
              <a:t> conjunto com o MS o conjunto de </a:t>
            </a:r>
            <a:r>
              <a:rPr lang="en-US" sz="1800" dirty="0" err="1">
                <a:latin typeface="Calibri" panose="020F0502020204030204" pitchFamily="34" charset="0"/>
                <a:ea typeface="Arial" panose="020B0604020202020204" pitchFamily="34" charset="0"/>
                <a:cs typeface="Calibri" panose="020F0502020204030204" pitchFamily="34" charset="0"/>
              </a:rPr>
              <a:t>referência</a:t>
            </a:r>
            <a:r>
              <a:rPr lang="en-US" sz="1800" dirty="0">
                <a:latin typeface="Calibri" panose="020F0502020204030204" pitchFamily="34" charset="0"/>
                <a:ea typeface="Arial" panose="020B0604020202020204" pitchFamily="34" charset="0"/>
                <a:cs typeface="Calibri" panose="020F0502020204030204" pitchFamily="34" charset="0"/>
              </a:rPr>
              <a:t> da </a:t>
            </a:r>
            <a:r>
              <a:rPr lang="en-US" sz="1800" dirty="0" err="1">
                <a:latin typeface="Calibri" panose="020F0502020204030204" pitchFamily="34" charset="0"/>
                <a:ea typeface="Arial" panose="020B0604020202020204" pitchFamily="34" charset="0"/>
                <a:cs typeface="Calibri" panose="020F0502020204030204" pitchFamily="34" charset="0"/>
              </a:rPr>
              <a:t>terminologia</a:t>
            </a:r>
            <a:r>
              <a:rPr lang="en-US" sz="1800" dirty="0">
                <a:latin typeface="Calibri" panose="020F0502020204030204" pitchFamily="34" charset="0"/>
                <a:ea typeface="Arial" panose="020B0604020202020204" pitchFamily="34" charset="0"/>
                <a:cs typeface="Calibri" panose="020F0502020204030204" pitchFamily="34" charset="0"/>
              </a:rPr>
              <a:t> SNOMED-CT para o </a:t>
            </a:r>
            <a:r>
              <a:rPr lang="en-US" sz="1800" dirty="0" err="1">
                <a:latin typeface="Calibri" panose="020F0502020204030204" pitchFamily="34" charset="0"/>
                <a:ea typeface="Arial" panose="020B0604020202020204" pitchFamily="34" charset="0"/>
                <a:cs typeface="Calibri" panose="020F0502020204030204" pitchFamily="34" charset="0"/>
              </a:rPr>
              <a:t>eixo</a:t>
            </a:r>
            <a:r>
              <a:rPr lang="en-US" sz="1800" dirty="0">
                <a:latin typeface="Calibri" panose="020F0502020204030204" pitchFamily="34" charset="0"/>
                <a:ea typeface="Arial" panose="020B0604020202020204" pitchFamily="34" charset="0"/>
                <a:cs typeface="Calibri" panose="020F0502020204030204" pitchFamily="34" charset="0"/>
              </a:rPr>
              <a:t> de </a:t>
            </a:r>
            <a:r>
              <a:rPr lang="en-US" sz="1800" dirty="0" err="1">
                <a:latin typeface="Calibri" panose="020F0502020204030204" pitchFamily="34" charset="0"/>
                <a:ea typeface="Arial" panose="020B0604020202020204" pitchFamily="34" charset="0"/>
                <a:cs typeface="Calibri" panose="020F0502020204030204" pitchFamily="34" charset="0"/>
              </a:rPr>
              <a:t>Procedimentos</a:t>
            </a:r>
            <a:r>
              <a:rPr lang="en-US" sz="1800" dirty="0">
                <a:latin typeface="Calibri" panose="020F0502020204030204" pitchFamily="34" charset="0"/>
                <a:ea typeface="Arial" panose="020B0604020202020204" pitchFamily="34" charset="0"/>
                <a:cs typeface="Calibri" panose="020F0502020204030204" pitchFamily="34" charset="0"/>
              </a:rPr>
              <a:t>   e </a:t>
            </a:r>
            <a:r>
              <a:rPr lang="en-US" sz="1800" dirty="0" err="1">
                <a:latin typeface="Calibri" panose="020F0502020204030204" pitchFamily="34" charset="0"/>
                <a:ea typeface="Arial" panose="020B0604020202020204" pitchFamily="34" charset="0"/>
                <a:cs typeface="Calibri" panose="020F0502020204030204" pitchFamily="34" charset="0"/>
              </a:rPr>
              <a:t>especificar</a:t>
            </a:r>
            <a:r>
              <a:rPr lang="en-US" sz="1800" dirty="0">
                <a:latin typeface="Calibri" panose="020F0502020204030204" pitchFamily="34" charset="0"/>
                <a:ea typeface="Arial" panose="020B0604020202020204" pitchFamily="34" charset="0"/>
                <a:cs typeface="Calibri" panose="020F0502020204030204" pitchFamily="34" charset="0"/>
              </a:rPr>
              <a:t> a </a:t>
            </a:r>
            <a:r>
              <a:rPr lang="en-US" sz="1800" dirty="0" err="1">
                <a:latin typeface="Calibri" panose="020F0502020204030204" pitchFamily="34" charset="0"/>
                <a:ea typeface="Arial" panose="020B0604020202020204" pitchFamily="34" charset="0"/>
                <a:cs typeface="Calibri" panose="020F0502020204030204" pitchFamily="34" charset="0"/>
              </a:rPr>
              <a:t>governança</a:t>
            </a:r>
            <a:r>
              <a:rPr lang="en-US" sz="1800" dirty="0">
                <a:latin typeface="Calibri" panose="020F0502020204030204" pitchFamily="34" charset="0"/>
                <a:ea typeface="Arial" panose="020B0604020202020204" pitchFamily="34" charset="0"/>
                <a:cs typeface="Calibri" panose="020F0502020204030204" pitchFamily="34" charset="0"/>
              </a:rPr>
              <a:t>  a infra-estrutura para </a:t>
            </a:r>
            <a:r>
              <a:rPr lang="en-US" sz="1800" dirty="0" err="1">
                <a:latin typeface="Calibri" panose="020F0502020204030204" pitchFamily="34" charset="0"/>
                <a:ea typeface="Arial" panose="020B0604020202020204" pitchFamily="34" charset="0"/>
                <a:cs typeface="Calibri" panose="020F0502020204030204" pitchFamily="34" charset="0"/>
              </a:rPr>
              <a:t>sua</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distribuição</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pelo</a:t>
            </a:r>
            <a:r>
              <a:rPr lang="en-US" sz="1800" dirty="0">
                <a:latin typeface="Calibri" panose="020F0502020204030204" pitchFamily="34" charset="0"/>
                <a:ea typeface="Arial" panose="020B0604020202020204" pitchFamily="34" charset="0"/>
                <a:cs typeface="Calibri" panose="020F0502020204030204" pitchFamily="34" charset="0"/>
              </a:rPr>
              <a:t> MS  </a:t>
            </a:r>
          </a:p>
          <a:p>
            <a:pPr>
              <a:lnSpc>
                <a:spcPct val="110000"/>
              </a:lnSpc>
            </a:pPr>
            <a:r>
              <a:rPr lang="en-US" sz="1800" dirty="0" err="1">
                <a:latin typeface="Calibri" panose="020F0502020204030204" pitchFamily="34" charset="0"/>
                <a:ea typeface="Arial" panose="020B0604020202020204" pitchFamily="34" charset="0"/>
                <a:cs typeface="Calibri" panose="020F0502020204030204" pitchFamily="34" charset="0"/>
              </a:rPr>
              <a:t>Mapeamento</a:t>
            </a:r>
            <a:r>
              <a:rPr lang="en-US" sz="1800" dirty="0">
                <a:latin typeface="Calibri" panose="020F0502020204030204" pitchFamily="34" charset="0"/>
                <a:ea typeface="Arial" panose="020B0604020202020204" pitchFamily="34" charset="0"/>
                <a:cs typeface="Calibri" panose="020F0502020204030204" pitchFamily="34" charset="0"/>
              </a:rPr>
              <a:t> OBM – SNOMED  - </a:t>
            </a:r>
            <a:r>
              <a:rPr lang="en-US" sz="1800" dirty="0" err="1">
                <a:latin typeface="Calibri" panose="020F0502020204030204" pitchFamily="34" charset="0"/>
                <a:ea typeface="Arial" panose="020B0604020202020204" pitchFamily="34" charset="0"/>
                <a:cs typeface="Calibri" panose="020F0502020204030204" pitchFamily="34" charset="0"/>
              </a:rPr>
              <a:t>Especificar</a:t>
            </a:r>
            <a:r>
              <a:rPr lang="en-US" sz="1800" dirty="0">
                <a:latin typeface="Calibri" panose="020F0502020204030204" pitchFamily="34" charset="0"/>
                <a:ea typeface="Arial" panose="020B0604020202020204" pitchFamily="34" charset="0"/>
                <a:cs typeface="Calibri" panose="020F0502020204030204" pitchFamily="34" charset="0"/>
              </a:rPr>
              <a:t> a </a:t>
            </a:r>
            <a:r>
              <a:rPr lang="en-US" sz="1800" dirty="0" err="1">
                <a:latin typeface="Calibri" panose="020F0502020204030204" pitchFamily="34" charset="0"/>
                <a:ea typeface="Arial" panose="020B0604020202020204" pitchFamily="34" charset="0"/>
                <a:cs typeface="Calibri" panose="020F0502020204030204" pitchFamily="34" charset="0"/>
              </a:rPr>
              <a:t>governança</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manutenção</a:t>
            </a:r>
            <a:r>
              <a:rPr lang="en-US" sz="1800" dirty="0">
                <a:latin typeface="Calibri" panose="020F0502020204030204" pitchFamily="34" charset="0"/>
                <a:ea typeface="Arial" panose="020B0604020202020204" pitchFamily="34" charset="0"/>
                <a:cs typeface="Calibri" panose="020F0502020204030204" pitchFamily="34" charset="0"/>
              </a:rPr>
              <a:t> e </a:t>
            </a:r>
            <a:r>
              <a:rPr lang="en-US" sz="1800" dirty="0" err="1">
                <a:latin typeface="Calibri" panose="020F0502020204030204" pitchFamily="34" charset="0"/>
                <a:ea typeface="Arial" panose="020B0604020202020204" pitchFamily="34" charset="0"/>
                <a:cs typeface="Calibri" panose="020F0502020204030204" pitchFamily="34" charset="0"/>
              </a:rPr>
              <a:t>distribuição</a:t>
            </a:r>
            <a:r>
              <a:rPr lang="en-US" sz="1800" dirty="0">
                <a:latin typeface="Calibri" panose="020F0502020204030204" pitchFamily="34" charset="0"/>
                <a:ea typeface="Arial" panose="020B0604020202020204" pitchFamily="34" charset="0"/>
                <a:cs typeface="Calibri" panose="020F0502020204030204" pitchFamily="34" charset="0"/>
              </a:rPr>
              <a:t>  da OBM</a:t>
            </a:r>
          </a:p>
          <a:p>
            <a:pPr>
              <a:lnSpc>
                <a:spcPct val="110000"/>
              </a:lnSpc>
            </a:pPr>
            <a:r>
              <a:rPr lang="en-US" sz="1800" dirty="0" err="1">
                <a:effectLst/>
                <a:latin typeface="Calibri" panose="020F0502020204030204" pitchFamily="34" charset="0"/>
                <a:ea typeface="Arial" panose="020B0604020202020204" pitchFamily="34" charset="0"/>
                <a:cs typeface="Calibri" panose="020F0502020204030204" pitchFamily="34" charset="0"/>
              </a:rPr>
              <a:t>Definir</a:t>
            </a:r>
            <a:r>
              <a:rPr lang="en-US" sz="1800" dirty="0">
                <a:effectLst/>
                <a:latin typeface="Calibri" panose="020F0502020204030204" pitchFamily="34" charset="0"/>
                <a:ea typeface="Arial" panose="020B0604020202020204" pitchFamily="34" charset="0"/>
                <a:cs typeface="Calibri" panose="020F0502020204030204" pitchFamily="34" charset="0"/>
              </a:rPr>
              <a:t> e </a:t>
            </a:r>
            <a:r>
              <a:rPr lang="en-US" sz="1800" dirty="0" err="1">
                <a:effectLst/>
                <a:latin typeface="Calibri" panose="020F0502020204030204" pitchFamily="34" charset="0"/>
                <a:ea typeface="Arial" panose="020B0604020202020204" pitchFamily="34" charset="0"/>
                <a:cs typeface="Calibri" panose="020F0502020204030204" pitchFamily="34" charset="0"/>
              </a:rPr>
              <a:t>traduzir</a:t>
            </a:r>
            <a:r>
              <a:rPr lang="en-US" sz="1800" dirty="0">
                <a:effectLst/>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os</a:t>
            </a:r>
            <a:r>
              <a:rPr lang="en-US" sz="1800" dirty="0">
                <a:effectLst/>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perfis</a:t>
            </a:r>
            <a:r>
              <a:rPr lang="en-US" sz="1800" dirty="0">
                <a:effectLst/>
                <a:latin typeface="Calibri" panose="020F0502020204030204" pitchFamily="34" charset="0"/>
                <a:ea typeface="Arial" panose="020B0604020202020204" pitchFamily="34" charset="0"/>
                <a:cs typeface="Calibri" panose="020F0502020204030204" pitchFamily="34" charset="0"/>
              </a:rPr>
              <a:t> das </a:t>
            </a:r>
            <a:r>
              <a:rPr lang="en-US" sz="1800" dirty="0" err="1">
                <a:effectLst/>
                <a:latin typeface="Calibri" panose="020F0502020204030204" pitchFamily="34" charset="0"/>
                <a:ea typeface="Arial" panose="020B0604020202020204" pitchFamily="34" charset="0"/>
                <a:cs typeface="Calibri" panose="020F0502020204030204" pitchFamily="34" charset="0"/>
              </a:rPr>
              <a:t>secções</a:t>
            </a:r>
            <a:r>
              <a:rPr lang="en-US" sz="1800" dirty="0">
                <a:effectLst/>
                <a:latin typeface="Calibri" panose="020F0502020204030204" pitchFamily="34" charset="0"/>
                <a:ea typeface="Arial" panose="020B0604020202020204" pitchFamily="34" charset="0"/>
                <a:cs typeface="Calibri" panose="020F0502020204030204" pitchFamily="34" charset="0"/>
              </a:rPr>
              <a:t> de </a:t>
            </a:r>
            <a:r>
              <a:rPr lang="pt-BR" sz="1800" dirty="0">
                <a:effectLst/>
                <a:latin typeface="Calibri" panose="020F0502020204030204" pitchFamily="34" charset="0"/>
                <a:ea typeface="Arial" panose="020B0604020202020204" pitchFamily="34" charset="0"/>
                <a:cs typeface="Calibri" panose="020F0502020204030204" pitchFamily="34" charset="0"/>
              </a:rPr>
              <a:t>Procedimentos, Sinais Vitais, Dispositivos médicos,  Sinais Vitais, História Pregressa, Dados Obstétricos,  História Social, Status Funcional,   Diretivas Antecipadas de Vontade do Sumário Internacional do Paciente</a:t>
            </a:r>
            <a:endParaRPr lang="en-US" sz="1800" dirty="0">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en-US" sz="1800" dirty="0">
                <a:effectLst/>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Integrar</a:t>
            </a:r>
            <a:r>
              <a:rPr lang="en-US" sz="1800" dirty="0">
                <a:effectLst/>
                <a:latin typeface="Calibri" panose="020F0502020204030204" pitchFamily="34" charset="0"/>
                <a:ea typeface="Arial" panose="020B0604020202020204" pitchFamily="34" charset="0"/>
                <a:cs typeface="Calibri" panose="020F0502020204030204" pitchFamily="34" charset="0"/>
              </a:rPr>
              <a:t> o  SIP </a:t>
            </a:r>
            <a:r>
              <a:rPr lang="en-US" sz="1800" dirty="0" err="1">
                <a:latin typeface="Calibri" panose="020F0502020204030204" pitchFamily="34" charset="0"/>
                <a:ea typeface="Arial" panose="020B0604020202020204" pitchFamily="34" charset="0"/>
                <a:cs typeface="Calibri" panose="020F0502020204030204" pitchFamily="34" charset="0"/>
              </a:rPr>
              <a:t>ao</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Conecte</a:t>
            </a:r>
            <a:r>
              <a:rPr lang="en-US" sz="1800" dirty="0">
                <a:effectLst/>
                <a:latin typeface="Calibri" panose="020F0502020204030204" pitchFamily="34" charset="0"/>
                <a:ea typeface="Arial" panose="020B0604020202020204" pitchFamily="34" charset="0"/>
                <a:cs typeface="Calibri" panose="020F0502020204030204" pitchFamily="34" charset="0"/>
              </a:rPr>
              <a:t> SUS para </a:t>
            </a:r>
            <a:r>
              <a:rPr lang="en-US" sz="1800" dirty="0" err="1">
                <a:effectLst/>
                <a:latin typeface="Calibri" panose="020F0502020204030204" pitchFamily="34" charset="0"/>
                <a:ea typeface="Arial" panose="020B0604020202020204" pitchFamily="34" charset="0"/>
                <a:cs typeface="Calibri" panose="020F0502020204030204" pitchFamily="34" charset="0"/>
              </a:rPr>
              <a:t>geração</a:t>
            </a:r>
            <a:r>
              <a:rPr lang="en-US" sz="1800" dirty="0">
                <a:effectLst/>
                <a:latin typeface="Calibri" panose="020F0502020204030204" pitchFamily="34" charset="0"/>
                <a:ea typeface="Arial" panose="020B0604020202020204" pitchFamily="34" charset="0"/>
                <a:cs typeface="Calibri" panose="020F0502020204030204" pitchFamily="34" charset="0"/>
              </a:rPr>
              <a:t> e </a:t>
            </a:r>
            <a:r>
              <a:rPr lang="en-US" sz="1800" dirty="0" err="1">
                <a:effectLst/>
                <a:latin typeface="Calibri" panose="020F0502020204030204" pitchFamily="34" charset="0"/>
                <a:ea typeface="Arial" panose="020B0604020202020204" pitchFamily="34" charset="0"/>
                <a:cs typeface="Calibri" panose="020F0502020204030204" pitchFamily="34" charset="0"/>
              </a:rPr>
              <a:t>visualização</a:t>
            </a:r>
            <a:r>
              <a:rPr lang="en-US" sz="1800" dirty="0">
                <a:effectLst/>
                <a:latin typeface="Calibri" panose="020F0502020204030204" pitchFamily="34" charset="0"/>
                <a:ea typeface="Arial" panose="020B0604020202020204" pitchFamily="34" charset="0"/>
                <a:cs typeface="Calibri" panose="020F0502020204030204" pitchFamily="34" charset="0"/>
              </a:rPr>
              <a:t> do </a:t>
            </a:r>
            <a:r>
              <a:rPr lang="en-US" sz="1800" dirty="0" err="1">
                <a:effectLst/>
                <a:latin typeface="Calibri" panose="020F0502020204030204" pitchFamily="34" charset="0"/>
                <a:ea typeface="Arial" panose="020B0604020202020204" pitchFamily="34" charset="0"/>
                <a:cs typeface="Calibri" panose="020F0502020204030204" pitchFamily="34" charset="0"/>
              </a:rPr>
              <a:t>Sumário</a:t>
            </a:r>
            <a:r>
              <a:rPr lang="en-US" sz="1800" dirty="0">
                <a:effectLst/>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Internacional</a:t>
            </a:r>
            <a:r>
              <a:rPr lang="en-US" sz="1800" dirty="0">
                <a:effectLst/>
                <a:latin typeface="Calibri" panose="020F0502020204030204" pitchFamily="34" charset="0"/>
                <a:ea typeface="Arial" panose="020B0604020202020204" pitchFamily="34" charset="0"/>
                <a:cs typeface="Calibri" panose="020F0502020204030204" pitchFamily="34" charset="0"/>
              </a:rPr>
              <a:t> do </a:t>
            </a:r>
            <a:r>
              <a:rPr lang="en-US" sz="1800" dirty="0" err="1">
                <a:effectLst/>
                <a:latin typeface="Calibri" panose="020F0502020204030204" pitchFamily="34" charset="0"/>
                <a:ea typeface="Arial" panose="020B0604020202020204" pitchFamily="34" charset="0"/>
                <a:cs typeface="Calibri" panose="020F0502020204030204" pitchFamily="34" charset="0"/>
              </a:rPr>
              <a:t>Paciente</a:t>
            </a:r>
            <a:endParaRPr lang="en-US" sz="1800" dirty="0">
              <a:effectLst/>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en-US" sz="1800" dirty="0" err="1">
                <a:effectLst/>
                <a:latin typeface="Calibri" panose="020F0502020204030204" pitchFamily="34" charset="0"/>
                <a:ea typeface="Arial" panose="020B0604020202020204" pitchFamily="34" charset="0"/>
                <a:cs typeface="Calibri" panose="020F0502020204030204" pitchFamily="34" charset="0"/>
              </a:rPr>
              <a:t>Especificar</a:t>
            </a:r>
            <a:r>
              <a:rPr lang="en-US" sz="1800" dirty="0">
                <a:effectLst/>
                <a:latin typeface="Calibri" panose="020F0502020204030204" pitchFamily="34" charset="0"/>
                <a:ea typeface="Arial" panose="020B0604020202020204" pitchFamily="34" charset="0"/>
                <a:cs typeface="Calibri" panose="020F0502020204030204" pitchFamily="34" charset="0"/>
              </a:rPr>
              <a:t> e </a:t>
            </a:r>
            <a:r>
              <a:rPr lang="en-US" sz="1800" dirty="0" err="1">
                <a:effectLst/>
                <a:latin typeface="Calibri" panose="020F0502020204030204" pitchFamily="34" charset="0"/>
                <a:ea typeface="Arial" panose="020B0604020202020204" pitchFamily="34" charset="0"/>
                <a:cs typeface="Calibri" panose="020F0502020204030204" pitchFamily="34" charset="0"/>
              </a:rPr>
              <a:t>realizar</a:t>
            </a:r>
            <a:r>
              <a:rPr lang="en-US" sz="1800" dirty="0">
                <a:effectLst/>
                <a:latin typeface="Calibri" panose="020F0502020204030204" pitchFamily="34" charset="0"/>
                <a:ea typeface="Arial" panose="020B0604020202020204" pitchFamily="34" charset="0"/>
                <a:cs typeface="Calibri" panose="020F0502020204030204" pitchFamily="34" charset="0"/>
              </a:rPr>
              <a:t> </a:t>
            </a:r>
            <a:r>
              <a:rPr lang="en-US" sz="1800" dirty="0" err="1">
                <a:effectLst/>
                <a:latin typeface="Calibri" panose="020F0502020204030204" pitchFamily="34" charset="0"/>
                <a:ea typeface="Arial" panose="020B0604020202020204" pitchFamily="34" charset="0"/>
                <a:cs typeface="Calibri" panose="020F0502020204030204" pitchFamily="34" charset="0"/>
              </a:rPr>
              <a:t>prova</a:t>
            </a:r>
            <a:r>
              <a:rPr lang="en-US" sz="1800" dirty="0">
                <a:effectLst/>
                <a:latin typeface="Calibri" panose="020F0502020204030204" pitchFamily="34" charset="0"/>
                <a:ea typeface="Arial" panose="020B0604020202020204" pitchFamily="34" charset="0"/>
                <a:cs typeface="Calibri" panose="020F0502020204030204" pitchFamily="34" charset="0"/>
              </a:rPr>
              <a:t> de </a:t>
            </a:r>
            <a:r>
              <a:rPr lang="en-US" sz="1800" dirty="0" err="1">
                <a:effectLst/>
                <a:latin typeface="Calibri" panose="020F0502020204030204" pitchFamily="34" charset="0"/>
                <a:ea typeface="Arial" panose="020B0604020202020204" pitchFamily="34" charset="0"/>
                <a:cs typeface="Calibri" panose="020F0502020204030204" pitchFamily="34" charset="0"/>
              </a:rPr>
              <a:t>conceito</a:t>
            </a:r>
            <a:r>
              <a:rPr lang="en-US" sz="1800" dirty="0">
                <a:effectLst/>
                <a:latin typeface="Calibri" panose="020F0502020204030204" pitchFamily="34" charset="0"/>
                <a:ea typeface="Arial" panose="020B0604020202020204" pitchFamily="34" charset="0"/>
                <a:cs typeface="Calibri" panose="020F0502020204030204" pitchFamily="34" charset="0"/>
              </a:rPr>
              <a:t> de </a:t>
            </a:r>
            <a:r>
              <a:rPr lang="en-US" sz="1800" dirty="0" err="1">
                <a:latin typeface="Calibri" panose="020F0502020204030204" pitchFamily="34" charset="0"/>
                <a:ea typeface="Arial" panose="020B0604020202020204" pitchFamily="34" charset="0"/>
                <a:cs typeface="Calibri" panose="020F0502020204030204" pitchFamily="34" charset="0"/>
              </a:rPr>
              <a:t>uma</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infoestrutura</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nacional</a:t>
            </a:r>
            <a:r>
              <a:rPr lang="en-US" sz="1800" dirty="0">
                <a:latin typeface="Calibri" panose="020F0502020204030204" pitchFamily="34" charset="0"/>
                <a:ea typeface="Arial" panose="020B0604020202020204" pitchFamily="34" charset="0"/>
                <a:cs typeface="Calibri" panose="020F0502020204030204" pitchFamily="34" charset="0"/>
              </a:rPr>
              <a:t> para </a:t>
            </a:r>
            <a:r>
              <a:rPr lang="en-US" sz="1800" dirty="0" err="1">
                <a:latin typeface="Calibri" panose="020F0502020204030204" pitchFamily="34" charset="0"/>
                <a:ea typeface="Arial" panose="020B0604020202020204" pitchFamily="34" charset="0"/>
                <a:cs typeface="Calibri" panose="020F0502020204030204" pitchFamily="34" charset="0"/>
              </a:rPr>
              <a:t>captura</a:t>
            </a:r>
            <a:r>
              <a:rPr lang="en-US" sz="1800" dirty="0">
                <a:latin typeface="Calibri" panose="020F0502020204030204" pitchFamily="34" charset="0"/>
                <a:ea typeface="Arial" panose="020B0604020202020204" pitchFamily="34" charset="0"/>
                <a:cs typeface="Calibri" panose="020F0502020204030204" pitchFamily="34" charset="0"/>
              </a:rPr>
              <a:t> e </a:t>
            </a:r>
            <a:r>
              <a:rPr lang="en-US" sz="1800" dirty="0" err="1">
                <a:latin typeface="Calibri" panose="020F0502020204030204" pitchFamily="34" charset="0"/>
                <a:ea typeface="Arial" panose="020B0604020202020204" pitchFamily="34" charset="0"/>
                <a:cs typeface="Calibri" panose="020F0502020204030204" pitchFamily="34" charset="0"/>
              </a:rPr>
              <a:t>distribuição</a:t>
            </a:r>
            <a:r>
              <a:rPr lang="en-US" sz="1800" dirty="0">
                <a:latin typeface="Calibri" panose="020F0502020204030204" pitchFamily="34" charset="0"/>
                <a:ea typeface="Arial" panose="020B0604020202020204" pitchFamily="34" charset="0"/>
                <a:cs typeface="Calibri" panose="020F0502020204030204" pitchFamily="34" charset="0"/>
              </a:rPr>
              <a:t> </a:t>
            </a:r>
            <a:r>
              <a:rPr lang="en-US" sz="1800" dirty="0" err="1">
                <a:latin typeface="Calibri" panose="020F0502020204030204" pitchFamily="34" charset="0"/>
                <a:ea typeface="Arial" panose="020B0604020202020204" pitchFamily="34" charset="0"/>
                <a:cs typeface="Calibri" panose="020F0502020204030204" pitchFamily="34" charset="0"/>
              </a:rPr>
              <a:t>consentida</a:t>
            </a:r>
            <a:r>
              <a:rPr lang="en-US" sz="1800" dirty="0">
                <a:latin typeface="Calibri" panose="020F0502020204030204" pitchFamily="34" charset="0"/>
                <a:ea typeface="Arial" panose="020B0604020202020204" pitchFamily="34" charset="0"/>
                <a:cs typeface="Calibri" panose="020F0502020204030204" pitchFamily="34" charset="0"/>
              </a:rPr>
              <a:t> do </a:t>
            </a:r>
            <a:r>
              <a:rPr lang="pt-BR" sz="1800" dirty="0">
                <a:effectLst/>
                <a:latin typeface="Calibri" panose="020F0502020204030204" pitchFamily="34" charset="0"/>
                <a:ea typeface="Arial" panose="020B0604020202020204" pitchFamily="34" charset="0"/>
                <a:cs typeface="Calibri" panose="020F0502020204030204" pitchFamily="34" charset="0"/>
              </a:rPr>
              <a:t>Sumário Internacional do Paciente</a:t>
            </a:r>
            <a:endParaRPr lang="en-US" sz="1800" dirty="0">
              <a:effectLst/>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pt-BR" sz="1800" dirty="0">
                <a:effectLst/>
                <a:latin typeface="Calibri" panose="020F0502020204030204" pitchFamily="34" charset="0"/>
                <a:ea typeface="Arial" panose="020B0604020202020204" pitchFamily="34" charset="0"/>
                <a:cs typeface="Calibri" panose="020F0502020204030204" pitchFamily="34" charset="0"/>
              </a:rPr>
              <a:t>Es</a:t>
            </a:r>
            <a:r>
              <a:rPr lang="pt-BR" sz="1800" dirty="0">
                <a:latin typeface="Calibri" panose="020F0502020204030204" pitchFamily="34" charset="0"/>
                <a:ea typeface="Arial" panose="020B0604020202020204" pitchFamily="34" charset="0"/>
                <a:cs typeface="Calibri" panose="020F0502020204030204" pitchFamily="34" charset="0"/>
              </a:rPr>
              <a:t>tender e publicar o GI do IPS Brasil para as secções acima descriminadas</a:t>
            </a:r>
          </a:p>
          <a:p>
            <a:pPr>
              <a:lnSpc>
                <a:spcPct val="110000"/>
              </a:lnSpc>
            </a:pPr>
            <a:r>
              <a:rPr lang="en-BR" sz="1800" dirty="0">
                <a:effectLst/>
                <a:latin typeface="Calibri" panose="020F0502020204030204" pitchFamily="34" charset="0"/>
                <a:ea typeface="Arial" panose="020B0604020202020204" pitchFamily="34" charset="0"/>
                <a:cs typeface="Calibri" panose="020F0502020204030204" pitchFamily="34" charset="0"/>
              </a:rPr>
              <a:t>Amadurecer os modelos construídos por meio da participação em conectatonas nacionais e internacionais</a:t>
            </a:r>
          </a:p>
          <a:p>
            <a:pPr>
              <a:lnSpc>
                <a:spcPct val="110000"/>
              </a:lnSpc>
            </a:pPr>
            <a:r>
              <a:rPr lang="en-BR" sz="1800" dirty="0">
                <a:latin typeface="Calibri" panose="020F0502020204030204" pitchFamily="34" charset="0"/>
                <a:ea typeface="Arial" panose="020B0604020202020204" pitchFamily="34" charset="0"/>
                <a:cs typeface="Calibri" panose="020F0502020204030204" pitchFamily="34" charset="0"/>
              </a:rPr>
              <a:t>Transferência de conhecimento para equipe do MS  em governança de terminologias, mapeamentos e GI..</a:t>
            </a:r>
            <a:endParaRPr lang="en-BR" sz="1800" dirty="0">
              <a:effectLst/>
              <a:latin typeface="Calibri" panose="020F0502020204030204" pitchFamily="34" charset="0"/>
              <a:ea typeface="Arial" panose="020B0604020202020204" pitchFamily="34" charset="0"/>
              <a:cs typeface="Calibri" panose="020F0502020204030204" pitchFamily="34" charset="0"/>
            </a:endParaRPr>
          </a:p>
          <a:p>
            <a:endParaRPr lang="en-BR" dirty="0"/>
          </a:p>
        </p:txBody>
      </p:sp>
    </p:spTree>
    <p:extLst>
      <p:ext uri="{BB962C8B-B14F-4D97-AF65-F5344CB8AC3E}">
        <p14:creationId xmlns:p14="http://schemas.microsoft.com/office/powerpoint/2010/main" val="3071696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349</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Proposta Projeto IPS </vt:lpstr>
      <vt:lpstr>Objetivos</vt:lpstr>
      <vt:lpstr>Objetivos específicos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Proposta Projeto IPS </dc:title>
  <dc:creator>Beatriz de Faria Leao</dc:creator>
  <cp:lastModifiedBy>Beatriz de Faria Leao</cp:lastModifiedBy>
  <cp:revision>1</cp:revision>
  <dcterms:created xsi:type="dcterms:W3CDTF">2023-09-26T13:57:40Z</dcterms:created>
  <dcterms:modified xsi:type="dcterms:W3CDTF">2023-09-26T22:03:23Z</dcterms:modified>
</cp:coreProperties>
</file>