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4" r:id="rId7"/>
    <p:sldId id="269" r:id="rId8"/>
    <p:sldId id="261" r:id="rId9"/>
    <p:sldId id="271" r:id="rId10"/>
    <p:sldId id="266" r:id="rId11"/>
    <p:sldId id="267" r:id="rId12"/>
    <p:sldId id="268" r:id="rId13"/>
    <p:sldId id="263" r:id="rId14"/>
    <p:sldId id="258" r:id="rId15"/>
    <p:sldId id="270" r:id="rId16"/>
    <p:sldId id="259" r:id="rId17"/>
    <p:sldId id="273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216" y="176"/>
      </p:cViewPr>
      <p:guideLst>
        <p:guide orient="horz" pos="2160"/>
        <p:guide pos="3840"/>
        <p:guide pos="257"/>
        <p:guide pos="7423"/>
        <p:guide orient="horz" pos="210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410D5-4F1C-6CD9-4E18-CFD3C177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D64AF-58C9-567B-ECF0-48E9082A3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C2A014-18B4-E030-6A79-A1DDA06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D832D-6043-5628-D7F4-262D948B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768F8-C925-F0BB-CAD2-A87B7448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42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282-58CC-93A4-EF47-906C9460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4D0E5-EACC-5955-7686-D16CFA56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F1705-4A9A-853B-24AD-59DF22B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F6F68-9C62-822B-728F-B6F3A88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964C7-93FF-603F-18C9-263A9F4B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1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98AFA-21DA-94E7-4A81-1B67B4E1C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552C50-972A-360E-095A-DDC95DCB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F59C4-32F1-7AAB-3B86-2E93581A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BE858-029E-9036-D7EF-BD5EDD72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39D0BD-8D61-5EF8-5D4B-8275010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9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0DF2-72A0-518E-E4DD-8BEE39BA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8EF7-C689-933D-E4C9-28FD56C7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64"/>
            <a:ext cx="10515600" cy="499239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DCF69-17C0-F3C8-62D3-594B8A8A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70027-A57D-E3BD-AC12-FAE7317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D9463-6355-1967-9ACA-F3DECC4E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549D-D2E0-4CBB-771D-7C996B11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0C06D-F699-033D-05E6-23D15273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F4217-5170-40EA-791C-055BE014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37D02-8AFA-AE10-3608-B476839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EFDFC-AA0B-168E-5951-B2DA4F02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4ED88-B529-D3A0-9145-9A9C7B38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5B0B5-1D9C-8AF1-060E-80ABB7A8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D1AB3-CA87-5E04-B3F0-DA4922FD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223D8-3224-C7C6-CD54-E24AA96A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3385A3-29B4-FAA3-0A2F-CF33344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36ED4-4DE5-FC9C-D1F4-E001D56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C520-4EFF-A2E4-7ED0-C669B7A4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6E669-A0E8-81FB-D442-27786C9D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4570A-5118-4CF6-2105-608C4F16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4D4526-FFE0-1029-784F-A5905862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6D844B-3A5D-DD88-77B7-89E625950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59A64A-96AA-76C5-F37E-0F6E3B5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7A36D-E637-3B25-7972-E7DA3F3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02F88D-2B77-547B-1093-BBFA410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8E02-0FCE-CF6B-587D-0C85B3C7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A0100-93CA-92BD-EB53-7DF3F69B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15F1B9-1392-DA62-53FE-4A60BEF3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B58030-7944-7375-DE9F-93E5E9E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43F7A9-70D6-7CE3-633C-E942F374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1FB4DD-1769-9929-FEB7-6ACB205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3E49C7-1FAF-E224-88D9-D727998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86A2-62A0-3DA4-CED6-6F5A2E7C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72E1A-29E7-56CB-E793-57174493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756FB8-C37D-E678-9365-57C21373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9C962-1ADF-46AC-6602-A90772EE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3A5C1-46BE-63BE-1EF2-F4CA1B8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D195D-3E5D-0E67-0A92-86775E4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D0F6-D666-BE3C-CDB1-109B1E6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D3A2B5-7198-F542-8BD1-33AB3F49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CD2E3B-FA13-48BD-7E21-E11009B3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B0A97-23DC-B28D-57CB-CF548C5D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37BEB8-FE8E-7511-06A5-5FF03F42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BABEA-0A2A-D669-85B9-3A70E5A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5DC41B-6E16-0855-8E97-F841E41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BEE2D-4098-C24B-5CF5-DBA3340C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2302F-2F35-974C-A74B-CB53C2C6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6C90-E9EC-4F56-9F2D-26777063CC2D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E7F53-9181-2599-878A-AED554832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D7B36-E5F9-3FAE-E567-BBF066E5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C881-B567-44E0-AB9F-5B734288B9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fier.net/RedeNacionaldeDadosemSaude/BRImunobiologicoAdministra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uv/ips/StructureDefinition-Observation-results-laboratory-uv-ips.html" TargetMode="External"/><Relationship Id="rId2" Type="http://schemas.openxmlformats.org/officeDocument/2006/relationships/hyperlink" Target="https://rnds-fhir.saude.gov.br/StructureDefinition-BRResultadoExameLaboratorial-3.2.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nds-fhir.saude.gov.br/CodeSystem/BRNomeExameGA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ts.saude.gov.br/#/cbara-reacao-adversa" TargetMode="External"/><Relationship Id="rId13" Type="http://schemas.openxmlformats.org/officeDocument/2006/relationships/hyperlink" Target="https://saudegov-my.sharepoint.com/:x:/g/personal/elivan_silva_saude_gov_br/EfJtF9RIZf1HuwVD7ENM8owB4UHZX7xOscpcPi74YxZSaw?e=gVSLFF" TargetMode="External"/><Relationship Id="rId3" Type="http://schemas.openxmlformats.org/officeDocument/2006/relationships/hyperlink" Target="https://simplifier.net/redenacionaldedadosemsaude/fabricantedoimunobiolgico" TargetMode="External"/><Relationship Id="rId7" Type="http://schemas.openxmlformats.org/officeDocument/2006/relationships/hyperlink" Target="https://rts.saude.gov.br/#/cbara-agente" TargetMode="External"/><Relationship Id="rId12" Type="http://schemas.openxmlformats.org/officeDocument/2006/relationships/hyperlink" Target="https://integracao.esusab.ufsc.br/ledi/documentacao/referencias/dicionario.html#imunobiologico" TargetMode="External"/><Relationship Id="rId2" Type="http://schemas.openxmlformats.org/officeDocument/2006/relationships/hyperlink" Target="https://simplifier.net/redenacionaldedadosemsaude/imunobiolgi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ts.saude.gov.br/#/cbara-categoria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rts.saude.gov.br/#/cbara-tipo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ortal-obm.saude.gov.br/" TargetMode="External"/><Relationship Id="rId9" Type="http://schemas.openxmlformats.org/officeDocument/2006/relationships/hyperlink" Target="https://saudegov-my.sharepoint.com/:b:/g/personal/elivan_silva_saude_gov_br/EVq7B8jyCcNKiJejvUzRBTMBxwncYXIEsqjJmouFg1e6Tg?e=Xdasp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l7.org/fhir/uv/ips/ValueSet-medicine-route-of-administration.html" TargetMode="External"/><Relationship Id="rId3" Type="http://schemas.openxmlformats.org/officeDocument/2006/relationships/hyperlink" Target="https://simplifier.net/redenacionaldedadosemsaude/imunobiolgico" TargetMode="External"/><Relationship Id="rId7" Type="http://schemas.openxmlformats.org/officeDocument/2006/relationships/hyperlink" Target="https://build.fhir.org/ig/HL7/fhir-ips/ValueSet-vaccines-snomed-ct-ips-free-set.html" TargetMode="External"/><Relationship Id="rId2" Type="http://schemas.openxmlformats.org/officeDocument/2006/relationships/hyperlink" Target="http://www.saude.gov.br/fhir/r4/StructureDefinition/BRImunobiologicoAdministrado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l7.org/fhir/uv/ips/StructureDefinition-Immunization-uv-ips.html" TargetMode="External"/><Relationship Id="rId11" Type="http://schemas.openxmlformats.org/officeDocument/2006/relationships/hyperlink" Target="http://hl7.org/fhir/R4/valueset-body-site.html" TargetMode="External"/><Relationship Id="rId5" Type="http://schemas.openxmlformats.org/officeDocument/2006/relationships/hyperlink" Target="https://simplifier.net/redenacionaldedadosemsaude/viadeadministrao" TargetMode="External"/><Relationship Id="rId10" Type="http://schemas.openxmlformats.org/officeDocument/2006/relationships/hyperlink" Target="http://standardterms.edqm.eu/" TargetMode="External"/><Relationship Id="rId4" Type="http://schemas.openxmlformats.org/officeDocument/2006/relationships/hyperlink" Target="http://www.saude.gov.br/fhir/r4/ValueSet/BRLocalAplicacao-1.0" TargetMode="External"/><Relationship Id="rId9" Type="http://schemas.openxmlformats.org/officeDocument/2006/relationships/hyperlink" Target="http://hl7.org/fhir/R4/terminologies.html#preferr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ude.gov.br/fhir/r4/StructureDefinition/BRImunobiologicoAdministrado-2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uv/ips/ValueSet-vaccines-uv-ips.html" TargetMode="External"/><Relationship Id="rId2" Type="http://schemas.openxmlformats.org/officeDocument/2006/relationships/hyperlink" Target="http://www.saude.gov.br/fhir/r4/StructureDefinition/BRIndividuo-1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l7.org/fhir/R4/terminologies.html#preferr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ude.gov.br/fhir/r4/StructureDefinition/BRLocalAtendimento-1.0" TargetMode="External"/><Relationship Id="rId7" Type="http://schemas.openxmlformats.org/officeDocument/2006/relationships/hyperlink" Target="https://hl7.org/fhir/uv/ips/ValueSet-medicine-route-of-administration.html" TargetMode="External"/><Relationship Id="rId2" Type="http://schemas.openxmlformats.org/officeDocument/2006/relationships/hyperlink" Target="http://terminology.hl7.org/CodeSystem/immunization-ori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l7.org/fhir/R4/terminologies.html#preferred" TargetMode="External"/><Relationship Id="rId5" Type="http://schemas.openxmlformats.org/officeDocument/2006/relationships/hyperlink" Target="http://hl7.org/fhir/R4/valueset-body-site.html" TargetMode="External"/><Relationship Id="rId4" Type="http://schemas.openxmlformats.org/officeDocument/2006/relationships/hyperlink" Target="http://www.saude.gov.br/fhir/r4/StructureDefinition/BRPessoaJuridicaProfissionalLiberal-1.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/references.html" TargetMode="External"/><Relationship Id="rId7" Type="http://schemas.openxmlformats.org/officeDocument/2006/relationships/hyperlink" Target="http://hl7.org/fhir/R4/codesystem-immunization-subpotent-reason.html" TargetMode="External"/><Relationship Id="rId2" Type="http://schemas.openxmlformats.org/officeDocument/2006/relationships/hyperlink" Target="http://hl7.org/fhir/R4/immunization-definitions.html#Immunization.reason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l7.org/fhir/R4/diagnosticreport.html" TargetMode="External"/><Relationship Id="rId5" Type="http://schemas.openxmlformats.org/officeDocument/2006/relationships/hyperlink" Target="http://hl7.org/fhir/R4/observation.html" TargetMode="External"/><Relationship Id="rId4" Type="http://schemas.openxmlformats.org/officeDocument/2006/relationships/hyperlink" Target="http://hl7.org/fhir/R4/condi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1599D3E-2664-2CC0-A747-1F906AD8CC4F}"/>
              </a:ext>
            </a:extLst>
          </p:cNvPr>
          <p:cNvSpPr txBox="1"/>
          <p:nvPr/>
        </p:nvSpPr>
        <p:spPr>
          <a:xfrm>
            <a:off x="407987" y="2967335"/>
            <a:ext cx="11376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Promoção do Ambiente de Interconectividade em Saúde como apoio à Implementação da Estratégia de Saúde Digital para o Brasil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66580-2F0B-C54F-0474-754B7542996F}"/>
              </a:ext>
            </a:extLst>
          </p:cNvPr>
          <p:cNvSpPr txBox="1"/>
          <p:nvPr/>
        </p:nvSpPr>
        <p:spPr>
          <a:xfrm>
            <a:off x="2293620" y="4701540"/>
            <a:ext cx="760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Coordenação-Geral de Informação e Informática em Saúde – CGIIS 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 Sírio Libanês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B7FD05-A1A5-8350-E834-3360BC58B02F}"/>
              </a:ext>
            </a:extLst>
          </p:cNvPr>
          <p:cNvSpPr txBox="1"/>
          <p:nvPr/>
        </p:nvSpPr>
        <p:spPr>
          <a:xfrm>
            <a:off x="2293620" y="6212920"/>
            <a:ext cx="76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de janeiro de 2023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A7EB6A-400D-4CCC-A02B-F61AC1F39A94}"/>
              </a:ext>
            </a:extLst>
          </p:cNvPr>
          <p:cNvSpPr txBox="1"/>
          <p:nvPr/>
        </p:nvSpPr>
        <p:spPr>
          <a:xfrm>
            <a:off x="407988" y="2234207"/>
            <a:ext cx="11376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Ponto de controle</a:t>
            </a:r>
          </a:p>
        </p:txBody>
      </p:sp>
    </p:spTree>
    <p:extLst>
      <p:ext uri="{BB962C8B-B14F-4D97-AF65-F5344CB8AC3E}">
        <p14:creationId xmlns:p14="http://schemas.microsoft.com/office/powerpoint/2010/main" val="181348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BFDA-5F6B-5092-BB79-1F06327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Vacinas COVID – Códigos IPS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30CBC9-C74A-C278-1272-ED9E978AA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10310"/>
              </p:ext>
            </p:extLst>
          </p:nvPr>
        </p:nvGraphicFramePr>
        <p:xfrm>
          <a:off x="1190336" y="2760345"/>
          <a:ext cx="8452572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283">
                  <a:extLst>
                    <a:ext uri="{9D8B030D-6E8A-4147-A177-3AD203B41FA5}">
                      <a16:colId xmlns:a16="http://schemas.microsoft.com/office/drawing/2014/main" val="336747446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51741263"/>
                    </a:ext>
                  </a:extLst>
                </a:gridCol>
                <a:gridCol w="4062989">
                  <a:extLst>
                    <a:ext uri="{9D8B030D-6E8A-4147-A177-3AD203B41FA5}">
                      <a16:colId xmlns:a16="http://schemas.microsoft.com/office/drawing/2014/main" val="21751424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 SNOMED IPS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5382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BR" sz="1200" u="none" strike="noStrike" dirty="0">
                          <a:effectLst/>
                        </a:rPr>
                        <a:t> </a:t>
                      </a:r>
                      <a:r>
                        <a:rPr lang="en-BR" sz="1400" u="none" strike="noStrike" dirty="0">
                          <a:effectLst/>
                        </a:rPr>
                        <a:t>1157024006</a:t>
                      </a:r>
                      <a:endParaRPr lang="en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http://</a:t>
                      </a:r>
                      <a:r>
                        <a:rPr lang="en-US" sz="1400" u="none" strike="noStrike" dirty="0" err="1">
                          <a:effectLst/>
                        </a:rPr>
                        <a:t>snomed.info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sct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Inactivated whole SARS-CoV-2 antigen vaccine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578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BR" sz="1400" u="none" strike="noStrike" dirty="0">
                          <a:effectLst/>
                        </a:rPr>
                        <a:t>  28531000087107</a:t>
                      </a:r>
                      <a:endParaRPr lang="en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http://</a:t>
                      </a:r>
                      <a:r>
                        <a:rPr lang="en-US" sz="1400" u="none" strike="noStrike" dirty="0" err="1">
                          <a:effectLst/>
                        </a:rPr>
                        <a:t>snomed.info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sct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COVID-19 vaccine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09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BR" sz="1400" u="none" strike="noStrike">
                          <a:effectLst/>
                        </a:rPr>
                        <a:t>  29061000087103</a:t>
                      </a:r>
                      <a:endParaRPr lang="en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http://snomed.info/sct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COVID-19 non-replicating viral vector vaccine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473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BR" sz="1400" u="none" strike="noStrike" dirty="0">
                          <a:effectLst/>
                        </a:rPr>
                        <a:t>  30141000087107</a:t>
                      </a:r>
                      <a:endParaRPr lang="en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http://</a:t>
                      </a:r>
                      <a:r>
                        <a:rPr lang="en-US" sz="1400" u="none" strike="noStrike" dirty="0" err="1">
                          <a:effectLst/>
                        </a:rPr>
                        <a:t>snomed.info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sct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COVID-19 virus-like particle antigen vaccine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7930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CD9EE-D605-6129-4133-472154AE483B}"/>
              </a:ext>
            </a:extLst>
          </p:cNvPr>
          <p:cNvSpPr txBox="1"/>
          <p:nvPr/>
        </p:nvSpPr>
        <p:spPr>
          <a:xfrm>
            <a:off x="394855" y="5081155"/>
            <a:ext cx="1069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Observar que os códigos são a nível de VTM  na OBM – não possuem concentração nem FF</a:t>
            </a:r>
          </a:p>
        </p:txBody>
      </p:sp>
    </p:spTree>
    <p:extLst>
      <p:ext uri="{BB962C8B-B14F-4D97-AF65-F5344CB8AC3E}">
        <p14:creationId xmlns:p14="http://schemas.microsoft.com/office/powerpoint/2010/main" val="165237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02DA4C-67EF-EF64-E06A-0E6407B7E2D7}"/>
              </a:ext>
            </a:extLst>
          </p:cNvPr>
          <p:cNvSpPr txBox="1"/>
          <p:nvPr/>
        </p:nvSpPr>
        <p:spPr>
          <a:xfrm>
            <a:off x="407988" y="333375"/>
            <a:ext cx="113760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dirty="0">
                <a:latin typeface="+mj-lt"/>
              </a:rPr>
              <a:t>Catálogo de Imunobiológicos</a:t>
            </a:r>
          </a:p>
        </p:txBody>
      </p:sp>
      <p:pic>
        <p:nvPicPr>
          <p:cNvPr id="2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F027E69-9B08-2E45-C2C9-FE6F7119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4022"/>
            <a:ext cx="5397500" cy="563925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E4AD356-D397-1908-691B-4FB0C54999CB}"/>
              </a:ext>
            </a:extLst>
          </p:cNvPr>
          <p:cNvSpPr/>
          <p:nvPr/>
        </p:nvSpPr>
        <p:spPr>
          <a:xfrm>
            <a:off x="6431061" y="4166179"/>
            <a:ext cx="5352109" cy="804183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Montserrat Black"/>
                <a:ea typeface="+mn-lt"/>
                <a:cs typeface="+mn-lt"/>
                <a:hlinkClick r:id="rId3"/>
              </a:rPr>
              <a:t>https://simplifier.net/RedeNacionaldeDadosemSaude/BRImunobiologicoAdministrado</a:t>
            </a:r>
            <a:endParaRPr lang="pt-BR" sz="1400" dirty="0">
              <a:latin typeface="Montserrat Black"/>
              <a:ea typeface="+mn-lt"/>
              <a:cs typeface="+mn-lt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B19BBB1-298D-B102-BF41-37CFE82C771C}"/>
              </a:ext>
            </a:extLst>
          </p:cNvPr>
          <p:cNvSpPr/>
          <p:nvPr/>
        </p:nvSpPr>
        <p:spPr>
          <a:xfrm>
            <a:off x="6431061" y="1803979"/>
            <a:ext cx="5352109" cy="1905619"/>
          </a:xfrm>
          <a:prstGeom prst="roundRect">
            <a:avLst>
              <a:gd name="adj" fmla="val 38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Imunobiológico Aplicado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Fabricante do Imunobiológico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rgbClr val="C00000"/>
                </a:solidFill>
                <a:ea typeface="+mn-lt"/>
                <a:cs typeface="+mn-lt"/>
              </a:rPr>
              <a:t>Local de Aplicação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Via de Administração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rgbClr val="C00000"/>
                </a:solidFill>
                <a:ea typeface="+mn-lt"/>
                <a:cs typeface="+mn-lt"/>
              </a:rPr>
              <a:t>Dose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4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E3E5-4FD7-1F3F-7821-DD5F6AC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BR" dirty="0"/>
              <a:t>ntregas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9656-2FDF-CF3B-DB8E-1E9C8543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2400" dirty="0"/>
              <a:t>Bloco Resultados Exames</a:t>
            </a:r>
          </a:p>
          <a:p>
            <a:r>
              <a:rPr lang="en-BR" sz="2400" dirty="0"/>
              <a:t>Seguir o GI   </a:t>
            </a:r>
            <a:br>
              <a:rPr lang="en-BR" sz="2400" dirty="0"/>
            </a:br>
            <a:r>
              <a:rPr lang="en-US" sz="2400" dirty="0">
                <a:hlinkClick r:id="rId2"/>
              </a:rPr>
              <a:t>https://rnds-fhir.saude.gov.br/StructureDefinition-BRResultadoExameLaboratorial-3.2.1.html</a:t>
            </a:r>
            <a:endParaRPr lang="en-US" sz="2400" dirty="0"/>
          </a:p>
          <a:p>
            <a:r>
              <a:rPr lang="en-US" sz="2400" dirty="0"/>
              <a:t>e </a:t>
            </a:r>
            <a:r>
              <a:rPr lang="en-US" sz="2400" dirty="0" err="1"/>
              <a:t>mapear</a:t>
            </a:r>
            <a:r>
              <a:rPr lang="en-US" sz="2400" dirty="0"/>
              <a:t> para a </a:t>
            </a:r>
            <a:r>
              <a:rPr lang="en-US" sz="2400" dirty="0" err="1"/>
              <a:t>estrutura</a:t>
            </a:r>
            <a:r>
              <a:rPr lang="en-US" sz="2400" dirty="0"/>
              <a:t> do IPS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https://hl7.org/</a:t>
            </a:r>
            <a:r>
              <a:rPr lang="en-US" sz="2400" dirty="0" err="1">
                <a:hlinkClick r:id="rId3"/>
              </a:rPr>
              <a:t>fhir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uv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ips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StructureDefinition</a:t>
            </a:r>
            <a:r>
              <a:rPr lang="en-US" sz="2400" dirty="0">
                <a:hlinkClick r:id="rId3"/>
              </a:rPr>
              <a:t>-Observation-results-laboratory-</a:t>
            </a:r>
            <a:r>
              <a:rPr lang="en-US" sz="2400" dirty="0" err="1">
                <a:hlinkClick r:id="rId3"/>
              </a:rPr>
              <a:t>uv</a:t>
            </a:r>
            <a:r>
              <a:rPr lang="en-US" sz="2400" dirty="0">
                <a:hlinkClick r:id="rId3"/>
              </a:rPr>
              <a:t>-</a:t>
            </a:r>
            <a:r>
              <a:rPr lang="en-US" sz="2400" dirty="0" err="1">
                <a:hlinkClick r:id="rId3"/>
              </a:rPr>
              <a:t>ips.html</a:t>
            </a:r>
            <a:endParaRPr lang="en-BR" sz="2400" dirty="0"/>
          </a:p>
          <a:p>
            <a:pPr marL="0" indent="0">
              <a:buNone/>
            </a:pPr>
            <a:endParaRPr lang="en-BR" sz="2400" dirty="0"/>
          </a:p>
          <a:p>
            <a:pPr marL="0" indent="0">
              <a:buNone/>
            </a:pPr>
            <a:r>
              <a:rPr lang="en-US" sz="2400" dirty="0"/>
              <a:t>D</a:t>
            </a:r>
            <a:r>
              <a:rPr lang="en-BR" sz="2400" dirty="0"/>
              <a:t>esafios – terminologia GAL </a:t>
            </a:r>
          </a:p>
          <a:p>
            <a:pPr marL="0" indent="0">
              <a:buNone/>
            </a:pPr>
            <a:r>
              <a:rPr lang="en-BR" sz="2400" dirty="0"/>
              <a:t> </a:t>
            </a:r>
            <a:r>
              <a:rPr lang="en-US" sz="1800" b="0" i="0" u="none" strike="noStrike" dirty="0">
                <a:solidFill>
                  <a:srgbClr val="005C00"/>
                </a:solidFill>
                <a:effectLst/>
                <a:latin typeface="Monaco" pitchFamily="2" charset="77"/>
                <a:hlinkClick r:id="rId4"/>
              </a:rPr>
              <a:t>https://rnds-fhir.saude.gov.br/CodeSystem/BRNomeExameGAL</a:t>
            </a:r>
            <a:endParaRPr lang="en-US" sz="1800" b="0" i="0" u="none" strike="noStrike" dirty="0">
              <a:solidFill>
                <a:srgbClr val="005C0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endParaRPr lang="en-BR" sz="2400" dirty="0"/>
          </a:p>
          <a:p>
            <a:pPr marL="457200" lvl="1" indent="0">
              <a:buNone/>
            </a:pPr>
            <a:endParaRPr lang="en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BAE6A-E39F-E96C-F6AC-91F953EC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70976"/>
              </p:ext>
            </p:extLst>
          </p:nvPr>
        </p:nvGraphicFramePr>
        <p:xfrm>
          <a:off x="838200" y="5504152"/>
          <a:ext cx="10515600" cy="120015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133318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60569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</a:rPr>
                        <a:t>Code</a:t>
                      </a:r>
                      <a:endParaRPr lang="en-US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  <a:latin typeface="verdana" panose="020B0604030504040204" pitchFamily="34" charset="0"/>
                        </a:rPr>
                        <a:t>Display</a:t>
                      </a:r>
                      <a:endParaRPr lang="en-US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err="1">
                          <a:effectLst/>
                          <a:latin typeface="verdana" panose="020B0604030504040204" pitchFamily="34" charset="0"/>
                        </a:rPr>
                        <a:t>coronavirusnCoV</a:t>
                      </a:r>
                      <a:endParaRPr lang="en-US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Novo </a:t>
                      </a:r>
                      <a:r>
                        <a:rPr lang="en-US" sz="1200" b="0" dirty="0" err="1">
                          <a:effectLst/>
                          <a:latin typeface="verdana" panose="020B0604030504040204" pitchFamily="34" charset="0"/>
                        </a:rPr>
                        <a:t>coronavírus</a:t>
                      </a:r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 (2019-nCoV)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0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 panose="020B0604030504040204" pitchFamily="34" charset="0"/>
                        </a:rPr>
                        <a:t>COVID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COVID-19, </a:t>
                      </a:r>
                      <a:r>
                        <a:rPr lang="en-US" sz="1200" b="0" dirty="0" err="1">
                          <a:effectLst/>
                          <a:latin typeface="verdana" panose="020B0604030504040204" pitchFamily="34" charset="0"/>
                        </a:rPr>
                        <a:t>Biologia</a:t>
                      </a:r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 Molecular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4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 panose="020B0604030504040204" pitchFamily="34" charset="0"/>
                        </a:rPr>
                        <a:t>CVIDGG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COVID-19, IgG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7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 panose="020B0604030504040204" pitchFamily="34" charset="0"/>
                        </a:rPr>
                        <a:t>CVIDGM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 panose="020B0604030504040204" pitchFamily="34" charset="0"/>
                        </a:rPr>
                        <a:t>COVID-19, IgM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D27A-6B81-168E-51E9-AD554204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Etapas do projeto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12D34E-97D3-1CB6-AB2A-19BA7713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187221"/>
              </p:ext>
            </p:extLst>
          </p:nvPr>
        </p:nvGraphicFramePr>
        <p:xfrm>
          <a:off x="1311341" y="1184275"/>
          <a:ext cx="9569318" cy="9985376"/>
        </p:xfrm>
        <a:graphic>
          <a:graphicData uri="http://schemas.openxmlformats.org/drawingml/2006/table">
            <a:tbl>
              <a:tblPr/>
              <a:tblGrid>
                <a:gridCol w="9569318">
                  <a:extLst>
                    <a:ext uri="{9D8B030D-6E8A-4147-A177-3AD203B41FA5}">
                      <a16:colId xmlns:a16="http://schemas.microsoft.com/office/drawing/2014/main" val="3370553640"/>
                    </a:ext>
                  </a:extLst>
                </a:gridCol>
              </a:tblGrid>
              <a:tr h="49926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Ações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preparatórias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Consistem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estruturação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do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nuvem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disponibilização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dos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serviços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, carga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serviços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vocabulários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, ferramentas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gestão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mapeamento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necessários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contratação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equipe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que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atuará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operação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do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projeto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. 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Definição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 dos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casos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uso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prova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</a:rPr>
                        <a:t>conceito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Definição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dos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casos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uso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e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caso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para: testes COVID-19;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certificado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vacinação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Covid-19,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incluindo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as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regras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identificação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ciclo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vacinal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completo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necessárias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para a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emissão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do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certificado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vacinal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, e;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geração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sumário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</a:rPr>
                        <a:t>Brasil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</a:rPr>
                        <a:t>-IPS.  (</a:t>
                      </a:r>
                      <a:r>
                        <a:rPr lang="en-US" sz="2800" dirty="0" err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blocos</a:t>
                      </a:r>
                      <a:r>
                        <a:rPr lang="en-US" sz="2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imunização</a:t>
                      </a:r>
                      <a:r>
                        <a:rPr lang="en-US" sz="2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resultado</a:t>
                      </a:r>
                      <a:r>
                        <a:rPr lang="en-US" sz="2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2800" dirty="0" err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exames</a:t>
                      </a:r>
                      <a:r>
                        <a:rPr lang="en-US" sz="2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RNDS – COVID e Monkeypox)</a:t>
                      </a:r>
                    </a:p>
                    <a:p>
                      <a:pPr marL="914400" lvl="1" indent="-4572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lphaLcParenR"/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9" marR="4333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595657"/>
                  </a:ext>
                </a:extLst>
              </a:tr>
              <a:tr h="49926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9" marR="4333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8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1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00B-FE1D-5F89-8C58-16981424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Etapas do projeto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F8F-20F4-7540-BEF1-0A31B84B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3</a:t>
            </a:r>
            <a:r>
              <a:rPr lang="en-US" sz="2000" dirty="0">
                <a:effectLst/>
                <a:latin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Desenvolvimento</a:t>
            </a:r>
            <a:r>
              <a:rPr lang="en-US" sz="2000" dirty="0">
                <a:effectLst/>
                <a:latin typeface="Calibri" panose="020F0502020204030204" pitchFamily="34" charset="0"/>
              </a:rPr>
              <a:t> de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repositório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semântico</a:t>
            </a:r>
            <a:r>
              <a:rPr lang="en-US" sz="2000" dirty="0">
                <a:effectLst/>
                <a:latin typeface="Calibri" panose="020F0502020204030204" pitchFamily="34" charset="0"/>
              </a:rPr>
              <a:t>  com as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terminologias</a:t>
            </a:r>
            <a:r>
              <a:rPr lang="en-US" sz="2000" dirty="0">
                <a:effectLst/>
                <a:latin typeface="Calibri" panose="020F0502020204030204" pitchFamily="34" charset="0"/>
              </a:rPr>
              <a:t> que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serão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utilizadas</a:t>
            </a:r>
            <a:r>
              <a:rPr lang="en-US" sz="2000" dirty="0">
                <a:effectLst/>
                <a:latin typeface="Calibri" panose="020F0502020204030204" pitchFamily="34" charset="0"/>
              </a:rPr>
              <a:t> no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projeto</a:t>
            </a:r>
            <a:r>
              <a:rPr lang="en-US" sz="2000" dirty="0">
                <a:effectLst/>
                <a:latin typeface="Calibri" panose="020F0502020204030204" pitchFamily="34" charset="0"/>
              </a:rPr>
              <a:t> – BR e GPS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000" b="0" dirty="0" err="1">
                <a:effectLst/>
                <a:latin typeface="Calibri" panose="020F0502020204030204" pitchFamily="34" charset="0"/>
              </a:rPr>
              <a:t>Fase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1 –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Definir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blocos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opcionais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que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participarão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do IPS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Brasil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nos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componentes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Imunização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Resultados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de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Exames</a:t>
            </a:r>
            <a:endParaRPr lang="en-US" sz="2000" b="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000" b="0" dirty="0" err="1">
                <a:effectLst/>
                <a:latin typeface="Calibri" panose="020F0502020204030204" pitchFamily="34" charset="0"/>
              </a:rPr>
              <a:t>Fase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2 –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Identificar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as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terminologias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do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elenco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BR RNDS 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fazer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upload no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de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terminologias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OCL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000" b="0" dirty="0" err="1">
                <a:effectLst/>
                <a:latin typeface="Calibri" panose="020F0502020204030204" pitchFamily="34" charset="0"/>
              </a:rPr>
              <a:t>Fase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3 – Fazer upload da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terminologia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GPS  no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servidor</a:t>
            </a:r>
            <a:r>
              <a:rPr lang="en-US" sz="2000" b="0" dirty="0">
                <a:effectLst/>
                <a:latin typeface="Calibri" panose="020F0502020204030204" pitchFamily="34" charset="0"/>
              </a:rPr>
              <a:t> de </a:t>
            </a:r>
            <a:r>
              <a:rPr lang="en-US" sz="2000" b="0" dirty="0" err="1">
                <a:effectLst/>
                <a:latin typeface="Calibri" panose="020F0502020204030204" pitchFamily="34" charset="0"/>
              </a:rPr>
              <a:t>terminologia</a:t>
            </a:r>
            <a:endParaRPr lang="en-US" sz="2000" b="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000" dirty="0" err="1"/>
              <a:t>Equalizar</a:t>
            </a:r>
            <a:r>
              <a:rPr lang="en-US" sz="2000" dirty="0"/>
              <a:t> as </a:t>
            </a:r>
            <a:r>
              <a:rPr lang="en-US" sz="2000" dirty="0" err="1"/>
              <a:t>terminologias</a:t>
            </a:r>
            <a:r>
              <a:rPr lang="en-US" sz="2000" dirty="0"/>
              <a:t> – </a:t>
            </a:r>
            <a:r>
              <a:rPr lang="en-US" sz="2000" dirty="0" err="1"/>
              <a:t>relatório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delas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possíveis</a:t>
            </a:r>
            <a:r>
              <a:rPr lang="en-US" sz="2000" dirty="0"/>
              <a:t> </a:t>
            </a:r>
            <a:r>
              <a:rPr lang="en-US" sz="2000" dirty="0" err="1"/>
              <a:t>mapeamentos</a:t>
            </a:r>
            <a:r>
              <a:rPr lang="en-US" sz="2000" dirty="0"/>
              <a:t> para </a:t>
            </a:r>
            <a:r>
              <a:rPr lang="en-US" sz="2000" dirty="0" err="1"/>
              <a:t>decisão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MS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000" dirty="0"/>
              <a:t>Se for a </a:t>
            </a:r>
            <a:r>
              <a:rPr lang="en-US" sz="2000" dirty="0" err="1"/>
              <a:t>decisão</a:t>
            </a:r>
            <a:r>
              <a:rPr lang="en-US" sz="2000" dirty="0"/>
              <a:t> do MS,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dirty="0" err="1"/>
              <a:t>BrImunologicos</a:t>
            </a:r>
            <a:r>
              <a:rPr lang="en-US" sz="2000" dirty="0"/>
              <a:t> e </a:t>
            </a:r>
            <a:r>
              <a:rPr lang="en-US" sz="2000" dirty="0" err="1"/>
              <a:t>mapeamentos</a:t>
            </a:r>
            <a:r>
              <a:rPr lang="en-US" sz="2000" dirty="0"/>
              <a:t> para a </a:t>
            </a:r>
            <a:r>
              <a:rPr lang="en-US" sz="2000" dirty="0" err="1"/>
              <a:t>estrutura</a:t>
            </a:r>
            <a:r>
              <a:rPr lang="en-US" sz="2000" dirty="0"/>
              <a:t> da OBM</a:t>
            </a:r>
          </a:p>
          <a:p>
            <a:pPr marL="92075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4. </a:t>
            </a:r>
            <a:r>
              <a:rPr lang="en-US" sz="2000" dirty="0" err="1"/>
              <a:t>Estabelecer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mapeamentos</a:t>
            </a:r>
            <a:r>
              <a:rPr lang="en-US" sz="2000" dirty="0"/>
              <a:t> das </a:t>
            </a:r>
            <a:r>
              <a:rPr lang="en-US" sz="2000" dirty="0" err="1"/>
              <a:t>terminologias</a:t>
            </a:r>
            <a:r>
              <a:rPr lang="en-US" sz="2000" dirty="0"/>
              <a:t> </a:t>
            </a:r>
            <a:r>
              <a:rPr lang="en-US" sz="2100" dirty="0"/>
              <a:t>de BR-Core para o </a:t>
            </a:r>
            <a:r>
              <a:rPr lang="en-US" sz="2100" dirty="0" err="1"/>
              <a:t>elenco</a:t>
            </a:r>
            <a:r>
              <a:rPr lang="en-US" sz="2100" dirty="0"/>
              <a:t> IPS</a:t>
            </a:r>
          </a:p>
          <a:p>
            <a:pPr marL="92075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5. </a:t>
            </a:r>
            <a:r>
              <a:rPr lang="en-US" sz="2100" dirty="0" err="1"/>
              <a:t>Criar</a:t>
            </a:r>
            <a:r>
              <a:rPr lang="en-US" sz="2100" dirty="0"/>
              <a:t> </a:t>
            </a:r>
            <a:r>
              <a:rPr lang="en-US" sz="2100" dirty="0" err="1"/>
              <a:t>os</a:t>
            </a:r>
            <a:r>
              <a:rPr lang="en-US" sz="2100" dirty="0"/>
              <a:t> </a:t>
            </a:r>
            <a:r>
              <a:rPr lang="en-US" sz="2100" dirty="0" err="1"/>
              <a:t>mapas</a:t>
            </a:r>
            <a:r>
              <a:rPr lang="en-US" sz="2100" dirty="0"/>
              <a:t> de </a:t>
            </a:r>
            <a:r>
              <a:rPr lang="en-US" sz="2100" dirty="0" err="1"/>
              <a:t>conceitos</a:t>
            </a:r>
            <a:r>
              <a:rPr lang="en-US" sz="2100" dirty="0"/>
              <a:t> e </a:t>
            </a:r>
            <a:r>
              <a:rPr lang="en-US" sz="2100" dirty="0" err="1"/>
              <a:t>perfis</a:t>
            </a:r>
            <a:r>
              <a:rPr lang="en-US" sz="2100" dirty="0"/>
              <a:t> IPS </a:t>
            </a:r>
            <a:r>
              <a:rPr lang="en-US" sz="2100" dirty="0" err="1"/>
              <a:t>Brasil</a:t>
            </a:r>
            <a:r>
              <a:rPr lang="en-US" sz="2100" dirty="0"/>
              <a:t> para </a:t>
            </a:r>
            <a:r>
              <a:rPr lang="en-US" sz="2100" dirty="0" err="1"/>
              <a:t>os</a:t>
            </a:r>
            <a:r>
              <a:rPr lang="en-US" sz="2100" dirty="0"/>
              <a:t> </a:t>
            </a:r>
            <a:r>
              <a:rPr lang="en-US" sz="2100" dirty="0" err="1"/>
              <a:t>blocos</a:t>
            </a:r>
            <a:r>
              <a:rPr lang="en-US" sz="2100" dirty="0"/>
              <a:t> de </a:t>
            </a:r>
            <a:r>
              <a:rPr lang="en-US" sz="2100" dirty="0" err="1"/>
              <a:t>Imunização</a:t>
            </a:r>
            <a:r>
              <a:rPr lang="en-US" sz="2100" dirty="0"/>
              <a:t> e </a:t>
            </a:r>
            <a:r>
              <a:rPr lang="en-US" sz="2100" dirty="0" err="1"/>
              <a:t>Resultado</a:t>
            </a:r>
            <a:r>
              <a:rPr lang="en-US" sz="2100" dirty="0"/>
              <a:t> de </a:t>
            </a:r>
            <a:r>
              <a:rPr lang="en-US" sz="2100" dirty="0" err="1"/>
              <a:t>Exames</a:t>
            </a:r>
            <a:r>
              <a:rPr lang="en-US" sz="2100" dirty="0"/>
              <a:t> </a:t>
            </a:r>
            <a:r>
              <a:rPr lang="en-US" sz="2100" dirty="0" err="1"/>
              <a:t>Laboratoriais</a:t>
            </a:r>
            <a:endParaRPr lang="en-US" sz="2100" dirty="0"/>
          </a:p>
          <a:p>
            <a:pPr marL="92075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dirty="0"/>
              <a:t>6. </a:t>
            </a:r>
            <a:r>
              <a:rPr lang="en-US" sz="2100" dirty="0" err="1"/>
              <a:t>Criar</a:t>
            </a:r>
            <a:r>
              <a:rPr lang="en-US" sz="2100" dirty="0"/>
              <a:t> o </a:t>
            </a:r>
            <a:r>
              <a:rPr lang="en-US" sz="2100" dirty="0" err="1"/>
              <a:t>Guia</a:t>
            </a:r>
            <a:r>
              <a:rPr lang="en-US" sz="2100" dirty="0"/>
              <a:t> de </a:t>
            </a:r>
            <a:r>
              <a:rPr lang="en-US" sz="2100" dirty="0" err="1"/>
              <a:t>Implementação</a:t>
            </a:r>
            <a:r>
              <a:rPr lang="en-US" sz="2100" dirty="0"/>
              <a:t> do IPS </a:t>
            </a:r>
            <a:r>
              <a:rPr lang="en-US" sz="2100" dirty="0" err="1"/>
              <a:t>Brasil</a:t>
            </a:r>
            <a:r>
              <a:rPr lang="en-US" sz="2100" dirty="0"/>
              <a:t> de forma incremental e </a:t>
            </a:r>
            <a:r>
              <a:rPr lang="en-US" sz="2100" dirty="0" err="1"/>
              <a:t>interativa</a:t>
            </a:r>
            <a:r>
              <a:rPr lang="en-US" sz="2100" dirty="0"/>
              <a:t> </a:t>
            </a:r>
          </a:p>
          <a:p>
            <a:pPr marL="92075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dirty="0"/>
              <a:t>7. </a:t>
            </a:r>
            <a:r>
              <a:rPr lang="en-US" sz="2100" dirty="0" err="1"/>
              <a:t>Refinar</a:t>
            </a:r>
            <a:r>
              <a:rPr lang="en-US" sz="2100" dirty="0"/>
              <a:t>, se for o </a:t>
            </a:r>
            <a:r>
              <a:rPr lang="en-US" sz="2100" dirty="0" err="1"/>
              <a:t>caso</a:t>
            </a:r>
            <a:r>
              <a:rPr lang="en-US" sz="2100" dirty="0"/>
              <a:t>, </a:t>
            </a:r>
            <a:r>
              <a:rPr lang="en-US" sz="2100" dirty="0" err="1"/>
              <a:t>os</a:t>
            </a:r>
            <a:r>
              <a:rPr lang="en-US" sz="2100" dirty="0"/>
              <a:t> </a:t>
            </a:r>
            <a:r>
              <a:rPr lang="en-US" sz="2100" dirty="0" err="1"/>
              <a:t>atuais</a:t>
            </a:r>
            <a:r>
              <a:rPr lang="en-US" sz="2100" dirty="0"/>
              <a:t> GI e </a:t>
            </a:r>
            <a:r>
              <a:rPr lang="en-US" sz="2100" dirty="0" err="1"/>
              <a:t>terminologias</a:t>
            </a:r>
            <a:r>
              <a:rPr lang="en-US" sz="2100" dirty="0"/>
              <a:t> do BR CORE</a:t>
            </a:r>
          </a:p>
          <a:p>
            <a:pPr marL="92075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dirty="0"/>
              <a:t>7. </a:t>
            </a:r>
            <a:r>
              <a:rPr lang="en-US" sz="2100" dirty="0" err="1"/>
              <a:t>Analisar</a:t>
            </a:r>
            <a:r>
              <a:rPr lang="en-US" sz="2100" dirty="0"/>
              <a:t> </a:t>
            </a:r>
            <a:r>
              <a:rPr lang="en-US" sz="2100" dirty="0" err="1"/>
              <a:t>os</a:t>
            </a:r>
            <a:r>
              <a:rPr lang="en-US" sz="2100" dirty="0"/>
              <a:t> </a:t>
            </a:r>
            <a:r>
              <a:rPr lang="en-US" sz="2100" dirty="0" err="1"/>
              <a:t>resultados</a:t>
            </a:r>
            <a:r>
              <a:rPr lang="en-US" sz="2100" dirty="0"/>
              <a:t> </a:t>
            </a:r>
            <a:r>
              <a:rPr lang="en-US" sz="2100" dirty="0" err="1"/>
              <a:t>obtidos</a:t>
            </a:r>
            <a:r>
              <a:rPr lang="en-US" sz="2100" dirty="0"/>
              <a:t> e </a:t>
            </a:r>
            <a:r>
              <a:rPr lang="en-US" sz="2100" dirty="0" err="1"/>
              <a:t>disseminá-los</a:t>
            </a:r>
            <a:r>
              <a:rPr lang="en-US" sz="2100" dirty="0"/>
              <a:t> </a:t>
            </a:r>
            <a:r>
              <a:rPr lang="en-US" sz="2100" dirty="0" err="1"/>
              <a:t>por</a:t>
            </a:r>
            <a:r>
              <a:rPr lang="en-US" sz="2100" dirty="0"/>
              <a:t> </a:t>
            </a:r>
            <a:r>
              <a:rPr lang="en-US" sz="2100" dirty="0" err="1"/>
              <a:t>meio</a:t>
            </a:r>
            <a:r>
              <a:rPr lang="en-US" sz="2100" dirty="0"/>
              <a:t> de </a:t>
            </a:r>
            <a:r>
              <a:rPr lang="en-US" sz="2100" dirty="0" err="1"/>
              <a:t>publicação</a:t>
            </a:r>
            <a:r>
              <a:rPr lang="en-US" sz="2100" dirty="0"/>
              <a:t> </a:t>
            </a:r>
            <a:r>
              <a:rPr lang="en-US" sz="2100" dirty="0" err="1"/>
              <a:t>científica</a:t>
            </a:r>
            <a:r>
              <a:rPr lang="en-US" sz="2100" dirty="0"/>
              <a:t> para </a:t>
            </a:r>
            <a:r>
              <a:rPr lang="en-US" sz="2100" dirty="0" err="1"/>
              <a:t>publicização</a:t>
            </a:r>
            <a:r>
              <a:rPr lang="en-US" sz="2100" dirty="0"/>
              <a:t> dos </a:t>
            </a:r>
            <a:r>
              <a:rPr lang="en-US" sz="2100" dirty="0" err="1"/>
              <a:t>conhecimentos</a:t>
            </a:r>
            <a:r>
              <a:rPr lang="en-US" sz="2100" dirty="0"/>
              <a:t> </a:t>
            </a:r>
            <a:r>
              <a:rPr lang="en-US" sz="2100" dirty="0" err="1"/>
              <a:t>produzidos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6235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BA6-0EF2-B230-D47F-C4E567DF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BR" dirty="0"/>
              <a:t>uestões para consideração pelo 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4F2B-968A-C499-5056-F51AA48C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Imunológicos na OBM?</a:t>
            </a:r>
          </a:p>
          <a:p>
            <a:r>
              <a:rPr lang="en-BR" dirty="0"/>
              <a:t>Atender os GI do IPS ou BR-CORE?</a:t>
            </a:r>
          </a:p>
          <a:p>
            <a:r>
              <a:rPr lang="en-BR" dirty="0"/>
              <a:t>CBARA ?</a:t>
            </a:r>
          </a:p>
          <a:p>
            <a:r>
              <a:rPr lang="en-BR" dirty="0"/>
              <a:t>P</a:t>
            </a:r>
            <a:r>
              <a:rPr lang="en-US" dirty="0"/>
              <a:t>e</a:t>
            </a:r>
            <a:r>
              <a:rPr lang="en-BR" dirty="0"/>
              <a:t>dido formal de alteração do plano de trabalho data a ser definida na reunião de 26 de janeiro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88913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02DA4C-67EF-EF64-E06A-0E6407B7E2D7}"/>
              </a:ext>
            </a:extLst>
          </p:cNvPr>
          <p:cNvSpPr txBox="1"/>
          <p:nvPr/>
        </p:nvSpPr>
        <p:spPr>
          <a:xfrm>
            <a:off x="407988" y="33337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Pautas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1B7BB8-ABFA-2326-E1AC-7CDE6543E9F7}"/>
              </a:ext>
            </a:extLst>
          </p:cNvPr>
          <p:cNvSpPr txBox="1"/>
          <p:nvPr/>
        </p:nvSpPr>
        <p:spPr>
          <a:xfrm>
            <a:off x="407988" y="2712705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Terminologias utilizadas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CCFB0F9-09B6-8CB8-8C8E-E41D1F774517}"/>
              </a:ext>
            </a:extLst>
          </p:cNvPr>
          <p:cNvSpPr/>
          <p:nvPr/>
        </p:nvSpPr>
        <p:spPr>
          <a:xfrm>
            <a:off x="407981" y="1009020"/>
            <a:ext cx="2442575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Imunos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na OBM</a:t>
            </a:r>
          </a:p>
        </p:txBody>
      </p:sp>
      <p:sp>
        <p:nvSpPr>
          <p:cNvPr id="5" name="Retângulo: Cantos Arredondados 4">
            <a:hlinkClick r:id="rId2"/>
            <a:extLst>
              <a:ext uri="{FF2B5EF4-FFF2-40B4-BE49-F238E27FC236}">
                <a16:creationId xmlns:a16="http://schemas.microsoft.com/office/drawing/2014/main" id="{FF8F1E61-2EF3-42D2-38D6-9ADCF8A8C4B5}"/>
              </a:ext>
            </a:extLst>
          </p:cNvPr>
          <p:cNvSpPr/>
          <p:nvPr/>
        </p:nvSpPr>
        <p:spPr>
          <a:xfrm>
            <a:off x="407988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BRimunológico</a:t>
            </a: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Link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Retângulo: Cantos Arredondados 5">
            <a:hlinkClick r:id="rId3"/>
            <a:extLst>
              <a:ext uri="{FF2B5EF4-FFF2-40B4-BE49-F238E27FC236}">
                <a16:creationId xmlns:a16="http://schemas.microsoft.com/office/drawing/2014/main" id="{827FBEDC-A515-BEED-E892-AD2B118EAC3A}"/>
              </a:ext>
            </a:extLst>
          </p:cNvPr>
          <p:cNvSpPr/>
          <p:nvPr/>
        </p:nvSpPr>
        <p:spPr>
          <a:xfrm>
            <a:off x="2743570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BRfabricante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Link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Retângulo: Cantos Arredondados 11">
            <a:hlinkClick r:id="rId4"/>
            <a:extLst>
              <a:ext uri="{FF2B5EF4-FFF2-40B4-BE49-F238E27FC236}">
                <a16:creationId xmlns:a16="http://schemas.microsoft.com/office/drawing/2014/main" id="{24A3B3C2-5055-A155-618B-1278C63269E7}"/>
              </a:ext>
            </a:extLst>
          </p:cNvPr>
          <p:cNvSpPr/>
          <p:nvPr/>
        </p:nvSpPr>
        <p:spPr>
          <a:xfrm>
            <a:off x="5079152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OBM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D8D01B-558D-E515-60E9-E6665C10BB0D}"/>
              </a:ext>
            </a:extLst>
          </p:cNvPr>
          <p:cNvSpPr/>
          <p:nvPr/>
        </p:nvSpPr>
        <p:spPr>
          <a:xfrm>
            <a:off x="7414734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CBARA</a:t>
            </a:r>
          </a:p>
          <a:p>
            <a:pPr lvl="0" algn="ctr"/>
            <a:r>
              <a:rPr lang="pt-BR" sz="1400" dirty="0">
                <a:solidFill>
                  <a:srgbClr val="0563C1"/>
                </a:solidFill>
                <a:latin typeface="Montserrat Blac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Tipo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Categoria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Agente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Reação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9"/>
              </a:rPr>
              <a:t>Catálogo</a:t>
            </a:r>
            <a:endParaRPr lang="pt-BR" sz="1400" dirty="0">
              <a:solidFill>
                <a:srgbClr val="0563C1"/>
              </a:solidFill>
              <a:latin typeface="Montserrat Black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84A4D7-FEA8-5CF1-FC19-1012B6D9A29A}"/>
              </a:ext>
            </a:extLst>
          </p:cNvPr>
          <p:cNvSpPr txBox="1"/>
          <p:nvPr/>
        </p:nvSpPr>
        <p:spPr>
          <a:xfrm>
            <a:off x="407988" y="4741482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Utilização do Microsoft Teams 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Gitlab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D5AD093-1C39-6715-059E-094B6E9AB417}"/>
              </a:ext>
            </a:extLst>
          </p:cNvPr>
          <p:cNvGrpSpPr/>
          <p:nvPr/>
        </p:nvGrpSpPr>
        <p:grpSpPr>
          <a:xfrm>
            <a:off x="407988" y="5114303"/>
            <a:ext cx="2442575" cy="1095127"/>
            <a:chOff x="407988" y="4519943"/>
            <a:chExt cx="2442575" cy="109512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47BE9CC-DDB5-EF01-0B91-0F2C7C11CD7A}"/>
                </a:ext>
              </a:extLst>
            </p:cNvPr>
            <p:cNvSpPr/>
            <p:nvPr/>
          </p:nvSpPr>
          <p:spPr>
            <a:xfrm>
              <a:off x="407988" y="4519943"/>
              <a:ext cx="2442575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Microsoft Teams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C6667F9D-F23F-F44C-DE7E-3E9C5956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26" y="4709933"/>
              <a:ext cx="715145" cy="715145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991501-50D9-CC57-CE39-5C2AFB91D275}"/>
              </a:ext>
            </a:extLst>
          </p:cNvPr>
          <p:cNvGrpSpPr/>
          <p:nvPr/>
        </p:nvGrpSpPr>
        <p:grpSpPr>
          <a:xfrm>
            <a:off x="3115697" y="5105018"/>
            <a:ext cx="2442575" cy="1095127"/>
            <a:chOff x="3115697" y="4510658"/>
            <a:chExt cx="2442575" cy="109512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32A76C7-FF87-2A31-71A2-F8E70ACDB430}"/>
                </a:ext>
              </a:extLst>
            </p:cNvPr>
            <p:cNvSpPr/>
            <p:nvPr/>
          </p:nvSpPr>
          <p:spPr>
            <a:xfrm>
              <a:off x="3115697" y="4510658"/>
              <a:ext cx="2442575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/>
              <a:endPara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20" name="Imagem 19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35C5B496-5860-E8E8-2546-0C1A1E4A9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08" y="4561624"/>
              <a:ext cx="2249953" cy="993194"/>
            </a:xfrm>
            <a:prstGeom prst="rect">
              <a:avLst/>
            </a:prstGeom>
          </p:spPr>
        </p:pic>
      </p:grpSp>
      <p:sp>
        <p:nvSpPr>
          <p:cNvPr id="4" name="Retângulo: Cantos Arredondados 3">
            <a:hlinkClick r:id="rId12"/>
            <a:extLst>
              <a:ext uri="{FF2B5EF4-FFF2-40B4-BE49-F238E27FC236}">
                <a16:creationId xmlns:a16="http://schemas.microsoft.com/office/drawing/2014/main" id="{9CB8D919-7FEE-0866-5B12-F26368EC3EC0}"/>
              </a:ext>
            </a:extLst>
          </p:cNvPr>
          <p:cNvSpPr/>
          <p:nvPr/>
        </p:nvSpPr>
        <p:spPr>
          <a:xfrm>
            <a:off x="9750315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Imunos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SAPS</a:t>
            </a:r>
          </a:p>
          <a:p>
            <a:pPr lvl="0" algn="ctr"/>
            <a:r>
              <a:rPr lang="pt-BR" sz="1200" dirty="0">
                <a:solidFill>
                  <a:srgbClr val="0563C1"/>
                </a:solidFill>
                <a:latin typeface="Montserrat Black"/>
                <a:hlinkClick r:id="rId12"/>
              </a:rPr>
              <a:t>Link</a:t>
            </a:r>
            <a:r>
              <a:rPr lang="pt-BR" sz="1200" dirty="0">
                <a:solidFill>
                  <a:srgbClr val="0563C1"/>
                </a:solidFill>
                <a:latin typeface="Montserrat Black"/>
              </a:rPr>
              <a:t>;</a:t>
            </a:r>
          </a:p>
          <a:p>
            <a:pPr lvl="0" algn="ctr"/>
            <a:r>
              <a:rPr lang="pt-BR" sz="1200" dirty="0">
                <a:solidFill>
                  <a:srgbClr val="0563C1"/>
                </a:solidFill>
                <a:latin typeface="Montserrat Black"/>
                <a:hlinkClick r:id="rId13"/>
              </a:rPr>
              <a:t>Mapeamento (SAPS/RNDS)</a:t>
            </a:r>
            <a:endParaRPr lang="pt-BR" sz="1200" dirty="0">
              <a:solidFill>
                <a:srgbClr val="0563C1"/>
              </a:solidFill>
              <a:latin typeface="Montserrat Black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56D55B0-E87D-903D-1ED7-6D0C56E7DD9B}"/>
              </a:ext>
            </a:extLst>
          </p:cNvPr>
          <p:cNvGrpSpPr/>
          <p:nvPr/>
        </p:nvGrpSpPr>
        <p:grpSpPr>
          <a:xfrm>
            <a:off x="7411454" y="4741482"/>
            <a:ext cx="4615014" cy="1470538"/>
            <a:chOff x="7411454" y="4741482"/>
            <a:chExt cx="4615014" cy="147053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7935D0A-1DD2-11B2-835F-DC55D79EDF40}"/>
                </a:ext>
              </a:extLst>
            </p:cNvPr>
            <p:cNvSpPr/>
            <p:nvPr/>
          </p:nvSpPr>
          <p:spPr>
            <a:xfrm>
              <a:off x="7411454" y="5116893"/>
              <a:ext cx="4464491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Priorização da reestruturação da Imunização / Fabricantes CGPNI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A5CA552-7E38-CBC1-745A-F7008DA21199}"/>
                </a:ext>
              </a:extLst>
            </p:cNvPr>
            <p:cNvSpPr txBox="1"/>
            <p:nvPr/>
          </p:nvSpPr>
          <p:spPr>
            <a:xfrm>
              <a:off x="7411461" y="4741482"/>
              <a:ext cx="46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Imunização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12" grpId="0" animBg="1"/>
      <p:bldP spid="13" grpId="0" animBg="1"/>
      <p:bldP spid="14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F4BB-40B0-1169-18F1-617DFEE5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Pauta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1BF2-08DF-9E01-5066-375CAED1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Entregas do projeto</a:t>
            </a:r>
            <a:r>
              <a:rPr lang="en-US" dirty="0"/>
              <a:t>;</a:t>
            </a:r>
            <a:endParaRPr lang="en-BR" dirty="0"/>
          </a:p>
          <a:p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vocabulários</a:t>
            </a:r>
            <a:r>
              <a:rPr lang="en-US" dirty="0"/>
              <a:t> da RNDS e IPS;</a:t>
            </a:r>
            <a:endParaRPr lang="en-BR" dirty="0"/>
          </a:p>
          <a:p>
            <a:r>
              <a:rPr lang="en-US" dirty="0" err="1"/>
              <a:t>Discussão</a:t>
            </a:r>
            <a:r>
              <a:rPr lang="en-US" dirty="0"/>
              <a:t>.</a:t>
            </a:r>
            <a:endParaRPr lang="en-BR" dirty="0"/>
          </a:p>
          <a:p>
            <a:pPr marL="0" indent="0">
              <a:buNone/>
            </a:pPr>
            <a:endParaRPr lang="en-BR" dirty="0"/>
          </a:p>
          <a:p>
            <a:pPr marL="457200" lvl="1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8805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F623-A2AB-BE2B-B893-E7F931C3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BR" dirty="0"/>
              <a:t>ntregas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4EB9-D696-8BC9-4117-7FBB71E4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Bloco Imunização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RIA:</a:t>
            </a:r>
            <a:endParaRPr lang="en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Estrutura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http://www.saude.gov.br/fhir/r4/StructureDefinition/BRImunobiologicoAdministrado-2.0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Vocabul</a:t>
            </a:r>
            <a:r>
              <a:rPr lang="en-US" dirty="0" err="1"/>
              <a:t>ários</a:t>
            </a:r>
            <a:endParaRPr lang="en-US" dirty="0"/>
          </a:p>
          <a:p>
            <a:pPr lvl="3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Vacinas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4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https://simplifier.net/redenacionaldedadosemsaude/imunobiolgico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/>
            <a:r>
              <a:rPr lang="en-US" dirty="0"/>
              <a:t>Via de </a:t>
            </a:r>
            <a:r>
              <a:rPr lang="en-US" dirty="0" err="1"/>
              <a:t>administração</a:t>
            </a:r>
            <a:endParaRPr lang="en-US" dirty="0"/>
          </a:p>
          <a:p>
            <a:pPr lvl="4"/>
            <a:r>
              <a:rPr lang="en-US" b="0" i="0" u="none" strike="noStrike" dirty="0">
                <a:solidFill>
                  <a:srgbClr val="16A2C5"/>
                </a:solidFill>
                <a:effectLst/>
                <a:latin typeface="verdana" panose="020B0604030504040204" pitchFamily="34" charset="0"/>
                <a:hlinkClick r:id="rId4"/>
              </a:rPr>
              <a:t>BRLocalAplicacao-1.0</a:t>
            </a:r>
            <a:r>
              <a:rPr lang="en-US" b="0" i="0" u="none" strike="noStrike" dirty="0">
                <a:solidFill>
                  <a:srgbClr val="16A2C5"/>
                </a:solidFill>
                <a:effectLst/>
                <a:latin typeface="verdana" panose="020B0604030504040204" pitchFamily="34" charset="0"/>
              </a:rPr>
              <a:t> (unbound)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https://simplifier.net/redenacionaldedadosemsaude/viadeadministrao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IPS:</a:t>
            </a:r>
          </a:p>
          <a:p>
            <a:pPr lvl="2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https://hl7.org/fhir/uv/ips/StructureDefinition-Immunization-uv-ips.html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  <a:p>
            <a:pPr lvl="2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Vocabulários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dirty="0" err="1"/>
              <a:t>Vacinas</a:t>
            </a:r>
            <a:r>
              <a:rPr lang="en-US" dirty="0"/>
              <a:t>:</a:t>
            </a:r>
          </a:p>
          <a:p>
            <a:pPr lvl="4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https://build.fhir.org/ig/HL7/fhir-ips/ValueSet-vaccines-snomed-ct-ips-free-set.html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ia de administração </a:t>
            </a: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–</a:t>
            </a: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Medicine Route of Administration - IPS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 tooltip="Instances are encouraged to draw from the specified codes for interoperability purposes but are not required to do so to be considered conformant."/>
              </a:rPr>
              <a:t>preferred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–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4"/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http://standardterms.edqm.eu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(OBM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3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de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administração</a:t>
            </a:r>
            <a:endParaRPr lang="en-US" dirty="0">
              <a:solidFill>
                <a:srgbClr val="333333"/>
              </a:solidFill>
            </a:endParaRPr>
          </a:p>
          <a:p>
            <a:pPr lvl="4"/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SNOMEDCTBodyStructures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 tooltip="Instances are encouraged to draw from the specified codes for interoperability purposes but are not required to do so to be considered conformant."/>
              </a:rPr>
              <a:t>preferred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</a:t>
            </a:r>
            <a:endParaRPr lang="en-US" dirty="0"/>
          </a:p>
          <a:p>
            <a:pPr lvl="2"/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Fabricante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Envio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dentro do Bundle 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vinculação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através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 Placeholder do Organization que só precisa de 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fantasia para o IPS.</a:t>
            </a:r>
            <a:endParaRPr lang="en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16E93-7DC8-0FEC-6143-F3587F491E87}"/>
              </a:ext>
            </a:extLst>
          </p:cNvPr>
          <p:cNvSpPr txBox="1"/>
          <p:nvPr/>
        </p:nvSpPr>
        <p:spPr>
          <a:xfrm>
            <a:off x="415636" y="649287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* </a:t>
            </a:r>
            <a:r>
              <a:rPr lang="en-US" dirty="0"/>
              <a:t>M</a:t>
            </a:r>
            <a:r>
              <a:rPr lang="en-BR" dirty="0"/>
              <a:t>apeamento complexo </a:t>
            </a:r>
          </a:p>
        </p:txBody>
      </p:sp>
    </p:spTree>
    <p:extLst>
      <p:ext uri="{BB962C8B-B14F-4D97-AF65-F5344CB8AC3E}">
        <p14:creationId xmlns:p14="http://schemas.microsoft.com/office/powerpoint/2010/main" val="5796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4E7-5066-C521-A77F-DCD18F0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pPr algn="ctr"/>
            <a:r>
              <a:rPr lang="pt-B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BRimunológico</a:t>
            </a:r>
            <a:endParaRPr lang="pt-BR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02B0-E157-8B1E-F647-2C92301A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Conceitos são descritos em diferentes níveis de granularidade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Descrição a nível de VTM -  </a:t>
            </a:r>
            <a:r>
              <a:rPr lang="en-BR" sz="2400" dirty="0"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SAR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Soro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antirrábico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Descrição com fabricante , porém sem FF e concentração, portanto, não são VMPs nem APMs  -   exemplo: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COVID-19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PFIZER - COMIRNATY PEDIÁTRICA MENOR DE 5 ANOS,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RNAm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Idealmente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imunobiológicos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deveriam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entrar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OBM para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acertar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granularidade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terminologia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necessário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revisão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bloco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BRImunologico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adequar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OBM -&gt; VTM -&gt; VMP-&gt; AMP-&gt;AMPP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Sugestão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consultar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dm+d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representou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VMPs e VTMs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Existem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133 VMPs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dm+d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39 VTMs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GPS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possui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192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registros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mistura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VTMs e VMPs</a:t>
            </a:r>
            <a:endParaRPr lang="en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8909-14E6-5117-3C2A-51CA76C6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Questões bloco Imunização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D5EB-3C50-83B1-2AA3-7764EA27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Adotar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GI do IPS 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discutir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obrigatórios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vamos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http://www.saude.gov.br/fhir/r4/StructureDefinition/BRImunobiologicoAdministrado-2.0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imunológicos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OBM - 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qualificação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terminologia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BR" sz="2400" dirty="0">
                <a:latin typeface="Calibri" panose="020F0502020204030204" pitchFamily="34" charset="0"/>
                <a:cs typeface="Calibri" panose="020F0502020204030204" pitchFamily="34" charset="0"/>
              </a:rPr>
              <a:t>ocal de administração – é possível modificar este domínio? – hoje o mapeamento para o GPS tem perda semântica.</a:t>
            </a:r>
          </a:p>
          <a:p>
            <a:pPr marL="0" indent="0">
              <a:lnSpc>
                <a:spcPct val="120000"/>
              </a:lnSpc>
              <a:buNone/>
            </a:pPr>
            <a:endParaRPr lang="en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B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ED6-DD84-0A2F-D76C-95EEDCC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/>
              <a:t>Bloco Imunização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554-BD71-A03D-DD78-0CBC126C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BR" sz="2000" dirty="0">
                <a:latin typeface="Calibri" panose="020F0502020204030204" pitchFamily="34" charset="0"/>
                <a:cs typeface="Calibri" panose="020F0502020204030204" pitchFamily="34" charset="0"/>
              </a:rPr>
              <a:t>Componentes Obrigatórios</a:t>
            </a:r>
          </a:p>
          <a:p>
            <a:pPr lvl="1">
              <a:lnSpc>
                <a:spcPct val="120000"/>
              </a:lnSpc>
            </a:pPr>
            <a:r>
              <a:rPr lang="en-BR" sz="1600" dirty="0">
                <a:latin typeface="Calibri" panose="020F0502020204030204" pitchFamily="34" charset="0"/>
                <a:cs typeface="Calibri" panose="020F0502020204030204" pitchFamily="34" charset="0"/>
              </a:rPr>
              <a:t>status  - indica se a vacinação foi completa ou não</a:t>
            </a:r>
          </a:p>
          <a:p>
            <a:pPr lvl="1">
              <a:lnSpc>
                <a:spcPct val="120000"/>
              </a:lnSpc>
            </a:pPr>
            <a:r>
              <a:rPr lang="en-BR" sz="1600" dirty="0">
                <a:latin typeface="Calibri" panose="020F0502020204030204" pitchFamily="34" charset="0"/>
                <a:cs typeface="Calibri" panose="020F0502020204030204" pitchFamily="34" charset="0"/>
              </a:rPr>
              <a:t>patient – indentificação do paciente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http://www.saude.gov.br/fhir/r4/StructureDefinition/BRIndividuo-1.0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vaccineCode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terminologia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0" i="0" u="none" strike="noStrike" dirty="0">
                <a:effectLst/>
                <a:latin typeface="verdana" panose="020B0604030504040204" pitchFamily="34" charset="0"/>
                <a:hlinkClick r:id="rId3"/>
              </a:rPr>
              <a:t>Vaccines - IPS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sz="1200" b="0" i="0" u="none" strike="noStrike" dirty="0">
                <a:effectLst/>
                <a:latin typeface="verdana" panose="020B0604030504040204" pitchFamily="34" charset="0"/>
                <a:hlinkClick r:id="rId4" tooltip="Instances are encouraged to draw from the specified codes for interoperability purposes but are not required to do so to be considered conformant."/>
              </a:rPr>
              <a:t>preferred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ocurrence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 data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administração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imunizante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doseNumber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 dose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Opcionais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Immunization –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metadados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Identifier –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identificador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único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statusReason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motivos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pelos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quais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administrada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recorded  - A data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que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ocorrência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imunização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capturada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pela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primeira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vez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potencialmente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significativamente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após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ocorrência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1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C09-A32B-BE14-8624-20A7FC05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/>
              <a:t>Bloco Imunização – componentes opcionais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F093-5008-B5BD-6794-16EE2DD0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primarySource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 Uma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indicação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que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conteúdo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baseado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pessoa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administrou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Isso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reflete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no qual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originalmente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registrados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reportOrigin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dos dados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relato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imunização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baseado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pessoa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administrou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- </a:t>
            </a:r>
            <a:r>
              <a:rPr lang="en-US" sz="20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2"/>
              </a:rPr>
              <a:t>http://terminology.hl7.org/CodeSystem/immunization-origin</a:t>
            </a:r>
            <a:endParaRPr lang="en-US" sz="2000" b="0" i="0" u="none" strike="noStrike" dirty="0">
              <a:solidFill>
                <a:srgbClr val="428BCA"/>
              </a:solidFill>
              <a:effectLst/>
              <a:latin typeface="verdana" panose="020B060403050404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location -  local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aplicada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location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http://www.saude.gov.br/fhir/r4/StructureDefinition/BRLocalAtendimento-1.0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manufacturer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organization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fabricante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http://www.saude.gov.br/fhir/r4/StructureDefinition/BRPessoaJuridicaProfissionalLiberal-1.0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IoT number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expirationDate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data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expiração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site – local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Binding: </a:t>
            </a:r>
            <a:r>
              <a:rPr lang="en-US" sz="2000" b="0" i="0" u="none" strike="noStrike" dirty="0">
                <a:effectLst/>
                <a:latin typeface="verdana" panose="020B0604030504040204" pitchFamily="34" charset="0"/>
                <a:hlinkClick r:id="rId5"/>
              </a:rPr>
              <a:t>SNOMEDCTBodyStructures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sz="2000" b="0" i="0" u="none" strike="noStrike" dirty="0">
                <a:effectLst/>
                <a:latin typeface="verdana" panose="020B0604030504040204" pitchFamily="34" charset="0"/>
                <a:hlinkClick r:id="rId6" tooltip="Instances are encouraged to draw from the specified codes for interoperability purposes but are not required to do so to be considered conformant."/>
              </a:rPr>
              <a:t>preferred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 **</a:t>
            </a:r>
          </a:p>
          <a:p>
            <a:pPr lvl="1">
              <a:lnSpc>
                <a:spcPct val="12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route -  via de 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administração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- Binding: 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Medicine Route of Administration - IPS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  ***</a:t>
            </a:r>
          </a:p>
          <a:p>
            <a:pPr lvl="1">
              <a:lnSpc>
                <a:spcPct val="120000"/>
              </a:lnSpc>
            </a:pP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doseQuantity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– dose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administrada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performer/actor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responsável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professional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saúde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-http://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www.saude.gov.br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/r4/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StructureDefinition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/BRProfissional-1.0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encounter - 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refefência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encontro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contém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PEC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enviado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RNDS?)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note -  Annotation  </a:t>
            </a:r>
          </a:p>
          <a:p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4BF1-F378-2603-999F-E1E0329C3AC6}"/>
              </a:ext>
            </a:extLst>
          </p:cNvPr>
          <p:cNvSpPr txBox="1"/>
          <p:nvPr/>
        </p:nvSpPr>
        <p:spPr>
          <a:xfrm>
            <a:off x="488373" y="6308209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** complexidade de mapeamento</a:t>
            </a:r>
          </a:p>
          <a:p>
            <a:r>
              <a:rPr lang="en-BR" sz="1400" dirty="0"/>
              <a:t>*** mapeamento fácil para OBM – conceitos EDQM  </a:t>
            </a:r>
          </a:p>
        </p:txBody>
      </p:sp>
    </p:spTree>
    <p:extLst>
      <p:ext uri="{BB962C8B-B14F-4D97-AF65-F5344CB8AC3E}">
        <p14:creationId xmlns:p14="http://schemas.microsoft.com/office/powerpoint/2010/main" val="38061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8E-189E-9B5A-3B11-E4E135F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/>
              <a:t>Bloco Imunização – componentes opcionais (cont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3F41-48DF-7C4B-4AF0-4C7BCC5A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1500" dirty="0">
                <a:latin typeface="Calibri" panose="020F0502020204030204" pitchFamily="34" charset="0"/>
                <a:cs typeface="Calibri" panose="020F0502020204030204" pitchFamily="34" charset="0"/>
              </a:rPr>
              <a:t>reasonCode – motivo pelo qual a vacina foi administrada -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1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2"/>
              </a:rPr>
              <a:t>Immunization.reasonCode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reasonReference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Reference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Condition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| 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Observation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| 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DiagnosticReport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quê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ocorreu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imunização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isSubpotent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Indicação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dose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considerada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subpotente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Por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padrão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dose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considerada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potente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.- Boolean</a:t>
            </a:r>
          </a:p>
          <a:p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subpotentReason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porque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dose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considerada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subpotente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http://hl7.org/fhir/R4/codesystem-immunization-subpotent-reason.html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ducation -  material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educacional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entregue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60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paciente</a:t>
            </a:r>
            <a:endParaRPr lang="en-US" sz="1600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programEligibility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 indica a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eligibilidade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um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paciente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financiamento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*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fundingSource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financiamento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vacina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administrada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reaction -   detail – reference(Observation) 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protocolApplied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o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(conjunto de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recomendações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seguido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provedor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administrou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imunizante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seriesDoses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recomendado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doses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pelo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fabricante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88A47-485F-6FE7-DA10-8331EF43E090}"/>
              </a:ext>
            </a:extLst>
          </p:cNvPr>
          <p:cNvSpPr txBox="1"/>
          <p:nvPr/>
        </p:nvSpPr>
        <p:spPr>
          <a:xfrm>
            <a:off x="1018309" y="6411191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200" dirty="0"/>
              <a:t>* Não se aplica no SUS</a:t>
            </a:r>
          </a:p>
        </p:txBody>
      </p:sp>
    </p:spTree>
    <p:extLst>
      <p:ext uri="{BB962C8B-B14F-4D97-AF65-F5344CB8AC3E}">
        <p14:creationId xmlns:p14="http://schemas.microsoft.com/office/powerpoint/2010/main" val="2813837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5CE7256D9110459B7291A124EF53D2" ma:contentTypeVersion="8" ma:contentTypeDescription="Crie um novo documento." ma:contentTypeScope="" ma:versionID="5fb449f1460c8deaa05d5eedc70b6638">
  <xsd:schema xmlns:xsd="http://www.w3.org/2001/XMLSchema" xmlns:xs="http://www.w3.org/2001/XMLSchema" xmlns:p="http://schemas.microsoft.com/office/2006/metadata/properties" xmlns:ns2="04206af4-b38d-4a13-b79e-daa4c786ae4e" xmlns:ns3="a686cd3c-65cd-4d74-8cce-41442f59ffdc" targetNamespace="http://schemas.microsoft.com/office/2006/metadata/properties" ma:root="true" ma:fieldsID="58eac62886eb61d3e005f299b1093878" ns2:_="" ns3:_="">
    <xsd:import namespace="04206af4-b38d-4a13-b79e-daa4c786ae4e"/>
    <xsd:import namespace="a686cd3c-65cd-4d74-8cce-41442f59ff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06af4-b38d-4a13-b79e-daa4c786a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8562b07-c12b-440e-8652-dcaac954a8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6cd3c-65cd-4d74-8cce-41442f59ffd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8383613-7854-41e4-98ca-5bd374161156}" ma:internalName="TaxCatchAll" ma:showField="CatchAllData" ma:web="a686cd3c-65cd-4d74-8cce-41442f59ff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206af4-b38d-4a13-b79e-daa4c786ae4e">
      <Terms xmlns="http://schemas.microsoft.com/office/infopath/2007/PartnerControls"/>
    </lcf76f155ced4ddcb4097134ff3c332f>
    <TaxCatchAll xmlns="a686cd3c-65cd-4d74-8cce-41442f59ffdc" xsi:nil="true"/>
  </documentManagement>
</p:properties>
</file>

<file path=customXml/itemProps1.xml><?xml version="1.0" encoding="utf-8"?>
<ds:datastoreItem xmlns:ds="http://schemas.openxmlformats.org/officeDocument/2006/customXml" ds:itemID="{696B2CBA-7C92-4235-884D-0A105A783D69}"/>
</file>

<file path=customXml/itemProps2.xml><?xml version="1.0" encoding="utf-8"?>
<ds:datastoreItem xmlns:ds="http://schemas.openxmlformats.org/officeDocument/2006/customXml" ds:itemID="{5EDBC0DC-F8BC-4358-851A-21D5BF71E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B7FEC-7189-465B-89A8-1977D7B077CE}">
  <ds:schemaRefs>
    <ds:schemaRef ds:uri="http://schemas.microsoft.com/office/2006/metadata/properties"/>
    <ds:schemaRef ds:uri="http://schemas.microsoft.com/office/infopath/2007/PartnerControls"/>
    <ds:schemaRef ds:uri="652941bd-2a34-41f0-8b5d-c37ed8cedeb5"/>
    <ds:schemaRef ds:uri="8c859669-5c30-466b-8099-b4f3597776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8845</TotalTime>
  <Words>1498</Words>
  <Application>Microsoft Macintosh PowerPoint</Application>
  <PresentationFormat>Widescreen</PresentationFormat>
  <Paragraphs>170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Arial,Sans-Serif</vt:lpstr>
      <vt:lpstr>Calibri</vt:lpstr>
      <vt:lpstr>Courier New</vt:lpstr>
      <vt:lpstr>Helvetica Neue</vt:lpstr>
      <vt:lpstr>Monaco</vt:lpstr>
      <vt:lpstr>Montserrat</vt:lpstr>
      <vt:lpstr>Montserrat Black</vt:lpstr>
      <vt:lpstr>verdana</vt:lpstr>
      <vt:lpstr>Tema do Office</vt:lpstr>
      <vt:lpstr>PowerPoint Presentation</vt:lpstr>
      <vt:lpstr>PowerPoint Presentation</vt:lpstr>
      <vt:lpstr>Pauta</vt:lpstr>
      <vt:lpstr>Entregas do Projeto</vt:lpstr>
      <vt:lpstr>BRimunológico</vt:lpstr>
      <vt:lpstr>Questões bloco Imunização</vt:lpstr>
      <vt:lpstr>Bloco Imunização  </vt:lpstr>
      <vt:lpstr>Bloco Imunização – componentes opcionais (cont)</vt:lpstr>
      <vt:lpstr>Bloco Imunização – componentes opcionais (cont</vt:lpstr>
      <vt:lpstr>Vacinas COVID – Códigos IPS</vt:lpstr>
      <vt:lpstr>PowerPoint Presentation</vt:lpstr>
      <vt:lpstr>Entregas do Projeto</vt:lpstr>
      <vt:lpstr>Etapas do projeto  </vt:lpstr>
      <vt:lpstr>Etapas do projeto </vt:lpstr>
      <vt:lpstr>Questões para consideração pelo 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Elivan Silva Souza</dc:creator>
  <cp:lastModifiedBy>Beatriz de Faria Leao</cp:lastModifiedBy>
  <cp:revision>96</cp:revision>
  <dcterms:created xsi:type="dcterms:W3CDTF">2023-01-12T10:08:47Z</dcterms:created>
  <dcterms:modified xsi:type="dcterms:W3CDTF">2023-01-19T14:05:58Z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0x010100AD5CE7256D9110459B7291A124EF53D2</vt:lpwstr>
  </property>
  <property fmtid="{D5CDD505-2E9C-101B-9397-08002B2CF9AE}" pid="3" name="MediaServiceImageTags">
    <vt:lpwstr/>
  </property>
</Properties>
</file>