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6" r:id="rId2"/>
  </p:sldMasterIdLst>
  <p:sldIdLst>
    <p:sldId id="257" r:id="rId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5964"/>
  </p:normalViewPr>
  <p:slideViewPr>
    <p:cSldViewPr snapToGrid="0" snapToObjects="1">
      <p:cViewPr varScale="1">
        <p:scale>
          <a:sx n="123" d="100"/>
          <a:sy n="123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17CF60-16B2-494F-A961-78DBE0124AC8}" type="datetime3">
              <a:rPr lang="pt-BR" noProof="0" smtClean="0"/>
              <a:t>03.03.23</a:t>
            </a:fld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494604-1FDF-46C8-865B-A0EE9ECBF8C2}" type="slidenum">
              <a:rPr lang="pt-BR" noProof="0" smtClean="0"/>
              <a:pPr/>
              <a:t>‹#›</a:t>
            </a:fld>
            <a:endParaRPr lang="pt-BR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308801"/>
            <a:ext cx="2877219" cy="6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9AC-406C-442E-A6F4-300EE8A7F8B2}" type="datetime3">
              <a:rPr lang="pt-BR" smtClean="0"/>
              <a:t>03.03.23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9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FEB-E7C4-4923-93C0-1661C9DA8FCB}" type="datetime3">
              <a:rPr lang="pt-BR" smtClean="0"/>
              <a:t>03.03.23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3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C513-E21F-48A9-BF08-4C0F7CA52831}" type="datetime3">
              <a:rPr lang="pt-BR" smtClean="0"/>
              <a:t>03.03.23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85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0" y="76200"/>
            <a:ext cx="6107113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57263" y="996950"/>
            <a:ext cx="7881937" cy="56324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56062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114800" cy="538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114800" cy="538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97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6013" cy="684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295400"/>
            <a:ext cx="3998913" cy="4799013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1295400"/>
            <a:ext cx="4000500" cy="479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5FE1981-4022-F146-8AF5-94BCA833F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AF41C-68EF-464C-B318-1941F3CC85E2}" type="datetime1">
              <a:rPr lang="pt-BR" smtClean="0">
                <a:solidFill>
                  <a:prstClr val="white"/>
                </a:solidFill>
              </a:rPr>
              <a:pPr/>
              <a:t>03/03/2023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494604-1FDF-46C8-865B-A0EE9ECBF8C2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9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153400" cy="685800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990600"/>
            <a:ext cx="8153400" cy="5334000"/>
          </a:xfrm>
        </p:spPr>
        <p:txBody>
          <a:bodyPr/>
          <a:lstStyle>
            <a:lvl1pPr marL="225425" indent="-225425">
              <a:buFont typeface="Wingdings" pitchFamily="2" charset="2"/>
              <a:buChar char="§"/>
              <a:defRPr sz="2400" b="0"/>
            </a:lvl1pPr>
            <a:lvl2pPr marL="514350" indent="-176213">
              <a:buFont typeface="Arial" pitchFamily="34" charset="0"/>
              <a:buChar char="•"/>
              <a:defRPr sz="2300"/>
            </a:lvl2pPr>
            <a:lvl3pPr marL="688975" indent="-174625">
              <a:buSzPct val="75000"/>
              <a:buFont typeface="Wingdings" pitchFamily="2" charset="2"/>
              <a:buChar char="Ø"/>
              <a:defRPr sz="2200"/>
            </a:lvl3pPr>
            <a:lvl4pPr marL="914400" indent="-225425">
              <a:defRPr/>
            </a:lvl4pPr>
            <a:lvl5pPr marL="1089025" indent="-174625">
              <a:defRPr/>
            </a:lvl5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r>
              <a:rPr lang="pt-BR" noProof="0" dirty="0"/>
              <a:t> </a:t>
            </a:r>
            <a:r>
              <a:rPr lang="pt-BR" noProof="0" dirty="0" err="1"/>
              <a:t>lafk</a:t>
            </a:r>
            <a:r>
              <a:rPr lang="pt-BR" noProof="0" dirty="0"/>
              <a:t> </a:t>
            </a:r>
            <a:r>
              <a:rPr lang="pt-BR" noProof="0" dirty="0" err="1"/>
              <a:t>ald</a:t>
            </a:r>
            <a:r>
              <a:rPr lang="pt-BR" noProof="0" dirty="0"/>
              <a:t> </a:t>
            </a:r>
            <a:r>
              <a:rPr lang="pt-BR" noProof="0" dirty="0" err="1"/>
              <a:t>ld</a:t>
            </a:r>
            <a:r>
              <a:rPr lang="pt-BR" noProof="0" dirty="0"/>
              <a:t> </a:t>
            </a:r>
            <a:r>
              <a:rPr lang="pt-BR" noProof="0" dirty="0" err="1"/>
              <a:t>asld</a:t>
            </a:r>
            <a:r>
              <a:rPr lang="pt-BR" noProof="0" dirty="0"/>
              <a:t> </a:t>
            </a:r>
            <a:r>
              <a:rPr lang="pt-BR" noProof="0" dirty="0" err="1"/>
              <a:t>alsdk</a:t>
            </a:r>
            <a:r>
              <a:rPr lang="pt-BR" noProof="0" dirty="0"/>
              <a:t> </a:t>
            </a:r>
            <a:r>
              <a:rPr lang="pt-BR" noProof="0" dirty="0" err="1"/>
              <a:t>ald</a:t>
            </a:r>
            <a:r>
              <a:rPr lang="pt-BR" noProof="0" dirty="0"/>
              <a:t> </a:t>
            </a:r>
          </a:p>
          <a:p>
            <a:pPr lvl="1"/>
            <a:r>
              <a:rPr lang="pt-BR" noProof="0" dirty="0" err="1"/>
              <a:t>Second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2"/>
            <a:r>
              <a:rPr lang="pt-BR" noProof="0" dirty="0" err="1"/>
              <a:t>Third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3"/>
            <a:r>
              <a:rPr lang="pt-BR" noProof="0" dirty="0" err="1"/>
              <a:t>Fourth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4"/>
            <a:r>
              <a:rPr lang="pt-BR" noProof="0" dirty="0" err="1"/>
              <a:t>Fifth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3162301" y="3162300"/>
            <a:ext cx="6858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61330" y="868681"/>
            <a:ext cx="8177870" cy="45719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1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rot="10800000">
            <a:off x="585130" y="6400797"/>
            <a:ext cx="8254070" cy="45722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1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1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F97200-8AEE-4E1F-998E-B30F9A2F060F}" type="datetime1">
              <a:rPr lang="pt-BR" smtClean="0">
                <a:solidFill>
                  <a:prstClr val="white"/>
                </a:solidFill>
              </a:rPr>
              <a:pPr/>
              <a:t>03/03/2023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494604-1FDF-46C8-865B-A0EE9ECBF8C2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04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34AFC8-8A4C-A841-B2BA-F0893C830E97}" type="datetimeFigureOut">
              <a:rPr lang="en-US" smtClean="0">
                <a:solidFill>
                  <a:srgbClr val="002060"/>
                </a:solidFill>
              </a:rPr>
              <a:pPr/>
              <a:t>3/3/23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281AF8-1F9D-3B43-B689-1C82E4CB8FD9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153400" cy="685800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990600"/>
            <a:ext cx="8153400" cy="5334000"/>
          </a:xfrm>
        </p:spPr>
        <p:txBody>
          <a:bodyPr/>
          <a:lstStyle>
            <a:lvl1pPr marL="225425" indent="-225425">
              <a:buFont typeface="Wingdings" pitchFamily="2" charset="2"/>
              <a:buChar char="§"/>
              <a:defRPr sz="2400" b="1"/>
            </a:lvl1pPr>
            <a:lvl2pPr marL="514350" indent="-176213">
              <a:buFont typeface="Arial" pitchFamily="34" charset="0"/>
              <a:buChar char="•"/>
              <a:defRPr sz="2400"/>
            </a:lvl2pPr>
            <a:lvl3pPr marL="688975" indent="-174625">
              <a:buSzPct val="75000"/>
              <a:buFont typeface="Wingdings" pitchFamily="2" charset="2"/>
              <a:buChar char="Ø"/>
              <a:defRPr sz="2200"/>
            </a:lvl3pPr>
            <a:lvl4pPr marL="914400" indent="-225425">
              <a:defRPr/>
            </a:lvl4pPr>
            <a:lvl5pPr marL="1089025" indent="-174625">
              <a:defRPr/>
            </a:lvl5pPr>
          </a:lstStyle>
          <a:p>
            <a:pPr lvl="0"/>
            <a:r>
              <a:rPr lang="pt-BR" noProof="0"/>
              <a:t>Click to edit Master text styles lafk ald ld asld alsdk ald 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3162301" y="3162300"/>
            <a:ext cx="6858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61330" y="868681"/>
            <a:ext cx="8177870" cy="45719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1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74515" y="5171797"/>
            <a:ext cx="2751551" cy="637555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 rot="10800000">
            <a:off x="585130" y="6400797"/>
            <a:ext cx="8254070" cy="45722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1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E1B779B-6CCF-4088-88C3-B1114E788306}" type="datetime3">
              <a:rPr lang="pt-BR" noProof="0" smtClean="0"/>
              <a:t>03.03.23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2895600" cy="365125"/>
          </a:xfrm>
        </p:spPr>
        <p:txBody>
          <a:bodyPr/>
          <a:lstStyle/>
          <a:p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4938EDF5-8D06-4D84-852F-BD1AAB605B57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1668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C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17CF60-16B2-494F-A961-78DBE0124AC8}" type="datetime3">
              <a:rPr lang="pt-BR" noProof="0" smtClean="0"/>
              <a:t>03.03.23</a:t>
            </a:fld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494604-1FDF-46C8-865B-A0EE9ECBF8C2}" type="slidenum">
              <a:rPr lang="pt-BR" noProof="0" smtClean="0"/>
              <a:pPr/>
              <a:t>‹#›</a:t>
            </a:fld>
            <a:endParaRPr lang="pt-BR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6"/>
          <a:stretch/>
        </p:blipFill>
        <p:spPr>
          <a:xfrm>
            <a:off x="2177718" y="1905000"/>
            <a:ext cx="4604082" cy="8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5014-3A82-496E-9746-072CF7ED61D0}" type="datetime3">
              <a:rPr lang="pt-BR" smtClean="0"/>
              <a:t>03.03.23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6F6-D817-4A88-B4AD-82A9CAAA14DD}" type="datetime3">
              <a:rPr lang="pt-BR" smtClean="0"/>
              <a:t>03.03.23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35A8-7306-4194-AD61-FBDB12705CCB}" type="datetime3">
              <a:rPr lang="pt-BR" smtClean="0"/>
              <a:t>03.03.23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532F-0163-447B-B64F-2F43D4AF1EB9}" type="datetime3">
              <a:rPr lang="pt-BR" smtClean="0"/>
              <a:t>03.03.23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864-84AA-4CF1-9716-16769C827113}" type="datetime3">
              <a:rPr lang="pt-BR" smtClean="0"/>
              <a:t>03.03.23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8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AAE-B724-434D-A491-00D63F75C998}" type="datetime3">
              <a:rPr lang="pt-BR" smtClean="0"/>
              <a:t>03.03.23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4604-1FDF-46C8-865B-A0EE9ECBF8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4484-B392-4C8D-B190-97AE8132E357}" type="datetime3">
              <a:rPr lang="pt-BR" noProof="0" smtClean="0"/>
              <a:t>03.03.23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4604-1FDF-46C8-865B-A0EE9ECBF8C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60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4" r:id="rId13"/>
    <p:sldLayoutId id="2147483675" r:id="rId14"/>
    <p:sldLayoutId id="2147483681" r:id="rId1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62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DAC3-C8C5-6504-8F2E-E4BA9483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Escopo IPS Brasil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FFD6-743B-7CCA-EEAD-195C0DC31B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7364" y="1603375"/>
            <a:ext cx="7886700" cy="3651250"/>
          </a:xfrm>
        </p:spPr>
        <p:txBody>
          <a:bodyPr>
            <a:normAutofit fontScale="92500" lnSpcReduction="20000"/>
          </a:bodyPr>
          <a:lstStyle/>
          <a:p>
            <a:r>
              <a:rPr lang="en-BR" sz="2400" dirty="0"/>
              <a:t>GI  IPS Brasil</a:t>
            </a:r>
          </a:p>
          <a:p>
            <a:pPr lvl="1"/>
            <a:r>
              <a:rPr lang="en-BR" sz="1800" dirty="0"/>
              <a:t>Imunização (todas as vacinas do PNI)</a:t>
            </a:r>
          </a:p>
          <a:p>
            <a:pPr lvl="1"/>
            <a:r>
              <a:rPr lang="en-BR" sz="1800" dirty="0"/>
              <a:t>Exames ( COVID19-Monkeypox)</a:t>
            </a:r>
          </a:p>
          <a:p>
            <a:pPr lvl="1"/>
            <a:r>
              <a:rPr lang="en-BR" sz="1800" dirty="0"/>
              <a:t>Alergias/Reações Adversas – </a:t>
            </a:r>
            <a:r>
              <a:rPr lang="en-BR" sz="1800" b="1" dirty="0"/>
              <a:t>necessário fazer o modelo lógico </a:t>
            </a:r>
            <a:r>
              <a:rPr lang="en-BR" sz="1800" dirty="0"/>
              <a:t>-&gt; GI</a:t>
            </a:r>
          </a:p>
          <a:p>
            <a:pPr lvl="1"/>
            <a:r>
              <a:rPr lang="en-BR" sz="1800" dirty="0"/>
              <a:t>Medicamentos  - necessário –  fazer o </a:t>
            </a:r>
            <a:r>
              <a:rPr lang="pt-BR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BR" sz="1800" spc="1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pt-BR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pt-BR" sz="1800" spc="8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BRTerminologiaMedicamentos</a:t>
            </a:r>
            <a:r>
              <a:rPr lang="en-BR" sz="1800" dirty="0">
                <a:effectLst/>
              </a:rPr>
              <a:t>  -&gt; OBM</a:t>
            </a:r>
            <a:endParaRPr lang="en-BR" sz="1800" dirty="0"/>
          </a:p>
          <a:p>
            <a:r>
              <a:rPr lang="en-BR" sz="2400" dirty="0"/>
              <a:t>Prova de Conceito</a:t>
            </a:r>
          </a:p>
          <a:p>
            <a:pPr lvl="1"/>
            <a:r>
              <a:rPr lang="en-BR" sz="1800" dirty="0"/>
              <a:t>Receber amostra de documentos FHIR do registro de vacinas e do registro de exames laboratoriais  da RNDS, em conformidade com as especifiações RIA e REL   </a:t>
            </a:r>
          </a:p>
          <a:p>
            <a:pPr lvl="1"/>
            <a:r>
              <a:rPr lang="en-BR" sz="1800" dirty="0"/>
              <a:t>Transformar os documentos recebidos no padrão IPS Brasil conforme GI elaborado</a:t>
            </a:r>
          </a:p>
          <a:p>
            <a:pPr lvl="1"/>
            <a:r>
              <a:rPr lang="en-BR" sz="1800" dirty="0"/>
              <a:t>Armazenar estes documentos IPS B</a:t>
            </a:r>
            <a:r>
              <a:rPr lang="en-US" sz="1800" dirty="0"/>
              <a:t>r</a:t>
            </a:r>
            <a:r>
              <a:rPr lang="en-BR" sz="1800" dirty="0"/>
              <a:t>asil num repositório de referência FHIR e deixar a disposição para consumo</a:t>
            </a:r>
          </a:p>
        </p:txBody>
      </p:sp>
    </p:spTree>
    <p:extLst>
      <p:ext uri="{BB962C8B-B14F-4D97-AF65-F5344CB8AC3E}">
        <p14:creationId xmlns:p14="http://schemas.microsoft.com/office/powerpoint/2010/main" val="915126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ssis Moura eHealth">
      <a:dk1>
        <a:srgbClr val="002060"/>
      </a:dk1>
      <a:lt1>
        <a:sysClr val="window" lastClr="FFFFFF"/>
      </a:lt1>
      <a:dk2>
        <a:srgbClr val="676A55"/>
      </a:dk2>
      <a:lt2>
        <a:srgbClr val="EAEBDE"/>
      </a:lt2>
      <a:accent1>
        <a:srgbClr val="AF3838"/>
      </a:accent1>
      <a:accent2>
        <a:srgbClr val="FFFF00"/>
      </a:accent2>
      <a:accent3>
        <a:srgbClr val="FFC000"/>
      </a:accent3>
      <a:accent4>
        <a:srgbClr val="66FFFF"/>
      </a:accent4>
      <a:accent5>
        <a:srgbClr val="002060"/>
      </a:accent5>
      <a:accent6>
        <a:srgbClr val="BCBF96"/>
      </a:accent6>
      <a:hlink>
        <a:srgbClr val="00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FCC807-4F18-634F-AFBD-E13DD3A9F27A}" vid="{0335A392-30C6-5547-8B6C-936741B792DA}"/>
    </a:ext>
  </a:extLst>
</a:theme>
</file>

<file path=ppt/theme/theme2.xml><?xml version="1.0" encoding="utf-8"?>
<a:theme xmlns:a="http://schemas.openxmlformats.org/drawingml/2006/main" name="Old Office Theme">
  <a:themeElements>
    <a:clrScheme name="Assis Moura eHealth">
      <a:dk1>
        <a:srgbClr val="002060"/>
      </a:dk1>
      <a:lt1>
        <a:sysClr val="window" lastClr="FFFFFF"/>
      </a:lt1>
      <a:dk2>
        <a:srgbClr val="676A55"/>
      </a:dk2>
      <a:lt2>
        <a:srgbClr val="EAEBDE"/>
      </a:lt2>
      <a:accent1>
        <a:srgbClr val="AF3838"/>
      </a:accent1>
      <a:accent2>
        <a:srgbClr val="FFFF00"/>
      </a:accent2>
      <a:accent3>
        <a:srgbClr val="FFC000"/>
      </a:accent3>
      <a:accent4>
        <a:srgbClr val="66FFFF"/>
      </a:accent4>
      <a:accent5>
        <a:srgbClr val="002060"/>
      </a:accent5>
      <a:accent6>
        <a:srgbClr val="BCBF96"/>
      </a:accent6>
      <a:hlink>
        <a:srgbClr val="00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FCC807-4F18-634F-AFBD-E13DD3A9F27A}" vid="{BBB66429-E7AC-D947-8792-6C16A9B2E7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Default Theme</vt:lpstr>
      <vt:lpstr>Old Office Theme</vt:lpstr>
      <vt:lpstr>Escopo IPS Brasil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Escopo IPS Brasil</dc:title>
  <dc:creator>Beatriz de Faria Leao</dc:creator>
  <cp:lastModifiedBy>Beatriz de Faria Leao</cp:lastModifiedBy>
  <cp:revision>1</cp:revision>
  <dcterms:created xsi:type="dcterms:W3CDTF">2023-03-03T17:48:51Z</dcterms:created>
  <dcterms:modified xsi:type="dcterms:W3CDTF">2023-03-03T17:49:39Z</dcterms:modified>
</cp:coreProperties>
</file>