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76" r:id="rId8"/>
    <p:sldId id="279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6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137CC0"/>
    <a:srgbClr val="99FF99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2"/>
  </p:normalViewPr>
  <p:slideViewPr>
    <p:cSldViewPr snapToGrid="0" snapToObjects="1">
      <p:cViewPr>
        <p:scale>
          <a:sx n="58" d="100"/>
          <a:sy n="58" d="100"/>
        </p:scale>
        <p:origin x="147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hi.sbis.org.br/index.php/jhi-sbis/article/view/797/47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3177" y="1595689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56" y="1965021"/>
            <a:ext cx="4862567" cy="449286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65104" y="6443334"/>
            <a:ext cx="3430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hlinkClick r:id="rId3"/>
              </a:rPr>
              <a:t>https://</a:t>
            </a:r>
            <a:r>
              <a:rPr lang="pt-BR" sz="1000" dirty="0" smtClean="0">
                <a:hlinkClick r:id="rId3"/>
              </a:rPr>
              <a:t>jhi.sbis.org.br/index.php/jhi-sbis/article/view/797/470</a:t>
            </a:r>
            <a:endParaRPr lang="pt-BR" sz="1000" dirty="0" smtClean="0"/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6992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40683" y="187890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3177" y="1575495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8" y="2285533"/>
            <a:ext cx="11178306" cy="43578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3177" y="186259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Forma Farmacêutica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40683" y="187890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3177" y="1530772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3177" y="186259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Via de Administração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7" y="2461312"/>
            <a:ext cx="11839329" cy="37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40683" y="187890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3177" y="1545385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3177" y="186259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Embalagens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9" y="2250733"/>
            <a:ext cx="11637273" cy="44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834720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Normas</a:t>
            </a:r>
            <a:r>
              <a:rPr lang="pt-BR" b="1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pt-BR" b="1" dirty="0" smtClean="0">
              <a:solidFill>
                <a:schemeClr val="bg1"/>
              </a:solidFill>
            </a:endParaRPr>
          </a:p>
          <a:p>
            <a:pPr algn="just"/>
            <a:endParaRPr lang="pt-BR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 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12300 - Health informatics — Principles of mapping between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terminological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Resources</a:t>
            </a:r>
          </a:p>
          <a:p>
            <a:pPr algn="just"/>
            <a:endParaRPr lang="en-US" b="1" dirty="0" smtClean="0">
              <a:solidFill>
                <a:srgbClr val="FFFF00"/>
              </a:solidFill>
              <a:ea typeface="Verdana" panose="020B0604030504040204" pitchFamily="34" charset="0"/>
              <a:cs typeface="Verdana" charset="0"/>
            </a:endParaRPr>
          </a:p>
          <a:p>
            <a:pPr algn="just"/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21564 - Health Informatics — Terminology resource map quality measures (</a:t>
            </a:r>
            <a:r>
              <a:rPr lang="en-US" b="1" dirty="0" err="1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MapQual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)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7109" y="1586877"/>
            <a:ext cx="11316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Mapeamento é o processo de </a:t>
            </a:r>
            <a:r>
              <a:rPr lang="pt-BR" sz="1600" dirty="0">
                <a:solidFill>
                  <a:srgbClr val="0070C0"/>
                </a:solidFill>
              </a:rPr>
              <a:t>associar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recurso terminológico a conceitos em </a:t>
            </a:r>
            <a:r>
              <a:rPr lang="pt-BR" sz="1600" dirty="0">
                <a:solidFill>
                  <a:srgbClr val="0070C0"/>
                </a:solidFill>
              </a:rPr>
              <a:t>outro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 recurso terminológico, definindo sua </a:t>
            </a:r>
            <a:r>
              <a:rPr lang="pt-BR" sz="1600" dirty="0">
                <a:solidFill>
                  <a:srgbClr val="0070C0"/>
                </a:solidFill>
              </a:rPr>
              <a:t>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acordo com uma lógica documentada e um determinado </a:t>
            </a:r>
            <a:r>
              <a:rPr lang="pt-BR" sz="1600" dirty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processo de mapeamento identifica se há uma </a:t>
            </a:r>
            <a:r>
              <a:rPr lang="pt-BR" sz="1600" dirty="0">
                <a:solidFill>
                  <a:srgbClr val="0070C0"/>
                </a:solidFill>
              </a:rPr>
              <a:t>relação entre os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e, se houver, o </a:t>
            </a:r>
            <a:r>
              <a:rPr lang="pt-BR" sz="1600" dirty="0">
                <a:solidFill>
                  <a:srgbClr val="0070C0"/>
                </a:solidFill>
              </a:rPr>
              <a:t>nível de significado expressado por essa relação. </a:t>
            </a:r>
            <a:endParaRPr lang="pt-BR" sz="1600" dirty="0" smtClean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produto final </a:t>
            </a:r>
            <a:r>
              <a:rPr lang="pt-BR" sz="1600" dirty="0">
                <a:solidFill>
                  <a:srgbClr val="0070C0"/>
                </a:solidFill>
              </a:rPr>
              <a:t>(</a:t>
            </a:r>
            <a:r>
              <a:rPr lang="pt-BR" sz="1600" dirty="0" err="1">
                <a:solidFill>
                  <a:srgbClr val="0070C0"/>
                </a:solidFill>
              </a:rPr>
              <a:t>deliverable</a:t>
            </a:r>
            <a:r>
              <a:rPr lang="pt-BR" sz="1600" dirty="0">
                <a:solidFill>
                  <a:srgbClr val="0070C0"/>
                </a:solidFill>
              </a:rPr>
              <a:t>)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do processo é um conjunto de mapeamentos individuais (relações) entre dois recursos terminológicos que define a </a:t>
            </a:r>
            <a:r>
              <a:rPr lang="pt-BR" sz="1600" dirty="0">
                <a:solidFill>
                  <a:srgbClr val="0070C0"/>
                </a:solidFill>
              </a:rPr>
              <a:t>cardinalidade e o grau de 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entre conceitos e estruturas de conjuntos de regras, e permite a tradução automatizada entre recursos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terminológicos.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2502"/>
                </a:solidFill>
              </a:rPr>
              <a:t>Os mapeamentos de qualidade sempre são construídos com </a:t>
            </a:r>
            <a:r>
              <a:rPr lang="pt-BR" sz="1600" dirty="0" smtClean="0">
                <a:solidFill>
                  <a:srgbClr val="2E2502"/>
                </a:solidFill>
              </a:rPr>
              <a:t>um </a:t>
            </a:r>
            <a:r>
              <a:rPr lang="pt-BR" sz="1600" dirty="0" smtClean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rgbClr val="2E2502"/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As principais razões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para mapear 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dados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sistema de codificação para outro por meio de um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mapeamento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são: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sz="1600" dirty="0" smtClean="0">
                <a:solidFill>
                  <a:srgbClr val="0070C0"/>
                </a:solidFill>
              </a:rPr>
              <a:t>— </a:t>
            </a:r>
            <a:r>
              <a:rPr lang="pt-BR" sz="1600" dirty="0">
                <a:solidFill>
                  <a:srgbClr val="0070C0"/>
                </a:solidFill>
              </a:rPr>
              <a:t>Suportar a interoperabilidade (compartilhamento da informação entre sistemas e organizações); </a:t>
            </a:r>
            <a:endParaRPr lang="pt-BR" sz="16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0070C0"/>
                </a:solidFill>
              </a:rPr>
              <a:t>	— </a:t>
            </a:r>
            <a:r>
              <a:rPr lang="pt-BR" sz="1600" dirty="0">
                <a:solidFill>
                  <a:srgbClr val="0070C0"/>
                </a:solidFill>
              </a:rPr>
              <a:t>Reuso dos dados coletados com um dado propósito para alcançar um propósito diferente (uso secundário); </a:t>
            </a:r>
            <a:endParaRPr lang="pt-BR" sz="16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0070C0"/>
                </a:solidFill>
              </a:rPr>
              <a:t>	— </a:t>
            </a:r>
            <a:r>
              <a:rPr lang="pt-BR" sz="1600" dirty="0">
                <a:solidFill>
                  <a:srgbClr val="0070C0"/>
                </a:solidFill>
              </a:rPr>
              <a:t>A conversão de um recurso terminológico antigo, não mais relevante, para uma nova representação </a:t>
            </a:r>
            <a:r>
              <a:rPr lang="pt-BR" sz="1600" dirty="0" smtClean="0">
                <a:solidFill>
                  <a:srgbClr val="0070C0"/>
                </a:solidFill>
              </a:rPr>
              <a:t>alternativa.</a:t>
            </a:r>
            <a:endParaRPr lang="pt-B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9379" y="1925800"/>
            <a:ext cx="1146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processo de definir uma </a:t>
            </a:r>
            <a:r>
              <a:rPr lang="pt-BR" dirty="0">
                <a:solidFill>
                  <a:srgbClr val="0070C0"/>
                </a:solidFill>
              </a:rPr>
              <a:t>relação entre conceitos de um sistema de codificação para conceitos em outro sistema de codificação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de acordo com uma lógica documentada, com um determinado </a:t>
            </a:r>
            <a:r>
              <a:rPr lang="pt-BR" dirty="0">
                <a:solidFill>
                  <a:srgbClr val="0070C0"/>
                </a:solidFill>
              </a:rPr>
              <a:t>propósito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29379" y="2973040"/>
            <a:ext cx="1129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 fonte: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fonte terminologia, esquema de codificação, ou de classificação utilizados como </a:t>
            </a:r>
            <a:r>
              <a:rPr lang="pt-BR" dirty="0">
                <a:solidFill>
                  <a:srgbClr val="0070C0"/>
                </a:solidFill>
              </a:rPr>
              <a:t>ponto de partida na produção de </a:t>
            </a:r>
            <a:r>
              <a:rPr lang="pt-BR" dirty="0" smtClean="0">
                <a:solidFill>
                  <a:srgbClr val="0070C0"/>
                </a:solidFill>
              </a:rPr>
              <a:t>mapeamentos</a:t>
            </a:r>
            <a:r>
              <a:rPr lang="pt-BR" dirty="0" smtClean="0">
                <a:solidFill>
                  <a:srgbClr val="2E2502"/>
                </a:solidFill>
              </a:rPr>
              <a:t>.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9379" y="4119539"/>
            <a:ext cx="1134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2E2502"/>
                </a:solidFill>
              </a:rPr>
              <a:t>Mapeamento alvo: </a:t>
            </a:r>
            <a:r>
              <a:rPr lang="pt-BR" dirty="0">
                <a:solidFill>
                  <a:srgbClr val="0070C0"/>
                </a:solidFill>
              </a:rPr>
              <a:t>alvo (em um mapeamento)</a:t>
            </a:r>
            <a:r>
              <a:rPr lang="pt-BR" dirty="0">
                <a:solidFill>
                  <a:srgbClr val="2E2502"/>
                </a:solidFill>
              </a:rPr>
              <a:t>,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2E2502"/>
                </a:solidFill>
              </a:rPr>
              <a:t>esquema de alvos terminologia, esquema de codificação, ou classificação para os quais alguns ou todos os conceitos em outra terminologia, sistema de codificação, ou classificação (o mapeamento fonte) são mapeados.</a:t>
            </a:r>
          </a:p>
        </p:txBody>
      </p:sp>
    </p:spTree>
    <p:extLst>
      <p:ext uri="{BB962C8B-B14F-4D97-AF65-F5344CB8AC3E}">
        <p14:creationId xmlns:p14="http://schemas.microsoft.com/office/powerpoint/2010/main" val="1317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1354" y="1925515"/>
            <a:ext cx="11764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Define os requisitos de qualidade para um conjunto de mapeamentos de recursos de terminologia. Baseia-se no Relatório Técnico existente ISO TR 12300.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Estabelece medidas que podem ser usadas para avaliar a qualidade e utilidade de um </a:t>
            </a:r>
            <a:r>
              <a:rPr lang="pt-PT" altLang="pt-BR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entre recursos terminológicos, determinar o nível de medida necessária para casos de uso comum em saúde que podem ser usados ​​para apoiar a avaliação de conformidade.</a:t>
            </a:r>
            <a:r>
              <a:rPr lang="pt-BR" altLang="pt-B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PT" altLang="pt-BR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objetivo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é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apoiar a definição de requisitos de qualidade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conjuntos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para: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requisitos de conformidade de qualidade padrão para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uma finalidade;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Avaliar a qualidade de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 propósito;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Orientar os tomadores de decisão no mapeamento de requisitos e processos do projeto;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caminhos para melhorias.</a:t>
            </a:r>
            <a:r>
              <a:rPr lang="pt-BR" alt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95607"/>
              </p:ext>
            </p:extLst>
          </p:nvPr>
        </p:nvGraphicFramePr>
        <p:xfrm>
          <a:off x="1311529" y="2321169"/>
          <a:ext cx="9700867" cy="3735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612">
                  <a:extLst>
                    <a:ext uri="{9D8B030D-6E8A-4147-A177-3AD203B41FA5}">
                      <a16:colId xmlns:a16="http://schemas.microsoft.com/office/drawing/2014/main" val="1403429883"/>
                    </a:ext>
                  </a:extLst>
                </a:gridCol>
                <a:gridCol w="8513255">
                  <a:extLst>
                    <a:ext uri="{9D8B030D-6E8A-4147-A177-3AD203B41FA5}">
                      <a16:colId xmlns:a16="http://schemas.microsoft.com/office/drawing/2014/main" val="3324382817"/>
                    </a:ext>
                  </a:extLst>
                </a:gridCol>
              </a:tblGrid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Avaliação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426840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Equivalência de significado; léxica e conceitual. Por exemplo, asma e asma; cisto ovariano e cisto do ovário.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351338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Equivalência de significado, mas com sinonímia. Por exemplo: cálculo ureteral e pedra ureteral; pedras na vesícula e </a:t>
                      </a:r>
                      <a:r>
                        <a:rPr lang="pt-BR" sz="1100" dirty="0" err="1">
                          <a:effectLst/>
                        </a:rPr>
                        <a:t>colelitíase</a:t>
                      </a:r>
                      <a:r>
                        <a:rPr lang="pt-BR" sz="1100" dirty="0">
                          <a:effectLst/>
                        </a:rPr>
                        <a:t>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264556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amplo e tem menos significado específico que o conceito/termo alvo. Por exemplo: obesidade e obesidade mórbida; diabetes e diabetes mellitus tipo II.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600218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restrito e tem mais significado específico que o conceito/termo alvo. Por exemplo: sente-se feia e problemas de autoimagem; síndrome de deficiência renal aguda devido a desidratação e síndrome de deficiência renal aguda.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170149"/>
                  </a:ext>
                </a:extLst>
              </a:tr>
              <a:tr h="5648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Nenhum mapeamento é possível. Não foi encontrado no alvo um conceito com algum grau de equivalência (como medido por qualquer das outras quatro avaliações).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04450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101362" y="1832820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Escala </a:t>
            </a:r>
            <a:r>
              <a:rPr lang="pt-BR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de avaliação para descrever grau de </a:t>
            </a:r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equivalência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77962" y="605688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6641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0104" y="1911101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E2502"/>
                </a:solidFill>
              </a:rPr>
              <a:t>Cardinalidade do mapeamento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7962" y="5946015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55883"/>
              </p:ext>
            </p:extLst>
          </p:nvPr>
        </p:nvGraphicFramePr>
        <p:xfrm>
          <a:off x="1277962" y="2431373"/>
          <a:ext cx="9628926" cy="3480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464">
                  <a:extLst>
                    <a:ext uri="{9D8B030D-6E8A-4147-A177-3AD203B41FA5}">
                      <a16:colId xmlns:a16="http://schemas.microsoft.com/office/drawing/2014/main" val="2331603159"/>
                    </a:ext>
                  </a:extLst>
                </a:gridCol>
                <a:gridCol w="2108353">
                  <a:extLst>
                    <a:ext uri="{9D8B030D-6E8A-4147-A177-3AD203B41FA5}">
                      <a16:colId xmlns:a16="http://schemas.microsoft.com/office/drawing/2014/main" val="3163784473"/>
                    </a:ext>
                  </a:extLst>
                </a:gridCol>
                <a:gridCol w="5868109">
                  <a:extLst>
                    <a:ext uri="{9D8B030D-6E8A-4147-A177-3AD203B41FA5}">
                      <a16:colId xmlns:a16="http://schemas.microsoft.com/office/drawing/2014/main" val="1266118428"/>
                    </a:ext>
                  </a:extLst>
                </a:gridCol>
              </a:tblGrid>
              <a:tr h="69609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Cardinalidade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Significado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Relação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88136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Um único conceito fonte está vinculado com um único conceito ou termo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898734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único conceito fonte está vinculado com múltiplos conceitos ou termos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914479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Múltiplos conceitos fonte estão vinculados com um único conceito ou termo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91431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Múltiplos conceitos fonte estão vinculados com múltiplos conceitos ou termos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5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0104" y="1586866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2037808"/>
            <a:ext cx="11855423" cy="45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512181" y="1780355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Exemplos de Mapeamentos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2" y="3069115"/>
            <a:ext cx="11785106" cy="22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771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162</cp:revision>
  <dcterms:created xsi:type="dcterms:W3CDTF">2018-05-17T15:34:44Z</dcterms:created>
  <dcterms:modified xsi:type="dcterms:W3CDTF">2023-03-14T14:02:11Z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