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9" r:id="rId6"/>
    <p:sldId id="267" r:id="rId7"/>
    <p:sldId id="257" r:id="rId8"/>
    <p:sldId id="266" r:id="rId9"/>
    <p:sldId id="264" r:id="rId10"/>
    <p:sldId id="272" r:id="rId11"/>
    <p:sldId id="273" r:id="rId12"/>
    <p:sldId id="263" r:id="rId13"/>
    <p:sldId id="260" r:id="rId14"/>
    <p:sldId id="261" r:id="rId15"/>
    <p:sldId id="270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C0"/>
    <a:srgbClr val="00D1F8"/>
    <a:srgbClr val="00E7FF"/>
    <a:srgbClr val="33A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40"/>
    <p:restoredTop sz="94662"/>
  </p:normalViewPr>
  <p:slideViewPr>
    <p:cSldViewPr snapToGrid="0" snapToObjects="1">
      <p:cViewPr varScale="1">
        <p:scale>
          <a:sx n="83" d="100"/>
          <a:sy n="83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28773" y="5620452"/>
            <a:ext cx="1444809" cy="3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emf"/><Relationship Id="rId18" Type="http://schemas.openxmlformats.org/officeDocument/2006/relationships/image" Target="../media/image26.emf"/><Relationship Id="rId26" Type="http://schemas.openxmlformats.org/officeDocument/2006/relationships/image" Target="../media/image34.emf"/><Relationship Id="rId39" Type="http://schemas.openxmlformats.org/officeDocument/2006/relationships/image" Target="../media/image47.emf"/><Relationship Id="rId21" Type="http://schemas.openxmlformats.org/officeDocument/2006/relationships/image" Target="../media/image29.emf"/><Relationship Id="rId34" Type="http://schemas.openxmlformats.org/officeDocument/2006/relationships/image" Target="../media/image42.emf"/><Relationship Id="rId42" Type="http://schemas.openxmlformats.org/officeDocument/2006/relationships/image" Target="../media/image50.emf"/><Relationship Id="rId47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image" Target="../media/image10.emf"/><Relationship Id="rId16" Type="http://schemas.openxmlformats.org/officeDocument/2006/relationships/image" Target="../media/image24.emf"/><Relationship Id="rId29" Type="http://schemas.openxmlformats.org/officeDocument/2006/relationships/image" Target="../media/image37.emf"/><Relationship Id="rId11" Type="http://schemas.openxmlformats.org/officeDocument/2006/relationships/image" Target="../media/image20.emf"/><Relationship Id="rId24" Type="http://schemas.openxmlformats.org/officeDocument/2006/relationships/image" Target="../media/image32.emf"/><Relationship Id="rId32" Type="http://schemas.openxmlformats.org/officeDocument/2006/relationships/image" Target="../media/image40.emf"/><Relationship Id="rId37" Type="http://schemas.openxmlformats.org/officeDocument/2006/relationships/image" Target="../media/image45.emf"/><Relationship Id="rId40" Type="http://schemas.openxmlformats.org/officeDocument/2006/relationships/image" Target="../media/image48.emf"/><Relationship Id="rId45" Type="http://schemas.openxmlformats.org/officeDocument/2006/relationships/image" Target="../media/image52.emf"/><Relationship Id="rId5" Type="http://schemas.openxmlformats.org/officeDocument/2006/relationships/image" Target="../media/image16.emf"/><Relationship Id="rId15" Type="http://schemas.openxmlformats.org/officeDocument/2006/relationships/image" Target="../media/image23.emf"/><Relationship Id="rId23" Type="http://schemas.openxmlformats.org/officeDocument/2006/relationships/image" Target="../media/image31.emf"/><Relationship Id="rId28" Type="http://schemas.openxmlformats.org/officeDocument/2006/relationships/image" Target="../media/image36.emf"/><Relationship Id="rId36" Type="http://schemas.openxmlformats.org/officeDocument/2006/relationships/image" Target="../media/image44.emf"/><Relationship Id="rId49" Type="http://schemas.openxmlformats.org/officeDocument/2006/relationships/image" Target="../media/image55.emf"/><Relationship Id="rId10" Type="http://schemas.openxmlformats.org/officeDocument/2006/relationships/image" Target="../media/image11.emf"/><Relationship Id="rId19" Type="http://schemas.openxmlformats.org/officeDocument/2006/relationships/image" Target="../media/image27.emf"/><Relationship Id="rId31" Type="http://schemas.openxmlformats.org/officeDocument/2006/relationships/image" Target="../media/image39.emf"/><Relationship Id="rId44" Type="http://schemas.openxmlformats.org/officeDocument/2006/relationships/image" Target="../media/image51.emf"/><Relationship Id="rId4" Type="http://schemas.openxmlformats.org/officeDocument/2006/relationships/image" Target="../media/image15.emf"/><Relationship Id="rId9" Type="http://schemas.openxmlformats.org/officeDocument/2006/relationships/image" Target="../media/image19.emf"/><Relationship Id="rId14" Type="http://schemas.openxmlformats.org/officeDocument/2006/relationships/image" Target="../media/image8.emf"/><Relationship Id="rId22" Type="http://schemas.openxmlformats.org/officeDocument/2006/relationships/image" Target="../media/image30.emf"/><Relationship Id="rId27" Type="http://schemas.openxmlformats.org/officeDocument/2006/relationships/image" Target="../media/image35.emf"/><Relationship Id="rId30" Type="http://schemas.openxmlformats.org/officeDocument/2006/relationships/image" Target="../media/image38.emf"/><Relationship Id="rId35" Type="http://schemas.openxmlformats.org/officeDocument/2006/relationships/image" Target="../media/image43.emf"/><Relationship Id="rId43" Type="http://schemas.openxmlformats.org/officeDocument/2006/relationships/image" Target="../media/image12.emf"/><Relationship Id="rId48" Type="http://schemas.openxmlformats.org/officeDocument/2006/relationships/image" Target="../media/image54.emf"/><Relationship Id="rId8" Type="http://schemas.openxmlformats.org/officeDocument/2006/relationships/image" Target="../media/image7.emf"/><Relationship Id="rId3" Type="http://schemas.openxmlformats.org/officeDocument/2006/relationships/image" Target="../media/image14.emf"/><Relationship Id="rId12" Type="http://schemas.openxmlformats.org/officeDocument/2006/relationships/image" Target="../media/image21.emf"/><Relationship Id="rId17" Type="http://schemas.openxmlformats.org/officeDocument/2006/relationships/image" Target="../media/image25.emf"/><Relationship Id="rId25" Type="http://schemas.openxmlformats.org/officeDocument/2006/relationships/image" Target="../media/image33.emf"/><Relationship Id="rId33" Type="http://schemas.openxmlformats.org/officeDocument/2006/relationships/image" Target="../media/image41.emf"/><Relationship Id="rId38" Type="http://schemas.openxmlformats.org/officeDocument/2006/relationships/image" Target="../media/image46.emf"/><Relationship Id="rId46" Type="http://schemas.openxmlformats.org/officeDocument/2006/relationships/image" Target="../media/image53.emf"/><Relationship Id="rId20" Type="http://schemas.openxmlformats.org/officeDocument/2006/relationships/image" Target="../media/image28.emf"/><Relationship Id="rId41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ifier.net/redenacionaldedadosemsaude/04e15b9e-7dc5-4455-ae70-d3f8e677b7f8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sz="4400" b="1" dirty="0">
                <a:solidFill>
                  <a:schemeClr val="bg1"/>
                </a:solidFill>
              </a:rPr>
              <a:t>Promoção do Ambiente de Interconectividade em Saúde como apoio à Implementação da Estratégia de Saúde Digital para o </a:t>
            </a:r>
            <a:r>
              <a:rPr lang="pt-BR" sz="4400" b="1" dirty="0" smtClean="0">
                <a:solidFill>
                  <a:schemeClr val="bg1"/>
                </a:solidFill>
              </a:rPr>
              <a:t>Brasil – IPS Brasil</a:t>
            </a:r>
            <a:endParaRPr lang="en-US" sz="4400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D1F8"/>
                </a:solidFill>
                <a:latin typeface="Verdana" charset="0"/>
                <a:ea typeface="Verdana" charset="0"/>
                <a:cs typeface="Verdana" charset="0"/>
              </a:rPr>
              <a:t>PROADI SUS </a:t>
            </a:r>
            <a:r>
              <a:rPr lang="pt-BR" b="1" dirty="0">
                <a:solidFill>
                  <a:srgbClr val="00D1F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25000.087254/2022-79</a:t>
            </a:r>
            <a:endParaRPr lang="en-US" b="1" dirty="0">
              <a:solidFill>
                <a:srgbClr val="00D1F8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6908"/>
            <a:ext cx="1973543" cy="5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1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/>
              <a:t>Modelo</a:t>
            </a:r>
            <a:r>
              <a:rPr lang="en-US" kern="1200" dirty="0" smtClean="0"/>
              <a:t> </a:t>
            </a:r>
            <a:r>
              <a:rPr lang="en-US" kern="1200" dirty="0" err="1" smtClean="0"/>
              <a:t>informacional</a:t>
            </a:r>
            <a:r>
              <a:rPr lang="en-US" kern="1200" dirty="0" smtClean="0"/>
              <a:t> da OBM</a:t>
            </a:r>
            <a:endParaRPr lang="en-US" kern="1200" dirty="0"/>
          </a:p>
        </p:txBody>
      </p:sp>
      <p:pic>
        <p:nvPicPr>
          <p:cNvPr id="3" name="Content Placeholder 4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6" y="1993955"/>
            <a:ext cx="6135688" cy="4073416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/>
        </p:nvSpPr>
        <p:spPr>
          <a:xfrm>
            <a:off x="7417971" y="1854994"/>
            <a:ext cx="3926305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Legenda</a:t>
            </a:r>
            <a:r>
              <a:rPr lang="en-US" kern="1200" dirty="0"/>
              <a:t> da </a:t>
            </a:r>
            <a:r>
              <a:rPr lang="en-US" kern="1200" dirty="0" err="1"/>
              <a:t>fotos</a:t>
            </a:r>
            <a:r>
              <a:rPr lang="en-US" kern="1200" dirty="0"/>
              <a:t> Verdana 14</a:t>
            </a:r>
          </a:p>
          <a:p>
            <a:r>
              <a:rPr lang="en-US" kern="1200" dirty="0"/>
              <a:t>Lorem ipsum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. </a:t>
            </a:r>
            <a:r>
              <a:rPr lang="en-US" kern="1200" dirty="0" err="1"/>
              <a:t>Donec</a:t>
            </a:r>
            <a:r>
              <a:rPr lang="en-US" kern="1200" dirty="0"/>
              <a:t> </a:t>
            </a:r>
            <a:r>
              <a:rPr lang="en-US" kern="1200" dirty="0" err="1"/>
              <a:t>venenatis</a:t>
            </a:r>
            <a:r>
              <a:rPr lang="en-US" kern="1200" dirty="0"/>
              <a:t> </a:t>
            </a:r>
            <a:r>
              <a:rPr lang="en-US" kern="1200" dirty="0" err="1"/>
              <a:t>urna</a:t>
            </a:r>
            <a:r>
              <a:rPr lang="en-US" kern="1200" dirty="0"/>
              <a:t> </a:t>
            </a:r>
            <a:r>
              <a:rPr lang="en-US" kern="1200" dirty="0" err="1"/>
              <a:t>justo</a:t>
            </a:r>
            <a:r>
              <a:rPr lang="en-US" kern="1200" dirty="0"/>
              <a:t>, non </a:t>
            </a:r>
            <a:r>
              <a:rPr lang="en-US" kern="1200" dirty="0" err="1"/>
              <a:t>feugiat</a:t>
            </a:r>
            <a:r>
              <a:rPr lang="en-US" kern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51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07" y="1942445"/>
            <a:ext cx="532503" cy="5916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359" y="1942445"/>
            <a:ext cx="497003" cy="5916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694" y="1942445"/>
            <a:ext cx="603504" cy="591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446" y="2048946"/>
            <a:ext cx="591671" cy="378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5365" y="2001612"/>
            <a:ext cx="591671" cy="473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3284" y="1942445"/>
            <a:ext cx="343169" cy="591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2702" y="1942445"/>
            <a:ext cx="355002" cy="591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3952" y="2001612"/>
            <a:ext cx="524051" cy="4733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4252" y="1942445"/>
            <a:ext cx="591671" cy="5916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72171" y="1948362"/>
            <a:ext cx="520670" cy="5798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9093" y="1942445"/>
            <a:ext cx="508837" cy="5916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6611" y="1942445"/>
            <a:ext cx="224835" cy="59167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5191" y="4849901"/>
            <a:ext cx="331335" cy="67450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37281" y="4957549"/>
            <a:ext cx="585489" cy="45920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73524" y="4918793"/>
            <a:ext cx="480812" cy="53672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05091" y="4926818"/>
            <a:ext cx="520670" cy="52067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76515" y="4938651"/>
            <a:ext cx="544337" cy="49700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71607" y="4909068"/>
            <a:ext cx="426003" cy="55617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48364" y="4985985"/>
            <a:ext cx="568004" cy="40233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67122" y="4914985"/>
            <a:ext cx="568004" cy="54433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85880" y="4914985"/>
            <a:ext cx="556170" cy="54433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792805" y="4958231"/>
            <a:ext cx="553230" cy="45784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696789" y="4948753"/>
            <a:ext cx="715203" cy="47680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762746" y="4901580"/>
            <a:ext cx="581531" cy="5711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58105" y="2892854"/>
            <a:ext cx="325508" cy="5612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744146" y="2889071"/>
            <a:ext cx="568788" cy="5687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673468" y="2888410"/>
            <a:ext cx="649924" cy="5701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83926" y="2886835"/>
            <a:ext cx="563203" cy="5732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607662" y="2888445"/>
            <a:ext cx="570041" cy="5700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538237" y="2967294"/>
            <a:ext cx="737872" cy="4123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636642" y="2884865"/>
            <a:ext cx="577200" cy="577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574375" y="2891715"/>
            <a:ext cx="355895" cy="563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175536" y="2890613"/>
            <a:ext cx="429155" cy="5657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965225" y="2889463"/>
            <a:ext cx="473336" cy="56800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799093" y="2901297"/>
            <a:ext cx="508837" cy="54433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290804" y="2939448"/>
            <a:ext cx="524200" cy="46803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811285" y="3848315"/>
            <a:ext cx="307669" cy="61533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464466" y="3854232"/>
            <a:ext cx="615337" cy="60350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425316" y="3848315"/>
            <a:ext cx="615337" cy="61533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5290421" y="3868207"/>
            <a:ext cx="565276" cy="57555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201209" y="4028915"/>
            <a:ext cx="518440" cy="25413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7065162" y="3886082"/>
            <a:ext cx="739732" cy="53980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8150406" y="3860149"/>
            <a:ext cx="437836" cy="59167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933754" y="3812815"/>
            <a:ext cx="520670" cy="6863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9799937" y="3913339"/>
            <a:ext cx="700973" cy="48528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0846427" y="3871982"/>
            <a:ext cx="414169" cy="56800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4386165" y="3852529"/>
            <a:ext cx="558744" cy="60691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975944" y="3969849"/>
            <a:ext cx="489829" cy="372270"/>
          </a:xfrm>
          <a:prstGeom prst="rect">
            <a:avLst/>
          </a:prstGeom>
        </p:spPr>
      </p:pic>
      <p:sp>
        <p:nvSpPr>
          <p:cNvPr id="56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Escolha</a:t>
            </a:r>
            <a:r>
              <a:rPr lang="en-US" kern="1200" dirty="0"/>
              <a:t> </a:t>
            </a:r>
            <a:r>
              <a:rPr lang="en-US" kern="1200" dirty="0" err="1"/>
              <a:t>seus</a:t>
            </a:r>
            <a:r>
              <a:rPr lang="en-US" kern="1200" dirty="0"/>
              <a:t> </a:t>
            </a:r>
            <a:r>
              <a:rPr lang="en-US" kern="1200" dirty="0" err="1"/>
              <a:t>ícones</a:t>
            </a:r>
            <a:r>
              <a:rPr lang="en-US" kern="1200" dirty="0"/>
              <a:t> e use</a:t>
            </a:r>
          </a:p>
        </p:txBody>
      </p:sp>
    </p:spTree>
    <p:extLst>
      <p:ext uri="{BB962C8B-B14F-4D97-AF65-F5344CB8AC3E}">
        <p14:creationId xmlns:p14="http://schemas.microsoft.com/office/powerpoint/2010/main" val="136768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48457" y="4851818"/>
            <a:ext cx="7277790" cy="1342029"/>
          </a:xfrm>
          <a:prstGeom prst="roundRect">
            <a:avLst>
              <a:gd name="adj" fmla="val 555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9775" y="772120"/>
            <a:ext cx="10515600" cy="654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err="1">
                <a:solidFill>
                  <a:schemeClr val="accent1"/>
                </a:solidFill>
              </a:rPr>
              <a:t>Orientações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Gerais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680" y="5043896"/>
            <a:ext cx="68443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Atenção</a:t>
            </a:r>
            <a:endParaRPr lang="en-US" sz="1300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Não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use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fontes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menores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que 13.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Atente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para o local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onde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será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usada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sua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apresentação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avalie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o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tamanho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da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fonte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para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não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dificultar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o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entendimento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da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plateia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que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estiver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fundo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8457" y="1783238"/>
            <a:ext cx="7277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Paleta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de cores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autorizada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para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uso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nesta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apresentação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: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4592" y="2214928"/>
            <a:ext cx="334860" cy="3348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52057" y="2214928"/>
            <a:ext cx="334860" cy="3348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10694" y="2214928"/>
            <a:ext cx="334860" cy="3348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69331" y="2214928"/>
            <a:ext cx="334860" cy="3348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27968" y="2214928"/>
            <a:ext cx="334860" cy="334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86605" y="2214928"/>
            <a:ext cx="334860" cy="3348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45372" y="2214928"/>
            <a:ext cx="334860" cy="3348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48457" y="3335236"/>
            <a:ext cx="317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Cores para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utilizar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em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gráficos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4592" y="3758593"/>
            <a:ext cx="334860" cy="334860"/>
          </a:xfrm>
          <a:prstGeom prst="rect">
            <a:avLst/>
          </a:prstGeom>
          <a:solidFill>
            <a:srgbClr val="96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2057" y="3758593"/>
            <a:ext cx="334860" cy="334860"/>
          </a:xfrm>
          <a:prstGeom prst="rect">
            <a:avLst/>
          </a:prstGeom>
          <a:solidFill>
            <a:srgbClr val="B4C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10694" y="3758593"/>
            <a:ext cx="334860" cy="334860"/>
          </a:xfrm>
          <a:prstGeom prst="rect">
            <a:avLst/>
          </a:prstGeom>
          <a:solidFill>
            <a:srgbClr val="5D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69331" y="3758593"/>
            <a:ext cx="334860" cy="334860"/>
          </a:xfrm>
          <a:prstGeom prst="rect">
            <a:avLst/>
          </a:prstGeom>
          <a:solidFill>
            <a:srgbClr val="9D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27968" y="3758593"/>
            <a:ext cx="334860" cy="334860"/>
          </a:xfrm>
          <a:prstGeom prst="rect">
            <a:avLst/>
          </a:prstGeom>
          <a:solidFill>
            <a:srgbClr val="927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86605" y="3758593"/>
            <a:ext cx="334860" cy="334860"/>
          </a:xfrm>
          <a:prstGeom prst="rect">
            <a:avLst/>
          </a:prstGeom>
          <a:solidFill>
            <a:srgbClr val="0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745372" y="3758593"/>
            <a:ext cx="334860" cy="334860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34592" y="2678010"/>
            <a:ext cx="334860" cy="334860"/>
          </a:xfrm>
          <a:prstGeom prst="rect">
            <a:avLst/>
          </a:prstGeom>
          <a:solidFill>
            <a:srgbClr val="CA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52057" y="2678010"/>
            <a:ext cx="334860" cy="334860"/>
          </a:xfrm>
          <a:prstGeom prst="rect">
            <a:avLst/>
          </a:prstGeom>
          <a:solidFill>
            <a:srgbClr val="D8D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10694" y="2678010"/>
            <a:ext cx="334860" cy="334860"/>
          </a:xfrm>
          <a:prstGeom prst="rect">
            <a:avLst/>
          </a:prstGeom>
          <a:solidFill>
            <a:srgbClr val="E5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69331" y="2678010"/>
            <a:ext cx="334860" cy="334860"/>
          </a:xfrm>
          <a:prstGeom prst="rect">
            <a:avLst/>
          </a:prstGeom>
          <a:solidFill>
            <a:srgbClr val="F2F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27968" y="2677460"/>
            <a:ext cx="334860" cy="33486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017" y="4284403"/>
            <a:ext cx="156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www.hsl.org.br</a:t>
            </a:r>
            <a:endParaRPr lang="en-US" sz="14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72" y="2974327"/>
            <a:ext cx="3350656" cy="9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01964" y="2040067"/>
            <a:ext cx="10954328" cy="2162478"/>
          </a:xfrm>
        </p:spPr>
        <p:txBody>
          <a:bodyPr/>
          <a:lstStyle/>
          <a:p>
            <a:r>
              <a:rPr lang="pt-BR" sz="4800" b="1" dirty="0">
                <a:solidFill>
                  <a:schemeClr val="bg1"/>
                </a:solidFill>
              </a:rPr>
              <a:t>Atualização da Base de Dados da Ontologia Brasileira de Medicamentos (OBM)</a:t>
            </a:r>
            <a:endParaRPr lang="en-US" sz="4800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364316" y="6209206"/>
            <a:ext cx="140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u="sng" dirty="0" smtClean="0">
                <a:solidFill>
                  <a:srgbClr val="137CC0"/>
                </a:solidFill>
              </a:rPr>
              <a:t>Dez/2023</a:t>
            </a:r>
            <a:endParaRPr lang="pt-BR" sz="2400" b="1" u="sng" dirty="0">
              <a:solidFill>
                <a:srgbClr val="137C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80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842963" y="1840707"/>
            <a:ext cx="10515600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pt-BR" dirty="0" smtClean="0"/>
              <a:t>Esta </a:t>
            </a:r>
            <a:r>
              <a:rPr lang="pt-BR" dirty="0"/>
              <a:t>atividade consiste na atualização da base de Ontologia Brasileira de Medicamentos nos componentes VTM, VMP, VMPP, AMP e AMPP para todos os medicamentos da Base Hórus de maio 2023 com os respectivos produtos medicinais que constam na Câmara de Regulação do Mercado de Medicamentos (</a:t>
            </a:r>
            <a:r>
              <a:rPr lang="pt-BR" i="1" dirty="0"/>
              <a:t>CMED</a:t>
            </a:r>
            <a:r>
              <a:rPr lang="pt-BR" dirty="0"/>
              <a:t>) atualizados até maio 2023. Esta atividade é essencial para que se possa no futuro gerar o bloco de Medicamentos do IPS Brasil.  Com esta atualização da base da Ontologia Brasileira de Medicamentos será possível, por exemplo, que o Prontuário Eletrônico do Cidadão (PEC) consuma os dados atualizados. Adicionalmente, será possível atualizar os </a:t>
            </a:r>
            <a:r>
              <a:rPr lang="pt-BR" dirty="0" err="1"/>
              <a:t>code</a:t>
            </a:r>
            <a:r>
              <a:rPr lang="pt-BR" dirty="0"/>
              <a:t> systems:   Terminologia de Produto Medicinal Comercial com Apresentação (AMPP) na Agência Nacional de Vigilância Sanitária (Anvisa), Terminologia de Produto Medicinal Comercial com Apresentação (AMPP) na Ontologia Brasileira de Medicamentos (OBM) e Terminologia de Produto Medicinal Virtual (VMP) na Ontologia Brasileira de Medicamentos (OBM) disponíveis em </a:t>
            </a:r>
            <a:r>
              <a:rPr lang="pt-BR" u="sng" dirty="0">
                <a:hlinkClick r:id="rId2"/>
              </a:rPr>
              <a:t>https://simplifier.net/redenacionaldedadosemsaude/04e15b9e-7dc5-4455-ae70-d3f8e677b7f8</a:t>
            </a:r>
            <a:endParaRPr lang="pt-BR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675500" y="182227"/>
            <a:ext cx="9669227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2400" dirty="0" smtClean="0"/>
              <a:t>Atividade </a:t>
            </a:r>
            <a:r>
              <a:rPr lang="pt-BR" sz="2400" dirty="0"/>
              <a:t>1.4 – Atualizar a OBM com o elenco de medicamentos da lista Hórus e respectivos produtos medicinais conforme base da CMED atualizada até maio/23: 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39836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675500" y="2092963"/>
            <a:ext cx="10831801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Link da </a:t>
            </a:r>
            <a:r>
              <a:rPr lang="en-US" b="1" dirty="0" err="1" smtClean="0">
                <a:solidFill>
                  <a:srgbClr val="002060"/>
                </a:solidFill>
              </a:rPr>
              <a:t>planilha</a:t>
            </a:r>
            <a:r>
              <a:rPr lang="en-US" b="1" dirty="0" smtClean="0">
                <a:solidFill>
                  <a:srgbClr val="002060"/>
                </a:solidFill>
              </a:rPr>
              <a:t> AMPP_2023 </a:t>
            </a:r>
            <a:r>
              <a:rPr lang="en-US" b="1" dirty="0" err="1" smtClean="0">
                <a:solidFill>
                  <a:srgbClr val="002060"/>
                </a:solidFill>
              </a:rPr>
              <a:t>disponível</a:t>
            </a:r>
            <a:r>
              <a:rPr lang="en-US" b="1" dirty="0" smtClean="0">
                <a:solidFill>
                  <a:srgbClr val="002060"/>
                </a:solidFill>
              </a:rPr>
              <a:t> em: 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75500" y="145281"/>
            <a:ext cx="9669227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2400" dirty="0" smtClean="0"/>
              <a:t>Atividade </a:t>
            </a:r>
            <a:r>
              <a:rPr lang="pt-BR" sz="2400" dirty="0"/>
              <a:t>1.4 – Atualizar a OBM com o elenco de medicamentos da lista Hórus e respectivos produtos medicinais conforme base da CMED atualizada até maio/23: 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77359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8176" y="0"/>
            <a:ext cx="6074114" cy="6858000"/>
          </a:xfrm>
          <a:prstGeom prst="rect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2394033"/>
            <a:ext cx="4303426" cy="654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Tabelas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principais</a:t>
            </a:r>
            <a:r>
              <a:rPr lang="en-US" dirty="0" smtClean="0">
                <a:solidFill>
                  <a:schemeClr val="bg1"/>
                </a:solidFill>
              </a:rPr>
              <a:t> e </a:t>
            </a:r>
            <a:r>
              <a:rPr lang="en-US" dirty="0" err="1" smtClean="0">
                <a:solidFill>
                  <a:schemeClr val="bg1"/>
                </a:solidFill>
              </a:rPr>
              <a:t>extensões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nacionais</a:t>
            </a:r>
            <a:r>
              <a:rPr lang="en-US" dirty="0" smtClean="0">
                <a:solidFill>
                  <a:schemeClr val="bg1"/>
                </a:solidFill>
              </a:rPr>
              <a:t> da OBM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329" y="4068716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37760" y="0"/>
            <a:ext cx="68178" cy="6858000"/>
          </a:xfrm>
          <a:prstGeom prst="rect">
            <a:avLst/>
          </a:prstGeom>
          <a:solidFill>
            <a:srgbClr val="00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4662621"/>
            <a:ext cx="39102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As </a:t>
            </a:r>
            <a:r>
              <a:rPr lang="en-US" sz="14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informa</a:t>
            </a:r>
            <a:r>
              <a:rPr lang="en-US" sz="14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ções</a:t>
            </a:r>
            <a:r>
              <a:rPr lang="en-US" sz="14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nacionais</a:t>
            </a:r>
            <a:r>
              <a:rPr lang="en-US" sz="14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foram</a:t>
            </a:r>
            <a:r>
              <a:rPr lang="en-US" sz="14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incorporadas</a:t>
            </a:r>
            <a:r>
              <a:rPr lang="en-US" sz="14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ao</a:t>
            </a:r>
            <a:r>
              <a:rPr lang="en-US" sz="14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modelo</a:t>
            </a:r>
            <a:r>
              <a:rPr lang="en-US" sz="14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dm+d</a:t>
            </a:r>
            <a:r>
              <a:rPr lang="en-US" sz="14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para </a:t>
            </a:r>
            <a:r>
              <a:rPr lang="en-US" sz="14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descrever</a:t>
            </a:r>
            <a:r>
              <a:rPr lang="en-US" sz="14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os</a:t>
            </a:r>
            <a:r>
              <a:rPr lang="en-US" sz="14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medicamento</a:t>
            </a:r>
            <a:r>
              <a:rPr lang="en-US" sz="14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existentes</a:t>
            </a:r>
            <a:r>
              <a:rPr lang="en-US" sz="14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no </a:t>
            </a:r>
            <a:r>
              <a:rPr lang="en-US" sz="14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país</a:t>
            </a:r>
            <a:r>
              <a:rPr lang="en-US" sz="14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conforme</a:t>
            </a:r>
            <a:r>
              <a:rPr lang="en-US" sz="14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registro</a:t>
            </a:r>
            <a:r>
              <a:rPr lang="en-US" sz="14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sanitário</a:t>
            </a:r>
            <a:r>
              <a:rPr lang="en-US" sz="14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na</a:t>
            </a:r>
            <a:r>
              <a:rPr lang="en-US" sz="14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ANVISA</a:t>
            </a:r>
            <a:r>
              <a:rPr lang="en-US" sz="14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1" name="Imagem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5938" y="1"/>
            <a:ext cx="6186062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798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/>
              <a:t>Tabelas</a:t>
            </a:r>
            <a:r>
              <a:rPr lang="en-US" kern="1200" dirty="0" smtClean="0"/>
              <a:t> </a:t>
            </a:r>
            <a:r>
              <a:rPr lang="en-US" kern="1200" dirty="0" err="1" smtClean="0"/>
              <a:t>principais</a:t>
            </a:r>
            <a:r>
              <a:rPr lang="en-US" kern="1200" dirty="0" smtClean="0"/>
              <a:t> de </a:t>
            </a:r>
            <a:r>
              <a:rPr lang="en-US" kern="1200" dirty="0" err="1" smtClean="0"/>
              <a:t>medicamentos</a:t>
            </a:r>
            <a:r>
              <a:rPr lang="en-US" kern="1200" dirty="0" smtClean="0"/>
              <a:t> OBM</a:t>
            </a:r>
            <a:endParaRPr lang="en-US" kern="1200" dirty="0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2017296" y="2207491"/>
            <a:ext cx="9537395" cy="108989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kern="1200" dirty="0" smtClean="0">
                <a:solidFill>
                  <a:srgbClr val="137CC0"/>
                </a:solidFill>
              </a:rPr>
              <a:t>VTM – </a:t>
            </a:r>
            <a:r>
              <a:rPr lang="en-US" sz="1600" b="1" kern="1200" dirty="0" err="1" smtClean="0">
                <a:solidFill>
                  <a:srgbClr val="137CC0"/>
                </a:solidFill>
              </a:rPr>
              <a:t>Princípio</a:t>
            </a:r>
            <a:r>
              <a:rPr lang="en-US" sz="1600" b="1" kern="1200" dirty="0" smtClean="0">
                <a:solidFill>
                  <a:srgbClr val="137CC0"/>
                </a:solidFill>
              </a:rPr>
              <a:t> </a:t>
            </a:r>
            <a:r>
              <a:rPr lang="en-US" sz="1600" b="1" kern="1200" dirty="0" err="1" smtClean="0">
                <a:solidFill>
                  <a:srgbClr val="137CC0"/>
                </a:solidFill>
              </a:rPr>
              <a:t>Ativo</a:t>
            </a:r>
            <a:r>
              <a:rPr lang="en-US" sz="1600" b="1" kern="1200" dirty="0" smtClean="0">
                <a:solidFill>
                  <a:srgbClr val="137CC0"/>
                </a:solidFill>
              </a:rPr>
              <a:t> Virtual</a:t>
            </a:r>
            <a:endParaRPr lang="en-US" sz="1600" b="1" kern="1200" dirty="0">
              <a:solidFill>
                <a:srgbClr val="137CC0"/>
              </a:solidFill>
            </a:endParaRPr>
          </a:p>
          <a:p>
            <a:pPr>
              <a:lnSpc>
                <a:spcPct val="100000"/>
              </a:lnSpc>
            </a:pPr>
            <a:r>
              <a:rPr lang="pt-BR" dirty="0" smtClean="0"/>
              <a:t>O </a:t>
            </a:r>
            <a:r>
              <a:rPr lang="pt-BR" dirty="0"/>
              <a:t>VTM</a:t>
            </a:r>
            <a:r>
              <a:rPr lang="pt-BR" i="1" dirty="0"/>
              <a:t> </a:t>
            </a:r>
            <a:r>
              <a:rPr lang="pt-BR" dirty="0"/>
              <a:t>representa as substâncias formuladas como medicamentos, dissociadas da forma farmacêutica, via de administração, dose ou </a:t>
            </a:r>
            <a:r>
              <a:rPr lang="pt-BR" dirty="0" smtClean="0"/>
              <a:t>concentração</a:t>
            </a:r>
            <a:br>
              <a:rPr lang="pt-BR" dirty="0" smtClean="0"/>
            </a:br>
            <a:r>
              <a:rPr lang="pt-BR" dirty="0" smtClean="0"/>
              <a:t>Exemplo: </a:t>
            </a:r>
            <a:r>
              <a:rPr lang="pt-BR" dirty="0" err="1" smtClean="0"/>
              <a:t>Atenolol</a:t>
            </a:r>
            <a:endParaRPr lang="en-US" kern="1200" dirty="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2017296" y="3611418"/>
            <a:ext cx="9694413" cy="107141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kern="1200" dirty="0" smtClean="0">
                <a:solidFill>
                  <a:srgbClr val="137CC0"/>
                </a:solidFill>
              </a:rPr>
              <a:t>VMP – </a:t>
            </a:r>
            <a:r>
              <a:rPr lang="en-US" sz="1600" b="1" kern="1200" dirty="0" err="1" smtClean="0">
                <a:solidFill>
                  <a:srgbClr val="137CC0"/>
                </a:solidFill>
              </a:rPr>
              <a:t>Produto</a:t>
            </a:r>
            <a:r>
              <a:rPr lang="en-US" sz="1600" b="1" kern="1200" dirty="0" smtClean="0">
                <a:solidFill>
                  <a:srgbClr val="137CC0"/>
                </a:solidFill>
              </a:rPr>
              <a:t> Medicinal Virtual</a:t>
            </a:r>
            <a:endParaRPr lang="en-US" sz="1600" b="1" kern="1200" dirty="0">
              <a:solidFill>
                <a:srgbClr val="137CC0"/>
              </a:solidFill>
            </a:endParaRPr>
          </a:p>
          <a:p>
            <a:pPr>
              <a:lnSpc>
                <a:spcPct val="100000"/>
              </a:lnSpc>
            </a:pPr>
            <a:r>
              <a:rPr lang="pt-BR" dirty="0" smtClean="0"/>
              <a:t>O medicamento </a:t>
            </a:r>
            <a:r>
              <a:rPr lang="pt-BR" dirty="0"/>
              <a:t>de forma genérica, com sua concentração e forma farmacêutica, sem informação a respeito da marca </a:t>
            </a:r>
            <a:r>
              <a:rPr lang="pt-BR" dirty="0" smtClean="0"/>
              <a:t>comercial ou indústria farmacêutica que detém seu registro</a:t>
            </a:r>
            <a:br>
              <a:rPr lang="pt-BR" dirty="0" smtClean="0"/>
            </a:br>
            <a:r>
              <a:rPr lang="pt-BR" dirty="0" smtClean="0"/>
              <a:t>Exemplo: </a:t>
            </a:r>
            <a:r>
              <a:rPr lang="pt-BR" dirty="0" err="1" smtClean="0"/>
              <a:t>Atenolol</a:t>
            </a:r>
            <a:r>
              <a:rPr lang="pt-BR" dirty="0" smtClean="0"/>
              <a:t> 100 mg comprimido</a:t>
            </a:r>
            <a:endParaRPr lang="en-US" kern="1200" dirty="0"/>
          </a:p>
        </p:txBody>
      </p:sp>
      <p:sp>
        <p:nvSpPr>
          <p:cNvPr id="15" name="Content Placeholder 2"/>
          <p:cNvSpPr>
            <a:spLocks noGrp="1"/>
          </p:cNvSpPr>
          <p:nvPr/>
        </p:nvSpPr>
        <p:spPr>
          <a:xfrm>
            <a:off x="2017296" y="5070119"/>
            <a:ext cx="9694413" cy="10997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kern="1200" dirty="0" smtClean="0">
                <a:solidFill>
                  <a:srgbClr val="137CC0"/>
                </a:solidFill>
              </a:rPr>
              <a:t>AMP – </a:t>
            </a:r>
            <a:r>
              <a:rPr lang="en-US" sz="1600" b="1" kern="1200" dirty="0" err="1" smtClean="0">
                <a:solidFill>
                  <a:srgbClr val="137CC0"/>
                </a:solidFill>
              </a:rPr>
              <a:t>Produto</a:t>
            </a:r>
            <a:r>
              <a:rPr lang="en-US" sz="1600" b="1" kern="1200" dirty="0" smtClean="0">
                <a:solidFill>
                  <a:srgbClr val="137CC0"/>
                </a:solidFill>
              </a:rPr>
              <a:t> </a:t>
            </a:r>
            <a:r>
              <a:rPr lang="en-US" sz="1600" b="1" kern="1200" dirty="0" err="1" smtClean="0">
                <a:solidFill>
                  <a:srgbClr val="137CC0"/>
                </a:solidFill>
              </a:rPr>
              <a:t>Comercial</a:t>
            </a:r>
            <a:r>
              <a:rPr lang="en-US" sz="1600" b="1" kern="1200" dirty="0" smtClean="0">
                <a:solidFill>
                  <a:srgbClr val="137CC0"/>
                </a:solidFill>
              </a:rPr>
              <a:t> Medicinal</a:t>
            </a:r>
            <a:endParaRPr lang="en-US" sz="1600" b="1" kern="1200" dirty="0">
              <a:solidFill>
                <a:srgbClr val="137CC0"/>
              </a:solidFill>
            </a:endParaRPr>
          </a:p>
          <a:p>
            <a:pPr lvl="0">
              <a:lnSpc>
                <a:spcPct val="100000"/>
              </a:lnSpc>
            </a:pPr>
            <a:r>
              <a:rPr lang="pt-BR" dirty="0"/>
              <a:t>R</a:t>
            </a:r>
            <a:r>
              <a:rPr lang="pt-BR" dirty="0" smtClean="0"/>
              <a:t>epresenta </a:t>
            </a:r>
            <a:r>
              <a:rPr lang="pt-BR" dirty="0"/>
              <a:t>um produto final acabado, ou seja, um medicamento de referência, genérico ou similar, associado à empresa detentora de </a:t>
            </a:r>
            <a:r>
              <a:rPr lang="pt-BR" dirty="0" smtClean="0"/>
              <a:t>registro</a:t>
            </a:r>
            <a:br>
              <a:rPr lang="pt-BR" dirty="0" smtClean="0"/>
            </a:br>
            <a:r>
              <a:rPr lang="pt-BR" dirty="0" smtClean="0"/>
              <a:t>Exemplo: </a:t>
            </a:r>
            <a:r>
              <a:rPr lang="pt-BR" dirty="0" err="1"/>
              <a:t>Ablok</a:t>
            </a:r>
            <a:r>
              <a:rPr lang="pt-BR" dirty="0"/>
              <a:t> 100mg comprimido - </a:t>
            </a:r>
            <a:r>
              <a:rPr lang="pt-BR" dirty="0" err="1"/>
              <a:t>Biolab</a:t>
            </a:r>
            <a:r>
              <a:rPr lang="pt-BR" dirty="0"/>
              <a:t> </a:t>
            </a:r>
            <a:r>
              <a:rPr lang="pt-BR" dirty="0" err="1"/>
              <a:t>Sanus</a:t>
            </a:r>
            <a:r>
              <a:rPr lang="pt-BR" dirty="0"/>
              <a:t> Farmacêutica LTDA</a:t>
            </a:r>
          </a:p>
          <a:p>
            <a:pPr>
              <a:lnSpc>
                <a:spcPct val="100000"/>
              </a:lnSpc>
            </a:pPr>
            <a:endParaRPr lang="en-US" kern="1200" dirty="0"/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04" y="2207491"/>
            <a:ext cx="540563" cy="900938"/>
          </a:xfrm>
          <a:prstGeom prst="rect">
            <a:avLst/>
          </a:prstGeom>
        </p:spPr>
      </p:pic>
      <p:pic>
        <p:nvPicPr>
          <p:cNvPr id="12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04" y="5070119"/>
            <a:ext cx="524227" cy="1067177"/>
          </a:xfrm>
          <a:prstGeom prst="rect">
            <a:avLst/>
          </a:prstGeom>
        </p:spPr>
      </p:pic>
      <p:pic>
        <p:nvPicPr>
          <p:cNvPr id="13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21" y="3676528"/>
            <a:ext cx="632928" cy="86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2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/>
              <a:t>Tabelas</a:t>
            </a:r>
            <a:r>
              <a:rPr lang="en-US" kern="1200" dirty="0" smtClean="0"/>
              <a:t> </a:t>
            </a:r>
            <a:r>
              <a:rPr lang="en-US" kern="1200" dirty="0" err="1" smtClean="0"/>
              <a:t>principais</a:t>
            </a:r>
            <a:r>
              <a:rPr lang="en-US" kern="1200" dirty="0" smtClean="0"/>
              <a:t> de </a:t>
            </a:r>
            <a:r>
              <a:rPr lang="en-US" kern="1200" dirty="0" err="1" smtClean="0"/>
              <a:t>medicamentos</a:t>
            </a:r>
            <a:r>
              <a:rPr lang="en-US" kern="1200" dirty="0" smtClean="0"/>
              <a:t> OBM</a:t>
            </a:r>
            <a:endParaRPr lang="en-US" kern="1200" dirty="0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2017296" y="2355273"/>
            <a:ext cx="9749831" cy="114530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300" b="1" dirty="0">
                <a:solidFill>
                  <a:srgbClr val="137CC0"/>
                </a:solidFill>
              </a:rPr>
              <a:t>V</a:t>
            </a:r>
            <a:r>
              <a:rPr lang="en-US" sz="2300" b="1" kern="1200" dirty="0" smtClean="0">
                <a:solidFill>
                  <a:srgbClr val="137CC0"/>
                </a:solidFill>
              </a:rPr>
              <a:t>MPP – </a:t>
            </a:r>
            <a:r>
              <a:rPr lang="en-US" sz="2300" b="1" kern="1200" dirty="0" err="1" smtClean="0">
                <a:solidFill>
                  <a:srgbClr val="137CC0"/>
                </a:solidFill>
              </a:rPr>
              <a:t>Produto</a:t>
            </a:r>
            <a:r>
              <a:rPr lang="en-US" sz="2300" b="1" kern="1200" dirty="0" smtClean="0">
                <a:solidFill>
                  <a:srgbClr val="137CC0"/>
                </a:solidFill>
              </a:rPr>
              <a:t> Medicinal Virtual com </a:t>
            </a:r>
            <a:r>
              <a:rPr lang="en-US" sz="2300" b="1" kern="1200" dirty="0" err="1" smtClean="0">
                <a:solidFill>
                  <a:srgbClr val="137CC0"/>
                </a:solidFill>
              </a:rPr>
              <a:t>Apresentação</a:t>
            </a:r>
            <a:endParaRPr lang="en-US" sz="2300" b="1" kern="1200" dirty="0">
              <a:solidFill>
                <a:srgbClr val="137CC0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000" dirty="0"/>
              <a:t>O VMPP representa a quantidade por embalagem comercializada de um VMP - Produto Medicinal Virtual, desprovida de qualquer informação a respeito de marca comercial ou empresa detentora do </a:t>
            </a:r>
            <a:r>
              <a:rPr lang="pt-BR" sz="2000" dirty="0" smtClean="0"/>
              <a:t>registro</a:t>
            </a:r>
          </a:p>
          <a:p>
            <a:pPr>
              <a:lnSpc>
                <a:spcPct val="100000"/>
              </a:lnSpc>
            </a:pPr>
            <a:r>
              <a:rPr lang="pt-BR" sz="2000" kern="1200" dirty="0" smtClean="0"/>
              <a:t>Exemplo: </a:t>
            </a:r>
            <a:r>
              <a:rPr lang="pt-BR" sz="2000" kern="1200" dirty="0" err="1" smtClean="0"/>
              <a:t>Atenolol</a:t>
            </a:r>
            <a:r>
              <a:rPr lang="pt-BR" sz="2000" kern="1200" dirty="0" smtClean="0"/>
              <a:t> 100 mg comprimido 30 comprimidos</a:t>
            </a:r>
            <a:endParaRPr lang="en-US" sz="2000" kern="1200" dirty="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2017296" y="3832661"/>
            <a:ext cx="9749831" cy="147824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700" b="1" kern="1200" dirty="0" smtClean="0">
                <a:solidFill>
                  <a:srgbClr val="137CC0"/>
                </a:solidFill>
              </a:rPr>
              <a:t>AMPP – </a:t>
            </a:r>
            <a:r>
              <a:rPr lang="en-US" sz="1700" b="1" kern="1200" dirty="0" err="1" smtClean="0">
                <a:solidFill>
                  <a:srgbClr val="137CC0"/>
                </a:solidFill>
              </a:rPr>
              <a:t>Produto</a:t>
            </a:r>
            <a:r>
              <a:rPr lang="en-US" sz="1700" b="1" kern="1200" dirty="0" smtClean="0">
                <a:solidFill>
                  <a:srgbClr val="137CC0"/>
                </a:solidFill>
              </a:rPr>
              <a:t> Medicinal </a:t>
            </a:r>
            <a:r>
              <a:rPr lang="en-US" sz="1700" b="1" kern="1200" dirty="0" err="1" smtClean="0">
                <a:solidFill>
                  <a:srgbClr val="137CC0"/>
                </a:solidFill>
              </a:rPr>
              <a:t>Comercial</a:t>
            </a:r>
            <a:r>
              <a:rPr lang="en-US" sz="1700" b="1" kern="1200" dirty="0" smtClean="0">
                <a:solidFill>
                  <a:srgbClr val="137CC0"/>
                </a:solidFill>
              </a:rPr>
              <a:t> com </a:t>
            </a:r>
            <a:r>
              <a:rPr lang="en-US" sz="1700" b="1" kern="1200" dirty="0" err="1" smtClean="0">
                <a:solidFill>
                  <a:srgbClr val="137CC0"/>
                </a:solidFill>
              </a:rPr>
              <a:t>Apresentação</a:t>
            </a:r>
            <a:endParaRPr lang="en-US" sz="1700" b="1" kern="1200" dirty="0">
              <a:solidFill>
                <a:srgbClr val="137CC0"/>
              </a:solidFill>
            </a:endParaRPr>
          </a:p>
          <a:p>
            <a:pPr>
              <a:lnSpc>
                <a:spcPct val="100000"/>
              </a:lnSpc>
            </a:pPr>
            <a:r>
              <a:rPr lang="pt-BR" dirty="0"/>
              <a:t>O AMPP representa um produto medicinal embalado. Um AMPP pode conter múltiplos componentes e cada um destes componentes podem, por si só, serem </a:t>
            </a:r>
            <a:r>
              <a:rPr lang="pt-BR" dirty="0" err="1"/>
              <a:t>AMPPs</a:t>
            </a:r>
            <a:r>
              <a:rPr lang="pt-BR" dirty="0"/>
              <a:t> independentes. A descrição do AMPP deve permitir a identificação unívoca do medicamento incluindo informações relacionadas à quantidade, volume ou peso do medicamento por acondicionamento secundário</a:t>
            </a:r>
            <a:r>
              <a:rPr lang="pt-BR" dirty="0" smtClean="0"/>
              <a:t>.</a:t>
            </a:r>
          </a:p>
          <a:p>
            <a:pPr lvl="0">
              <a:lnSpc>
                <a:spcPct val="100000"/>
              </a:lnSpc>
            </a:pPr>
            <a:r>
              <a:rPr lang="pt-BR" kern="1200" dirty="0" smtClean="0"/>
              <a:t>Exemplo: </a:t>
            </a:r>
            <a:r>
              <a:rPr lang="pt-BR" dirty="0" err="1"/>
              <a:t>Ablok</a:t>
            </a:r>
            <a:r>
              <a:rPr lang="pt-BR" dirty="0"/>
              <a:t> 100mg comprimido - </a:t>
            </a:r>
            <a:r>
              <a:rPr lang="pt-BR" dirty="0" err="1"/>
              <a:t>Biolab</a:t>
            </a:r>
            <a:r>
              <a:rPr lang="pt-BR" dirty="0"/>
              <a:t> </a:t>
            </a:r>
            <a:r>
              <a:rPr lang="pt-BR" dirty="0" err="1"/>
              <a:t>Sanus</a:t>
            </a:r>
            <a:r>
              <a:rPr lang="pt-BR" dirty="0"/>
              <a:t> Farmacêutica LTDA - 30 comprimidos</a:t>
            </a:r>
          </a:p>
          <a:p>
            <a:pPr>
              <a:lnSpc>
                <a:spcPct val="100000"/>
              </a:lnSpc>
            </a:pPr>
            <a:endParaRPr lang="en-US" kern="1200" dirty="0"/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73" y="4019779"/>
            <a:ext cx="799273" cy="888081"/>
          </a:xfrm>
          <a:prstGeom prst="rect">
            <a:avLst/>
          </a:prstGeom>
        </p:spPr>
      </p:pic>
      <p:pic>
        <p:nvPicPr>
          <p:cNvPr id="12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82" y="2507346"/>
            <a:ext cx="799273" cy="7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3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/>
              <a:t>Ontologia</a:t>
            </a:r>
            <a:r>
              <a:rPr lang="en-US" dirty="0" smtClean="0"/>
              <a:t> </a:t>
            </a:r>
            <a:r>
              <a:rPr lang="en-US" dirty="0" err="1" smtClean="0"/>
              <a:t>Brasileira</a:t>
            </a:r>
            <a:r>
              <a:rPr lang="en-US" dirty="0" smtClean="0"/>
              <a:t> de </a:t>
            </a:r>
            <a:r>
              <a:rPr lang="en-US" dirty="0" err="1" smtClean="0"/>
              <a:t>Medicamentos</a:t>
            </a:r>
            <a:r>
              <a:rPr lang="en-US" dirty="0" smtClean="0"/>
              <a:t> </a:t>
            </a:r>
            <a:r>
              <a:rPr lang="en-US" dirty="0" err="1" smtClean="0"/>
              <a:t>hoje</a:t>
            </a:r>
            <a:endParaRPr lang="en-US" kern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684" y="2332739"/>
            <a:ext cx="1584679" cy="1156386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/>
        </p:nvSpPr>
        <p:spPr>
          <a:xfrm>
            <a:off x="414498" y="3600859"/>
            <a:ext cx="2390668" cy="15237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kern="1200" dirty="0" smtClean="0">
                <a:solidFill>
                  <a:srgbClr val="137CC0"/>
                </a:solidFill>
              </a:rPr>
              <a:t>VTM </a:t>
            </a:r>
            <a:r>
              <a:rPr lang="en-US" sz="1600" b="1" kern="1200" dirty="0" err="1" smtClean="0">
                <a:solidFill>
                  <a:srgbClr val="137CC0"/>
                </a:solidFill>
              </a:rPr>
              <a:t>Princípio</a:t>
            </a:r>
            <a:r>
              <a:rPr lang="en-US" sz="1600" b="1" kern="1200" dirty="0" smtClean="0">
                <a:solidFill>
                  <a:srgbClr val="137CC0"/>
                </a:solidFill>
              </a:rPr>
              <a:t> </a:t>
            </a:r>
            <a:r>
              <a:rPr lang="en-US" sz="1600" b="1" kern="1200" dirty="0" err="1" smtClean="0">
                <a:solidFill>
                  <a:srgbClr val="137CC0"/>
                </a:solidFill>
              </a:rPr>
              <a:t>Ativo</a:t>
            </a:r>
            <a:r>
              <a:rPr lang="en-US" sz="1600" b="1" kern="1200" dirty="0" smtClean="0">
                <a:solidFill>
                  <a:srgbClr val="137CC0"/>
                </a:solidFill>
              </a:rPr>
              <a:t> Virtual</a:t>
            </a:r>
            <a:endParaRPr lang="en-US" sz="1600" b="1" kern="1200" dirty="0">
              <a:solidFill>
                <a:srgbClr val="137CC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1300" kern="1200" dirty="0"/>
              <a:t>Lorem ipsum dolor sit </a:t>
            </a:r>
            <a:r>
              <a:rPr lang="en-US" sz="1300" kern="1200" dirty="0" err="1"/>
              <a:t>amet</a:t>
            </a:r>
            <a:r>
              <a:rPr lang="en-US" sz="1300" kern="1200" dirty="0"/>
              <a:t>, </a:t>
            </a:r>
            <a:r>
              <a:rPr lang="en-US" sz="1300" kern="1200" dirty="0" err="1"/>
              <a:t>consectetur</a:t>
            </a:r>
            <a:r>
              <a:rPr lang="en-US" sz="1300" kern="1200" dirty="0"/>
              <a:t> Verdana 13</a:t>
            </a:r>
          </a:p>
        </p:txBody>
      </p:sp>
      <p:sp>
        <p:nvSpPr>
          <p:cNvPr id="17" name="Content Placeholder 2"/>
          <p:cNvSpPr>
            <a:spLocks noGrp="1"/>
          </p:cNvSpPr>
          <p:nvPr/>
        </p:nvSpPr>
        <p:spPr>
          <a:xfrm>
            <a:off x="4316964" y="3600859"/>
            <a:ext cx="2390668" cy="15237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kern="1200" dirty="0" smtClean="0">
                <a:solidFill>
                  <a:srgbClr val="137CC0"/>
                </a:solidFill>
              </a:rPr>
              <a:t>VMP – </a:t>
            </a:r>
            <a:r>
              <a:rPr lang="en-US" sz="1600" b="1" kern="1200" dirty="0" err="1" smtClean="0">
                <a:solidFill>
                  <a:srgbClr val="137CC0"/>
                </a:solidFill>
              </a:rPr>
              <a:t>Produto</a:t>
            </a:r>
            <a:r>
              <a:rPr lang="en-US" sz="1600" b="1" kern="1200" dirty="0" smtClean="0">
                <a:solidFill>
                  <a:srgbClr val="137CC0"/>
                </a:solidFill>
              </a:rPr>
              <a:t> Medicinal Virtual</a:t>
            </a:r>
            <a:endParaRPr lang="en-US" sz="1600" b="1" kern="1200" dirty="0">
              <a:solidFill>
                <a:srgbClr val="137CC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1300" kern="1200" dirty="0" smtClean="0"/>
              <a:t>4366 </a:t>
            </a:r>
            <a:r>
              <a:rPr lang="en-US" sz="1300" kern="1200" dirty="0" err="1" smtClean="0"/>
              <a:t>cadastros</a:t>
            </a:r>
            <a:r>
              <a:rPr lang="en-US" sz="1300" kern="1200" dirty="0" smtClean="0"/>
              <a:t> </a:t>
            </a:r>
            <a:r>
              <a:rPr lang="en-US" sz="1300" kern="1200" dirty="0" err="1" smtClean="0"/>
              <a:t>ativos</a:t>
            </a:r>
            <a:endParaRPr lang="en-US" sz="1300" kern="1200" dirty="0"/>
          </a:p>
        </p:txBody>
      </p:sp>
      <p:sp>
        <p:nvSpPr>
          <p:cNvPr id="18" name="Content Placeholder 2"/>
          <p:cNvSpPr>
            <a:spLocks noGrp="1"/>
          </p:cNvSpPr>
          <p:nvPr/>
        </p:nvSpPr>
        <p:spPr>
          <a:xfrm>
            <a:off x="8385689" y="3600859"/>
            <a:ext cx="2624056" cy="15237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kern="1200" dirty="0" smtClean="0">
                <a:solidFill>
                  <a:srgbClr val="137CC0"/>
                </a:solidFill>
              </a:rPr>
              <a:t>AMP – </a:t>
            </a:r>
            <a:r>
              <a:rPr lang="en-US" sz="1600" b="1" kern="1200" dirty="0" err="1" smtClean="0">
                <a:solidFill>
                  <a:srgbClr val="137CC0"/>
                </a:solidFill>
              </a:rPr>
              <a:t>Produto</a:t>
            </a:r>
            <a:r>
              <a:rPr lang="en-US" sz="1600" b="1" kern="1200" dirty="0" smtClean="0">
                <a:solidFill>
                  <a:srgbClr val="137CC0"/>
                </a:solidFill>
              </a:rPr>
              <a:t> </a:t>
            </a:r>
            <a:r>
              <a:rPr lang="en-US" sz="1600" b="1" kern="1200" dirty="0" err="1" smtClean="0">
                <a:solidFill>
                  <a:srgbClr val="137CC0"/>
                </a:solidFill>
              </a:rPr>
              <a:t>Comercial</a:t>
            </a:r>
            <a:r>
              <a:rPr lang="en-US" sz="1600" b="1" kern="1200" dirty="0" smtClean="0">
                <a:solidFill>
                  <a:srgbClr val="137CC0"/>
                </a:solidFill>
              </a:rPr>
              <a:t> Medicinal</a:t>
            </a:r>
            <a:endParaRPr lang="en-US" sz="1600" b="1" kern="1200" dirty="0">
              <a:solidFill>
                <a:srgbClr val="137CC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1300" kern="1200" dirty="0" smtClean="0"/>
              <a:t>12346 </a:t>
            </a:r>
            <a:r>
              <a:rPr lang="en-US" sz="1300" kern="1200" dirty="0" err="1" smtClean="0"/>
              <a:t>cadastros</a:t>
            </a:r>
            <a:r>
              <a:rPr lang="en-US" sz="1300" kern="1200" dirty="0" smtClean="0"/>
              <a:t> </a:t>
            </a:r>
            <a:r>
              <a:rPr lang="en-US" sz="1300" kern="1200" dirty="0" err="1" smtClean="0"/>
              <a:t>ativos</a:t>
            </a:r>
            <a:endParaRPr lang="en-US" sz="1300" kern="1200" dirty="0"/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848" y="2332739"/>
            <a:ext cx="540563" cy="900938"/>
          </a:xfrm>
          <a:prstGeom prst="rect">
            <a:avLst/>
          </a:prstGeom>
        </p:spPr>
      </p:pic>
      <p:pic>
        <p:nvPicPr>
          <p:cNvPr id="10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834" y="2365660"/>
            <a:ext cx="632928" cy="86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1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/>
              <a:t>Ontologia</a:t>
            </a:r>
            <a:r>
              <a:rPr lang="en-US" dirty="0" smtClean="0"/>
              <a:t> </a:t>
            </a:r>
            <a:r>
              <a:rPr lang="en-US" dirty="0" err="1" smtClean="0"/>
              <a:t>Brasileira</a:t>
            </a:r>
            <a:r>
              <a:rPr lang="en-US" dirty="0" smtClean="0"/>
              <a:t> de </a:t>
            </a:r>
            <a:r>
              <a:rPr lang="en-US" dirty="0" err="1" smtClean="0"/>
              <a:t>Medicamentos</a:t>
            </a:r>
            <a:r>
              <a:rPr lang="en-US" dirty="0" smtClean="0"/>
              <a:t> </a:t>
            </a:r>
            <a:r>
              <a:rPr lang="en-US" dirty="0" err="1" smtClean="0"/>
              <a:t>hoje</a:t>
            </a:r>
            <a:endParaRPr lang="en-US" kern="1200" dirty="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2347720" y="3957933"/>
            <a:ext cx="2390668" cy="15237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kern="1200" dirty="0" smtClean="0">
                <a:solidFill>
                  <a:srgbClr val="137CC0"/>
                </a:solidFill>
              </a:rPr>
              <a:t>VTM </a:t>
            </a:r>
            <a:r>
              <a:rPr lang="en-US" sz="1600" b="1" kern="1200" dirty="0" err="1" smtClean="0">
                <a:solidFill>
                  <a:srgbClr val="137CC0"/>
                </a:solidFill>
              </a:rPr>
              <a:t>Princípio</a:t>
            </a:r>
            <a:r>
              <a:rPr lang="en-US" sz="1600" b="1" kern="1200" dirty="0" smtClean="0">
                <a:solidFill>
                  <a:srgbClr val="137CC0"/>
                </a:solidFill>
              </a:rPr>
              <a:t> </a:t>
            </a:r>
            <a:r>
              <a:rPr lang="en-US" sz="1600" b="1" kern="1200" dirty="0" err="1" smtClean="0">
                <a:solidFill>
                  <a:srgbClr val="137CC0"/>
                </a:solidFill>
              </a:rPr>
              <a:t>Ativo</a:t>
            </a:r>
            <a:r>
              <a:rPr lang="en-US" sz="1600" b="1" kern="1200" dirty="0" smtClean="0">
                <a:solidFill>
                  <a:srgbClr val="137CC0"/>
                </a:solidFill>
              </a:rPr>
              <a:t> Virtual</a:t>
            </a:r>
            <a:endParaRPr lang="en-US" sz="1600" b="1" kern="1200" dirty="0">
              <a:solidFill>
                <a:srgbClr val="137CC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1300" kern="1200" dirty="0"/>
              <a:t>Lorem ipsum dolor sit </a:t>
            </a:r>
            <a:r>
              <a:rPr lang="en-US" sz="1300" kern="1200" dirty="0" err="1"/>
              <a:t>amet</a:t>
            </a:r>
            <a:r>
              <a:rPr lang="en-US" sz="1300" kern="1200" dirty="0"/>
              <a:t>, </a:t>
            </a:r>
            <a:r>
              <a:rPr lang="en-US" sz="1300" kern="1200" dirty="0" err="1"/>
              <a:t>consectetur</a:t>
            </a:r>
            <a:r>
              <a:rPr lang="en-US" sz="1300" kern="1200" dirty="0"/>
              <a:t> Verdana 13</a:t>
            </a:r>
          </a:p>
        </p:txBody>
      </p:sp>
      <p:sp>
        <p:nvSpPr>
          <p:cNvPr id="17" name="Content Placeholder 2"/>
          <p:cNvSpPr>
            <a:spLocks noGrp="1"/>
          </p:cNvSpPr>
          <p:nvPr/>
        </p:nvSpPr>
        <p:spPr>
          <a:xfrm>
            <a:off x="7190355" y="3957934"/>
            <a:ext cx="2390668" cy="15237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kern="1200" dirty="0" smtClean="0">
                <a:solidFill>
                  <a:srgbClr val="137CC0"/>
                </a:solidFill>
              </a:rPr>
              <a:t>VMP – </a:t>
            </a:r>
            <a:r>
              <a:rPr lang="en-US" sz="1600" b="1" kern="1200" dirty="0" err="1" smtClean="0">
                <a:solidFill>
                  <a:srgbClr val="137CC0"/>
                </a:solidFill>
              </a:rPr>
              <a:t>Produto</a:t>
            </a:r>
            <a:r>
              <a:rPr lang="en-US" sz="1600" b="1" kern="1200" dirty="0" smtClean="0">
                <a:solidFill>
                  <a:srgbClr val="137CC0"/>
                </a:solidFill>
              </a:rPr>
              <a:t> Medicinal Virtual</a:t>
            </a:r>
            <a:endParaRPr lang="en-US" sz="1600" b="1" kern="1200" dirty="0">
              <a:solidFill>
                <a:srgbClr val="137CC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1300" kern="1200" dirty="0"/>
              <a:t>Lorem ipsum dolor sit </a:t>
            </a:r>
            <a:r>
              <a:rPr lang="en-US" sz="1300" kern="1200" dirty="0" err="1"/>
              <a:t>amet</a:t>
            </a:r>
            <a:r>
              <a:rPr lang="en-US" sz="1300" kern="1200" dirty="0"/>
              <a:t>, </a:t>
            </a:r>
            <a:r>
              <a:rPr lang="en-US" sz="1300" kern="1200" dirty="0" err="1"/>
              <a:t>consectetur</a:t>
            </a:r>
            <a:r>
              <a:rPr lang="en-US" sz="1300" kern="1200" dirty="0"/>
              <a:t> Verdana 13</a:t>
            </a:r>
          </a:p>
        </p:txBody>
      </p:sp>
      <p:sp>
        <p:nvSpPr>
          <p:cNvPr id="18" name="Content Placeholder 2"/>
          <p:cNvSpPr>
            <a:spLocks noGrp="1"/>
          </p:cNvSpPr>
          <p:nvPr/>
        </p:nvSpPr>
        <p:spPr>
          <a:xfrm>
            <a:off x="8385689" y="3600859"/>
            <a:ext cx="2624056" cy="15237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1300" kern="1200" dirty="0"/>
          </a:p>
        </p:txBody>
      </p:sp>
      <p:pic>
        <p:nvPicPr>
          <p:cNvPr id="11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272" y="2243103"/>
            <a:ext cx="1263563" cy="1263561"/>
          </a:xfrm>
          <a:prstGeom prst="rect">
            <a:avLst/>
          </a:prstGeom>
        </p:spPr>
      </p:pic>
      <p:pic>
        <p:nvPicPr>
          <p:cNvPr id="1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311" y="2148909"/>
            <a:ext cx="1306755" cy="145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1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SL 2018">
      <a:dk1>
        <a:srgbClr val="646464"/>
      </a:dk1>
      <a:lt1>
        <a:srgbClr val="FFFFFF"/>
      </a:lt1>
      <a:dk2>
        <a:srgbClr val="004F9A"/>
      </a:dk2>
      <a:lt2>
        <a:srgbClr val="E7E6E6"/>
      </a:lt2>
      <a:accent1>
        <a:srgbClr val="008FD7"/>
      </a:accent1>
      <a:accent2>
        <a:srgbClr val="2AA7E0"/>
      </a:accent2>
      <a:accent3>
        <a:srgbClr val="83C1E9"/>
      </a:accent3>
      <a:accent4>
        <a:srgbClr val="C7E1F5"/>
      </a:accent4>
      <a:accent5>
        <a:srgbClr val="23BEF0"/>
      </a:accent5>
      <a:accent6>
        <a:srgbClr val="618CBD"/>
      </a:accent6>
      <a:hlink>
        <a:srgbClr val="23BEF0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3D2CAF8F6D454386B6D2F8A0DCF231" ma:contentTypeVersion="2" ma:contentTypeDescription="Crie um novo documento." ma:contentTypeScope="" ma:versionID="c0858f29dd66d52c8696a7587490b46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1e67541914f58e7f62cd871ab27978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787597-DDBA-41B4-A0C3-4E2D2241CA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17BE90-3239-45E4-8E7C-04C1ECDC6112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4046F3B-6BA2-4AF8-9DF3-38A821388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608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Office Theme</vt:lpstr>
      <vt:lpstr>Promoção do Ambiente de Interconectividade em Saúde como apoio à Implementação da Estratégia de Saúde Digital para o Brasil – IPS Brasil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Verdana 60</dc:title>
  <dc:creator>Microsoft Office User</dc:creator>
  <cp:lastModifiedBy>Vinicius Cezar da Silva  Moreira</cp:lastModifiedBy>
  <cp:revision>29</cp:revision>
  <dcterms:created xsi:type="dcterms:W3CDTF">2018-05-17T15:34:44Z</dcterms:created>
  <dcterms:modified xsi:type="dcterms:W3CDTF">2023-12-13T19:03:17Z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0x010100723D2CAF8F6D454386B6D2F8A0DCF231</vt:lpwstr>
  </property>
</Properties>
</file>