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75" r:id="rId9"/>
    <p:sldId id="273" r:id="rId10"/>
    <p:sldId id="274" r:id="rId11"/>
    <p:sldId id="260" r:id="rId12"/>
    <p:sldId id="271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02"/>
    <a:srgbClr val="99FF99"/>
    <a:srgbClr val="00D1F8"/>
    <a:srgbClr val="00E7FF"/>
    <a:srgbClr val="137CC0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2"/>
  </p:normalViewPr>
  <p:slideViewPr>
    <p:cSldViewPr snapToGrid="0" snapToObjects="1">
      <p:cViewPr varScale="1">
        <p:scale>
          <a:sx n="70" d="100"/>
          <a:sy n="70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2639" y="955344"/>
            <a:ext cx="10317707" cy="2397291"/>
          </a:xfrm>
        </p:spPr>
        <p:txBody>
          <a:bodyPr/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PROMOÇÃO DO AMBIENTE DE INTERCONECTIVIDADE EM SAÚDE COMO APOIO À IMPLEMENTAÇÃO DA ESTRATÉGIA DE SAÚDE DIGITAL PARA O BRASIL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5D77A2-4FA0-464E-ACEF-926CEA41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55" y="-11023"/>
            <a:ext cx="6880045" cy="68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96036" y="1337480"/>
            <a:ext cx="10617958" cy="4012441"/>
          </a:xfrm>
        </p:spPr>
        <p:txBody>
          <a:bodyPr/>
          <a:lstStyle/>
          <a:p>
            <a:pPr algn="just"/>
            <a:r>
              <a:rPr lang="pt-BR" sz="3200" b="1" dirty="0">
                <a:solidFill>
                  <a:schemeClr val="bg1"/>
                </a:solidFill>
              </a:rPr>
              <a:t>IDENTIFICAÇÃO DAS CODIFICAÇÕES LOCAIS (BRASIL) PARA AS TECNOLOGIAS DE DOMÍNIO PÚBLICO UTILIZADAS NO </a:t>
            </a:r>
            <a:r>
              <a:rPr lang="pt-BR" sz="3200" b="1" dirty="0" smtClean="0">
                <a:solidFill>
                  <a:schemeClr val="bg1"/>
                </a:solidFill>
              </a:rPr>
              <a:t>IPS</a:t>
            </a: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algn="just"/>
            <a:endParaRPr lang="pt-BR" sz="28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Mapeamento </a:t>
            </a:r>
            <a:r>
              <a:rPr lang="pt-BR" sz="2400" b="1" dirty="0" err="1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BrImunologicos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e PEC </a:t>
            </a:r>
            <a:r>
              <a:rPr lang="pt-BR" sz="2400" b="1" dirty="0" err="1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Imunologicos</a:t>
            </a: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OBM (VPM,VMPP, AMP e AMPP);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Verdana" panose="020B0604030504040204" pitchFamily="34" charset="0"/>
              </a:rPr>
              <a:t>Mapeamento dos Fabricantes de Imunizantes para </a:t>
            </a:r>
            <a:r>
              <a:rPr lang="pt-BR" sz="2400" b="1" dirty="0" smtClean="0">
                <a:solidFill>
                  <a:schemeClr val="bg1"/>
                </a:solidFill>
                <a:ea typeface="Verdana" panose="020B0604030504040204" pitchFamily="34" charset="0"/>
              </a:rPr>
              <a:t>OBM.</a:t>
            </a:r>
            <a:endParaRPr lang="pt-BR" sz="24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just"/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120750" y="2583729"/>
            <a:ext cx="10029471" cy="28617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ão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informações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kern="12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kern="12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repetidos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com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       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das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.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kern="1200" dirty="0" smtClean="0"/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kern="1200" dirty="0" err="1" smtClean="0">
                <a:latin typeface="+mn-lt"/>
              </a:rPr>
              <a:t>Orientações</a:t>
            </a:r>
            <a:r>
              <a:rPr lang="en-US" sz="3600" kern="1200" dirty="0" smtClean="0">
                <a:latin typeface="+mn-lt"/>
              </a:rPr>
              <a:t> para </a:t>
            </a:r>
            <a:r>
              <a:rPr lang="en-US" sz="3600" kern="1200" dirty="0" err="1" smtClean="0">
                <a:latin typeface="+mn-lt"/>
              </a:rPr>
              <a:t>Validação</a:t>
            </a:r>
            <a:r>
              <a:rPr lang="en-US" sz="3600" kern="1200" dirty="0" smtClean="0">
                <a:latin typeface="+mn-lt"/>
              </a:rPr>
              <a:t> da </a:t>
            </a:r>
            <a:r>
              <a:rPr lang="en-US" sz="3600" kern="1200" dirty="0" err="1" smtClean="0">
                <a:latin typeface="+mn-lt"/>
              </a:rPr>
              <a:t>tabela</a:t>
            </a:r>
            <a:r>
              <a:rPr lang="en-US" sz="3600" kern="1200" dirty="0" smtClean="0">
                <a:latin typeface="+mn-lt"/>
              </a:rPr>
              <a:t> </a:t>
            </a:r>
            <a:r>
              <a:rPr lang="en-US" sz="3600" kern="1200" dirty="0" err="1" smtClean="0">
                <a:latin typeface="+mn-lt"/>
              </a:rPr>
              <a:t>Mapeamento</a:t>
            </a:r>
            <a:r>
              <a:rPr lang="en-US" sz="3600" kern="1200" dirty="0" smtClean="0">
                <a:latin typeface="+mn-lt"/>
              </a:rPr>
              <a:t> </a:t>
            </a:r>
          </a:p>
          <a:p>
            <a:pPr algn="just"/>
            <a:r>
              <a:rPr lang="en-US" sz="3600" kern="1200" dirty="0" smtClean="0">
                <a:latin typeface="+mn-lt"/>
              </a:rPr>
              <a:t>dos </a:t>
            </a:r>
            <a:r>
              <a:rPr lang="en-US" sz="3600" kern="1200" dirty="0" err="1" smtClean="0">
                <a:latin typeface="+mn-lt"/>
              </a:rPr>
              <a:t>BrImunizantes</a:t>
            </a:r>
            <a:endParaRPr lang="en-US" sz="3600" kern="1200" dirty="0">
              <a:latin typeface="+mn-lt"/>
            </a:endParaRPr>
          </a:p>
        </p:txBody>
      </p:sp>
      <p:sp>
        <p:nvSpPr>
          <p:cNvPr id="4" name="Rectangle 25"/>
          <p:cNvSpPr/>
          <p:nvPr/>
        </p:nvSpPr>
        <p:spPr>
          <a:xfrm>
            <a:off x="1212173" y="2739981"/>
            <a:ext cx="334860" cy="3348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25"/>
          <p:cNvSpPr/>
          <p:nvPr/>
        </p:nvSpPr>
        <p:spPr>
          <a:xfrm>
            <a:off x="1212173" y="3324428"/>
            <a:ext cx="334860" cy="334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25"/>
          <p:cNvSpPr/>
          <p:nvPr/>
        </p:nvSpPr>
        <p:spPr>
          <a:xfrm>
            <a:off x="1209695" y="3900813"/>
            <a:ext cx="334860" cy="334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25"/>
          <p:cNvSpPr/>
          <p:nvPr/>
        </p:nvSpPr>
        <p:spPr>
          <a:xfrm>
            <a:off x="1212173" y="4477198"/>
            <a:ext cx="334860" cy="334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20750" y="2032310"/>
            <a:ext cx="4995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2">
                    <a:lumMod val="10000"/>
                  </a:schemeClr>
                </a:solidFill>
              </a:rPr>
              <a:t>Legenda:</a:t>
            </a:r>
            <a:endParaRPr lang="pt-B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Todas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informações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foram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extraídas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bulário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Anvisa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E2502"/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lista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do PEC é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semelhante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 do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as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nomenclaturas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são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rgbClr val="2E2502"/>
                </a:solidFill>
                <a:latin typeface="+mn-lt"/>
              </a:rPr>
              <a:t>diferentes</a:t>
            </a:r>
            <a:r>
              <a:rPr lang="en-US" dirty="0" smtClean="0">
                <a:solidFill>
                  <a:srgbClr val="2E2502"/>
                </a:solidFill>
                <a:latin typeface="+mn-lt"/>
              </a:rPr>
              <a:t>;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lista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do PEC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constava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12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Diluentes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das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vacinas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 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realizado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preenchimento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08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foram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infomações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06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se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repetem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possuem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mesmo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significado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porém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a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nomenclatura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é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diferente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36728" y="1674988"/>
            <a:ext cx="112048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Dificuldade na coleta de informações sobre apresentação farmacêutica. Exemplos: Apresentações diferentes das que constava na tabela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eSUS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</a:rPr>
              <a:t>bulário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 eletrônico Anvisa (principalmente concentração, forma farmacêutica, unidade de fornecimento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Informações incorretas tabela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cmed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: substância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: IMUNOGLOBULINA HUMANA ANTI-HEPATITE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B estava associada ao produto FLEBOGAMMA;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Alguns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 possuíam mais de um número DCB. Exemplo: (39) Vacina DTP /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Hib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;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Concentrações farmacêuticas não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</a:rPr>
              <a:t>evidentes nas bulas. Por exemplo: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dose/0,5ml;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Concentrações farmacêuticas com muitos princípios ativos; </a:t>
            </a: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Necessidade de validação da tabela de Mapeamentos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pt-BR" sz="20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32013" y="2552131"/>
            <a:ext cx="11409528" cy="390326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just">
              <a:buNone/>
            </a:pPr>
            <a:endParaRPr lang="en-US" sz="4900" dirty="0" smtClean="0">
              <a:solidFill>
                <a:srgbClr val="2E2502"/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8000" dirty="0" smtClean="0">
                <a:solidFill>
                  <a:srgbClr val="2E2502"/>
                </a:solidFill>
                <a:latin typeface="+mn-lt"/>
              </a:rPr>
              <a:t>(56</a:t>
            </a:r>
            <a:r>
              <a:rPr lang="en-US" sz="8000" dirty="0">
                <a:solidFill>
                  <a:srgbClr val="2E2502"/>
                </a:solidFill>
                <a:latin typeface="+mn-lt"/>
              </a:rPr>
              <a:t>) </a:t>
            </a:r>
            <a:r>
              <a:rPr lang="en-US" sz="8000" dirty="0" err="1" smtClean="0">
                <a:solidFill>
                  <a:srgbClr val="2E2502"/>
                </a:solidFill>
                <a:latin typeface="+mn-lt"/>
              </a:rPr>
              <a:t>Sigla</a:t>
            </a:r>
            <a:r>
              <a:rPr lang="en-US" sz="8000" dirty="0">
                <a:solidFill>
                  <a:srgbClr val="2E2502"/>
                </a:solidFill>
                <a:latin typeface="+mn-lt"/>
              </a:rPr>
              <a:t>: SCRV </a:t>
            </a:r>
            <a:r>
              <a:rPr lang="en-US" sz="8000" dirty="0" smtClean="0">
                <a:solidFill>
                  <a:srgbClr val="2E2502"/>
                </a:solidFill>
                <a:latin typeface="+mn-lt"/>
              </a:rPr>
              <a:t>/ Nome: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Vacina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sarampo, caxumba, rubéola e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varicela (constava no PEC) </a:t>
            </a:r>
            <a:r>
              <a:rPr lang="it-IT" sz="80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(73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) Sigla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: Quadrupla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Viral / Nome: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Vacina quádrupla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viral (não constava no PEC);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(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60) Sigla: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HPV2 / Nome: Vacina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80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(68) Sigla: HPV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Bi / Nome: Vacina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HPV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bivalente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(constava no PEC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);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8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*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(37)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Sigla: Vero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/ Nome: </a:t>
            </a:r>
            <a:r>
              <a:rPr lang="pt-BR" sz="8000" dirty="0">
                <a:solidFill>
                  <a:srgbClr val="2E2502"/>
                </a:solidFill>
                <a:latin typeface="+mn-lt"/>
              </a:rPr>
              <a:t>Vacina raiva em cultivo celular </a:t>
            </a:r>
            <a:r>
              <a:rPr lang="pt-BR" sz="8000" dirty="0" smtClean="0">
                <a:solidFill>
                  <a:srgbClr val="2E2502"/>
                </a:solidFill>
                <a:latin typeface="+mn-lt"/>
              </a:rPr>
              <a:t>vero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(constava no PEC)</a:t>
            </a:r>
            <a:r>
              <a:rPr lang="pt-BR" sz="8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8000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(92)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Sigla: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VRvero /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Nome: Vacina raiva cultivo celulas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vero (não constava </a:t>
            </a:r>
            <a:r>
              <a:rPr lang="it-IT" sz="8000" dirty="0">
                <a:solidFill>
                  <a:srgbClr val="2E2502"/>
                </a:solidFill>
                <a:latin typeface="+mn-lt"/>
              </a:rPr>
              <a:t>no PEC)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 </a:t>
            </a:r>
            <a:r>
              <a:rPr lang="it-IT" sz="8000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8000" dirty="0" smtClean="0">
                <a:solidFill>
                  <a:srgbClr val="2E2502"/>
                </a:solidFill>
                <a:latin typeface="+mn-lt"/>
              </a:rPr>
              <a:t>(18) Sigla: VR / Nome: </a:t>
            </a:r>
            <a:r>
              <a:rPr lang="pt-BR" sz="8000" dirty="0" smtClean="0">
                <a:solidFill>
                  <a:srgbClr val="FF0000"/>
                </a:solidFill>
                <a:latin typeface="+mn-lt"/>
              </a:rPr>
              <a:t>Vacina </a:t>
            </a:r>
            <a:r>
              <a:rPr lang="pt-BR" sz="8000" dirty="0">
                <a:solidFill>
                  <a:srgbClr val="FF0000"/>
                </a:solidFill>
                <a:latin typeface="+mn-lt"/>
              </a:rPr>
              <a:t>raiva embrião de </a:t>
            </a:r>
            <a:r>
              <a:rPr lang="pt-BR" sz="8000" dirty="0" smtClean="0">
                <a:solidFill>
                  <a:srgbClr val="FF0000"/>
                </a:solidFill>
                <a:latin typeface="+mn-lt"/>
              </a:rPr>
              <a:t>galinha </a:t>
            </a:r>
            <a:r>
              <a:rPr lang="it-IT" sz="8000" dirty="0">
                <a:solidFill>
                  <a:srgbClr val="FF0000"/>
                </a:solidFill>
                <a:latin typeface="+mn-lt"/>
              </a:rPr>
              <a:t>(constava no </a:t>
            </a:r>
            <a:r>
              <a:rPr lang="it-IT" sz="8000" dirty="0" smtClean="0">
                <a:solidFill>
                  <a:srgbClr val="FF0000"/>
                </a:solidFill>
                <a:latin typeface="+mn-lt"/>
              </a:rPr>
              <a:t>PEC)?</a:t>
            </a:r>
            <a:r>
              <a:rPr lang="pt-BR" sz="8000" dirty="0" smtClean="0">
                <a:solidFill>
                  <a:srgbClr val="2E2502"/>
                </a:solidFill>
                <a:latin typeface="+mn-lt"/>
              </a:rPr>
              <a:t>;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8000" dirty="0" smtClean="0">
                <a:solidFill>
                  <a:srgbClr val="2E2502"/>
                </a:solidFill>
                <a:latin typeface="+mn-lt"/>
              </a:rPr>
              <a:t>*(03) </a:t>
            </a:r>
            <a:r>
              <a:rPr lang="pt-BR" sz="8000" dirty="0">
                <a:solidFill>
                  <a:srgbClr val="2E2502"/>
                </a:solidFill>
                <a:latin typeface="+mn-lt"/>
              </a:rPr>
              <a:t>Sigla: SARC / Soro </a:t>
            </a:r>
            <a:r>
              <a:rPr lang="pt-BR" sz="8000" dirty="0" err="1" smtClean="0">
                <a:solidFill>
                  <a:srgbClr val="2E2502"/>
                </a:solidFill>
                <a:latin typeface="+mn-lt"/>
              </a:rPr>
              <a:t>antiaracnídeo</a:t>
            </a:r>
            <a:r>
              <a:rPr lang="pt-BR" sz="8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pt-BR" sz="8000" dirty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8000" dirty="0">
                <a:solidFill>
                  <a:srgbClr val="2E2502"/>
                </a:solidFill>
                <a:latin typeface="+mn-lt"/>
              </a:rPr>
              <a:t> (31) Sigla: </a:t>
            </a:r>
            <a:r>
              <a:rPr lang="pt-BR" sz="8000" dirty="0" smtClean="0">
                <a:solidFill>
                  <a:srgbClr val="2E2502"/>
                </a:solidFill>
                <a:latin typeface="+mn-lt"/>
              </a:rPr>
              <a:t>SALOXO / Soro </a:t>
            </a:r>
            <a:r>
              <a:rPr lang="pt-BR" sz="8000" dirty="0" err="1">
                <a:solidFill>
                  <a:srgbClr val="2E2502"/>
                </a:solidFill>
                <a:latin typeface="+mn-lt"/>
              </a:rPr>
              <a:t>antiloxoscélico</a:t>
            </a:r>
            <a:r>
              <a:rPr lang="pt-BR" sz="8000" dirty="0">
                <a:solidFill>
                  <a:srgbClr val="2E2502"/>
                </a:solidFill>
                <a:latin typeface="+mn-lt"/>
              </a:rPr>
              <a:t> (trivalente</a:t>
            </a:r>
            <a:r>
              <a:rPr lang="pt-BR" sz="8000" dirty="0" smtClean="0">
                <a:solidFill>
                  <a:srgbClr val="2E2502"/>
                </a:solidFill>
                <a:latin typeface="+mn-lt"/>
              </a:rPr>
              <a:t>) seriam o mesmo?</a:t>
            </a:r>
            <a:endParaRPr lang="it-IT" sz="8000" dirty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it-IT" sz="3800" dirty="0">
              <a:solidFill>
                <a:srgbClr val="2E2502"/>
              </a:solidFill>
              <a:latin typeface="+mn-lt"/>
            </a:endParaRPr>
          </a:p>
          <a:p>
            <a:pPr marL="0" indent="0" algn="just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 algn="just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 algn="just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6979" y="1828800"/>
            <a:ext cx="824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2E2502"/>
                </a:solidFill>
              </a:rPr>
              <a:t>BrImunizantes</a:t>
            </a:r>
            <a:r>
              <a:rPr lang="en-US" sz="2800" b="1" dirty="0">
                <a:solidFill>
                  <a:srgbClr val="2E2502"/>
                </a:solidFill>
              </a:rPr>
              <a:t> </a:t>
            </a:r>
            <a:r>
              <a:rPr lang="en-US" sz="2800" b="1" dirty="0" err="1" smtClean="0">
                <a:solidFill>
                  <a:srgbClr val="2E2502"/>
                </a:solidFill>
              </a:rPr>
              <a:t>repetidos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9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42963" y="380207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>
                <a:latin typeface="+mn-lt"/>
              </a:rPr>
              <a:t>Considerações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77420" y="3111690"/>
            <a:ext cx="11614245" cy="255213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it-IT" sz="2000" dirty="0" smtClean="0">
                <a:solidFill>
                  <a:srgbClr val="2E2502"/>
                </a:solidFill>
                <a:latin typeface="+mn-lt"/>
              </a:rPr>
              <a:t>(86) Sigla: COVID-19 SINOVAC/BUTANTAN – CORONAVAC / Nome: Vacina COVID-19 SINOVAC/BUTANTAN - CORONAVAC, inativada (constava no PEC) </a:t>
            </a:r>
            <a:r>
              <a:rPr lang="it-IT" sz="2000" dirty="0" smtClean="0">
                <a:solidFill>
                  <a:srgbClr val="FF0000"/>
                </a:solidFill>
                <a:latin typeface="+mn-lt"/>
              </a:rPr>
              <a:t>= </a:t>
            </a:r>
            <a:r>
              <a:rPr lang="it-IT" sz="2000" dirty="0" smtClean="0">
                <a:solidFill>
                  <a:srgbClr val="2E2502"/>
                </a:solidFill>
                <a:latin typeface="+mn-lt"/>
              </a:rPr>
              <a:t>(98) Sigla: COVID-19 SINOVAC – CORONAVAC / Nome: Vacina COVID-19 SINOVAC - CORONAVAC inativada (constava no PEC);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(35) Sigla: HA / Nome: Vacina hepatite A </a:t>
            </a:r>
            <a:r>
              <a:rPr lang="it-IT" sz="2000" dirty="0" smtClean="0">
                <a:solidFill>
                  <a:srgbClr val="2E2502"/>
                </a:solidFill>
                <a:latin typeface="+mn-lt"/>
              </a:rPr>
              <a:t>(constava no PEC) </a:t>
            </a:r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(83) Sigla: </a:t>
            </a:r>
            <a:r>
              <a:rPr lang="pt-BR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HEPAad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Vacina hepatite A adulto </a:t>
            </a:r>
            <a:r>
              <a:rPr lang="it-IT" sz="2000" dirty="0" smtClean="0">
                <a:solidFill>
                  <a:srgbClr val="2E2502"/>
                </a:solidFill>
                <a:latin typeface="+mn-lt"/>
              </a:rPr>
              <a:t>(constava no PEC).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56360" y="1931676"/>
            <a:ext cx="8219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2E2502"/>
                </a:solidFill>
              </a:rPr>
              <a:t>BrImunizantes</a:t>
            </a:r>
            <a:r>
              <a:rPr lang="en-US" sz="2800" b="1" dirty="0">
                <a:solidFill>
                  <a:srgbClr val="2E2502"/>
                </a:solidFill>
              </a:rPr>
              <a:t> </a:t>
            </a:r>
            <a:r>
              <a:rPr lang="en-US" sz="2800" b="1" dirty="0" err="1" smtClean="0">
                <a:solidFill>
                  <a:srgbClr val="2E2502"/>
                </a:solidFill>
              </a:rPr>
              <a:t>repetidos</a:t>
            </a:r>
            <a:endParaRPr lang="en-US" sz="2800" b="1" dirty="0">
              <a:solidFill>
                <a:srgbClr val="2E2502"/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424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>
                <a:latin typeface="+mn-lt"/>
              </a:rPr>
              <a:t>Considerações</a:t>
            </a:r>
            <a:endParaRPr lang="en-US" kern="12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0" y="2674164"/>
            <a:ext cx="11272411" cy="42578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(40) -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pneumocócica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7V: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substituída em 2009 pela vacina pneumocócica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13);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38) 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Sigla: SBOTULTRI / 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Nome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Soro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antibotulínico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(trivalente</a:t>
            </a:r>
            <a:r>
              <a:rPr lang="pt-BR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):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;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(42)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PENTA / Nome: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penta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(DTP/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HepB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/Hib)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); 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96036" y="1720057"/>
            <a:ext cx="9075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informação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técnica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43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8676" y="394494"/>
            <a:ext cx="1051560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kern="1200" dirty="0" err="1" smtClean="0"/>
              <a:t>Considerações</a:t>
            </a:r>
            <a:endParaRPr lang="en-US" kern="12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-283616" y="2806440"/>
            <a:ext cx="11627892" cy="362986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2" algn="just">
              <a:buFont typeface="Wingdings" charset="2"/>
              <a:buChar char="§"/>
            </a:pP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(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64)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FLU ID / Nome: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influenza ID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(70)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sarampo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Conforme tabela da </a:t>
            </a:r>
            <a:r>
              <a:rPr lang="pt-BR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anvisa</a:t>
            </a: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igual item 24 (engloba sarampo, caxumba e rubéola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); </a:t>
            </a:r>
            <a:endParaRPr lang="pt-BR" sz="2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(71)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rubéola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);ok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BrImunizante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(72)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Sigla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: Gripe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Sazonal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/ Nome: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Vacina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gripe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não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+mn-lt"/>
              </a:rPr>
              <a:t>técnica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);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2E2502"/>
                </a:solidFill>
                <a:latin typeface="+mn-lt"/>
              </a:rPr>
              <a:t>BrImunizante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(95)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Sigla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: COVID-19 GAMALEYA - SPUTNIK V / Nome: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Vacina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COVID-19 GAMALEYA - SPUTNIK V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recombinante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(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não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encontrado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informação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2E2502"/>
                </a:solidFill>
                <a:latin typeface="+mn-lt"/>
              </a:rPr>
              <a:t>técnica</a:t>
            </a:r>
            <a:r>
              <a:rPr lang="en-US" sz="2000" dirty="0">
                <a:solidFill>
                  <a:srgbClr val="2E2502"/>
                </a:solidFill>
                <a:latin typeface="+mn-lt"/>
              </a:rPr>
              <a:t>). </a:t>
            </a:r>
          </a:p>
          <a:p>
            <a:pPr lvl="2" algn="just">
              <a:buFont typeface="Wingdings" charset="2"/>
              <a:buChar char="§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>
              <a:buFont typeface="Wingdings" charset="2"/>
              <a:buChar char="§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pt-BR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7607" y="1869743"/>
            <a:ext cx="92706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BrImunizantes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</a:rPr>
              <a:t>informação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técnica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7BE90-3239-45E4-8E7C-04C1ECDC611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710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 De Assis Molla</cp:lastModifiedBy>
  <cp:revision>99</cp:revision>
  <dcterms:created xsi:type="dcterms:W3CDTF">2018-05-17T15:34:44Z</dcterms:created>
  <dcterms:modified xsi:type="dcterms:W3CDTF">2023-02-16T14:59:23Z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