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9" r:id="rId5"/>
    <p:sldId id="256" r:id="rId6"/>
    <p:sldId id="267" r:id="rId7"/>
    <p:sldId id="257" r:id="rId8"/>
    <p:sldId id="275" r:id="rId9"/>
    <p:sldId id="273" r:id="rId10"/>
    <p:sldId id="274" r:id="rId11"/>
    <p:sldId id="260" r:id="rId12"/>
    <p:sldId id="271" r:id="rId13"/>
    <p:sldId id="276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99FF99"/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012441"/>
          </a:xfrm>
        </p:spPr>
        <p:txBody>
          <a:bodyPr/>
          <a:lstStyle/>
          <a:p>
            <a:pPr algn="just"/>
            <a:r>
              <a:rPr lang="pt-BR" sz="3200" b="1" dirty="0">
                <a:solidFill>
                  <a:schemeClr val="bg1"/>
                </a:solidFill>
              </a:rPr>
              <a:t>IDENTIFICAÇÃO DAS CODIFICAÇÕES LOCAIS (BRASIL) PARA AS TECNOLOGIAS DE DOMÍNIO PÚBLICO UTILIZADAS NO </a:t>
            </a:r>
            <a:r>
              <a:rPr lang="pt-BR" sz="3200" b="1" dirty="0" smtClean="0">
                <a:solidFill>
                  <a:schemeClr val="bg1"/>
                </a:solidFill>
              </a:rPr>
              <a:t>IPS</a:t>
            </a: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Mapeamento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BRImunobiológicos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e PEC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OBM (VPM,VMPP, AMP e AMPP);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Mapeamento dos Fabricantes de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OBM.</a:t>
            </a:r>
            <a:endParaRPr lang="pt-BR" sz="24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just"/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38687" y="1566496"/>
            <a:ext cx="103862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</a:rPr>
              <a:t> Onde consultar a relação das vacinas, soros e imunoglobulinas adquiridas e distribuídas pelo Programa Nacional de Imunizações - Ministério da Saúde: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rgbClr val="00B050"/>
                </a:solidFill>
              </a:rPr>
              <a:t> Vacinas: Manual </a:t>
            </a:r>
            <a:r>
              <a:rPr lang="pt-BR" dirty="0">
                <a:solidFill>
                  <a:srgbClr val="00B050"/>
                </a:solidFill>
              </a:rPr>
              <a:t>de Normas e Procedimentos para </a:t>
            </a:r>
            <a:r>
              <a:rPr lang="pt-BR" dirty="0" smtClean="0">
                <a:solidFill>
                  <a:srgbClr val="00B050"/>
                </a:solidFill>
              </a:rPr>
              <a:t>Vacinação, Instrução </a:t>
            </a:r>
            <a:r>
              <a:rPr lang="pt-BR" dirty="0">
                <a:solidFill>
                  <a:srgbClr val="00B050"/>
                </a:solidFill>
              </a:rPr>
              <a:t>normativa </a:t>
            </a:r>
            <a:r>
              <a:rPr lang="pt-BR" dirty="0" smtClean="0">
                <a:solidFill>
                  <a:srgbClr val="00B050"/>
                </a:solidFill>
              </a:rPr>
              <a:t>e Calendário Nacional </a:t>
            </a:r>
            <a:r>
              <a:rPr lang="pt-BR" dirty="0">
                <a:solidFill>
                  <a:srgbClr val="00B050"/>
                </a:solidFill>
              </a:rPr>
              <a:t>de </a:t>
            </a:r>
            <a:r>
              <a:rPr lang="pt-BR" dirty="0" smtClean="0">
                <a:solidFill>
                  <a:srgbClr val="00B050"/>
                </a:solidFill>
              </a:rPr>
              <a:t>Vacinação - 2022, </a:t>
            </a:r>
            <a:r>
              <a:rPr lang="pt-BR" dirty="0">
                <a:solidFill>
                  <a:srgbClr val="00B050"/>
                </a:solidFill>
              </a:rPr>
              <a:t>Relação Nacional de Medicamentos Essenciais (RENAME) </a:t>
            </a:r>
            <a:r>
              <a:rPr lang="pt-BR" dirty="0" smtClean="0">
                <a:solidFill>
                  <a:srgbClr val="00B050"/>
                </a:solidFill>
              </a:rPr>
              <a:t>- 2022; 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rgbClr val="00B050"/>
                </a:solidFill>
              </a:rPr>
              <a:t> Soros: RENAME - 2022; 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Imunoglobulinas: Manual</a:t>
            </a:r>
            <a:r>
              <a:rPr lang="pt-BR" dirty="0">
                <a:solidFill>
                  <a:srgbClr val="00B050"/>
                </a:solidFill>
              </a:rPr>
              <a:t> dos Centros de Referência para </a:t>
            </a:r>
            <a:r>
              <a:rPr lang="pt-BR" dirty="0" err="1">
                <a:solidFill>
                  <a:srgbClr val="00B050"/>
                </a:solidFill>
              </a:rPr>
              <a:t>Imunobiológicos</a:t>
            </a:r>
            <a:r>
              <a:rPr lang="pt-BR" dirty="0">
                <a:solidFill>
                  <a:srgbClr val="00B050"/>
                </a:solidFill>
              </a:rPr>
              <a:t> Especiais (</a:t>
            </a:r>
            <a:r>
              <a:rPr lang="pt-BR" b="1" dirty="0">
                <a:solidFill>
                  <a:srgbClr val="00B050"/>
                </a:solidFill>
              </a:rPr>
              <a:t>CRIE</a:t>
            </a:r>
            <a:r>
              <a:rPr lang="pt-BR" dirty="0">
                <a:solidFill>
                  <a:srgbClr val="00B050"/>
                </a:solidFill>
              </a:rPr>
              <a:t>) </a:t>
            </a:r>
            <a:r>
              <a:rPr lang="pt-BR" dirty="0" smtClean="0">
                <a:solidFill>
                  <a:srgbClr val="00B050"/>
                </a:solidFill>
              </a:rPr>
              <a:t>- 2014, </a:t>
            </a:r>
            <a:r>
              <a:rPr lang="pt-BR" dirty="0">
                <a:solidFill>
                  <a:srgbClr val="00B050"/>
                </a:solidFill>
              </a:rPr>
              <a:t>(RENAME) - 2022</a:t>
            </a:r>
            <a:r>
              <a:rPr lang="pt-BR" dirty="0" smtClean="0">
                <a:solidFill>
                  <a:srgbClr val="00B050"/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ão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informações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repetidos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RNDS;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kern="1200" dirty="0" err="1" smtClean="0">
                <a:latin typeface="+mn-lt"/>
              </a:rPr>
              <a:t>Orientações</a:t>
            </a:r>
            <a:r>
              <a:rPr lang="en-US" sz="3600" kern="1200" dirty="0" smtClean="0">
                <a:latin typeface="+mn-lt"/>
              </a:rPr>
              <a:t> para </a:t>
            </a:r>
            <a:r>
              <a:rPr lang="en-US" sz="3600" kern="1200" dirty="0" err="1" smtClean="0">
                <a:latin typeface="+mn-lt"/>
              </a:rPr>
              <a:t>Validação</a:t>
            </a:r>
            <a:r>
              <a:rPr lang="en-US" sz="3600" kern="1200" dirty="0" smtClean="0">
                <a:latin typeface="+mn-lt"/>
              </a:rPr>
              <a:t> da </a:t>
            </a:r>
            <a:r>
              <a:rPr lang="en-US" sz="3600" kern="1200" dirty="0" err="1" smtClean="0">
                <a:latin typeface="+mn-lt"/>
              </a:rPr>
              <a:t>tabela</a:t>
            </a:r>
            <a:r>
              <a:rPr lang="en-US" sz="3600" kern="1200" dirty="0" smtClean="0">
                <a:latin typeface="+mn-lt"/>
              </a:rPr>
              <a:t> </a:t>
            </a:r>
            <a:r>
              <a:rPr lang="en-US" sz="3600" kern="1200" dirty="0" err="1" smtClean="0">
                <a:latin typeface="+mn-lt"/>
              </a:rPr>
              <a:t>Mapeamento</a:t>
            </a:r>
            <a:r>
              <a:rPr lang="en-US" sz="3600" kern="1200" dirty="0" smtClean="0">
                <a:latin typeface="+mn-lt"/>
              </a:rPr>
              <a:t> </a:t>
            </a:r>
          </a:p>
          <a:p>
            <a:pPr algn="just"/>
            <a:r>
              <a:rPr lang="en-US" sz="3600" kern="1200" dirty="0" smtClean="0">
                <a:latin typeface="+mn-lt"/>
              </a:rPr>
              <a:t>dos </a:t>
            </a:r>
            <a:r>
              <a:rPr lang="en-US" sz="3600" kern="1200" dirty="0" err="1" smtClean="0">
                <a:latin typeface="+mn-lt"/>
              </a:rPr>
              <a:t>BRImunobiológicos</a:t>
            </a:r>
            <a:endParaRPr lang="en-US" sz="3600" kern="1200" dirty="0">
              <a:latin typeface="+mn-lt"/>
            </a:endParaRPr>
          </a:p>
        </p:txBody>
      </p:sp>
      <p:sp>
        <p:nvSpPr>
          <p:cNvPr id="4" name="Rectangle 25"/>
          <p:cNvSpPr/>
          <p:nvPr/>
        </p:nvSpPr>
        <p:spPr>
          <a:xfrm>
            <a:off x="1212173" y="2739981"/>
            <a:ext cx="334860" cy="334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25"/>
          <p:cNvSpPr/>
          <p:nvPr/>
        </p:nvSpPr>
        <p:spPr>
          <a:xfrm>
            <a:off x="1212173" y="3324428"/>
            <a:ext cx="334860" cy="334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25"/>
          <p:cNvSpPr/>
          <p:nvPr/>
        </p:nvSpPr>
        <p:spPr>
          <a:xfrm>
            <a:off x="1209695" y="3900813"/>
            <a:ext cx="334860" cy="33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25"/>
          <p:cNvSpPr/>
          <p:nvPr/>
        </p:nvSpPr>
        <p:spPr>
          <a:xfrm>
            <a:off x="1212173" y="4477198"/>
            <a:ext cx="334860" cy="33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20750" y="2032310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10000"/>
                  </a:schemeClr>
                </a:solidFill>
              </a:rPr>
              <a:t>Legenda:</a:t>
            </a:r>
            <a:endParaRPr lang="pt-B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Todas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informações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foram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extraídas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bulário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Anvisa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lista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PEC é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semelhante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nomenclaturas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são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lista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 PEC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constava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12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realizado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preenchimento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08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foram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infomações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06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repetidos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possuem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mesmo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significado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é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6728" y="1674988"/>
            <a:ext cx="11204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Dificuldade na coleta de informações sobre apresentação farmacêutica. Exemplos: Apresentações diferentes das que constava na tabela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eSUS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eletrônico Anvisa (principalmente concentração, forma farmacêutica, unidade de fornecimento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Informações incorretas tabela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: substância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: IMUNOGLOBULINA HUMANA ANTI-HEPATITE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B estava associada ao produto FLEBOGAMMA;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Alguns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possuíam mais de um número DCB. Exemplo: (39) Vacina DTP /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Hib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não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evidentes nas bulas. Por exemplo: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dose/0,5ml;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com muitos princípios ativos; 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Necessidade de validação da tabela de Mapeamentos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1072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32013" y="1438226"/>
            <a:ext cx="11409528" cy="39032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just">
              <a:buNone/>
            </a:pPr>
            <a:endParaRPr lang="en-US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(56</a:t>
            </a:r>
            <a:r>
              <a:rPr lang="en-US" dirty="0">
                <a:solidFill>
                  <a:srgbClr val="2E2502"/>
                </a:solidFill>
                <a:latin typeface="+mn-lt"/>
              </a:rPr>
              <a:t>)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dirty="0">
                <a:solidFill>
                  <a:srgbClr val="2E2502"/>
                </a:solidFill>
                <a:latin typeface="+mn-lt"/>
              </a:rPr>
              <a:t>: SCRV 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/ Nome: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sarampo, caxumba, rubéola e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varicela (constava no PEC)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(73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) Sigla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: Quadrupla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Viral / Nome: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Vacina quádrupla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viral (não constava no PEC):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(73) é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mesma vacina que o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(56),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os nomes e sigla  do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(73)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foram ajustados.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60) Sigla: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HPV2 / Nome: 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(68) Sigla: 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 / Nome: 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PEC):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trata-se </a:t>
            </a:r>
            <a:r>
              <a:rPr lang="it-IT" dirty="0">
                <a:solidFill>
                  <a:srgbClr val="00B050"/>
                </a:solidFill>
                <a:latin typeface="+mn-lt"/>
              </a:rPr>
              <a:t>da mesma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vacina, para o </a:t>
            </a:r>
            <a:r>
              <a:rPr lang="it-IT" dirty="0">
                <a:solidFill>
                  <a:srgbClr val="00B050"/>
                </a:solidFill>
                <a:latin typeface="+mn-lt"/>
              </a:rPr>
              <a:t>item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68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a DCB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e a sigla foram do ajustados. </a:t>
            </a:r>
            <a:endParaRPr lang="it-IT" dirty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*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(37)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Sigla: Vero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/ Nome: </a:t>
            </a:r>
            <a:r>
              <a:rPr lang="pt-BR" dirty="0">
                <a:solidFill>
                  <a:srgbClr val="2E2502"/>
                </a:solidFill>
                <a:latin typeface="+mn-lt"/>
              </a:rPr>
              <a:t>Vacina raiva em cultivo celular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vero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(92)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Sigla: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VRvero /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Nome: Vacina raiva cultivo celulas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vero (não constava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no PEC)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(18) Sigla: VR / Nome: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pt-BR" dirty="0">
                <a:solidFill>
                  <a:srgbClr val="2E2502"/>
                </a:solidFill>
                <a:latin typeface="+mn-lt"/>
              </a:rPr>
              <a:t>raiva embrião de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galinha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PEC)?: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(18) a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vacina raiva inativada (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embrião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de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galinha) era fornecida para o Crie. Atualmente, por falta de produção e disponibilização no mercado, não está mais sendo fornecida e o PNI/MS adquire somente a vacina raiva (inativada) cultivo em células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vero.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A nomenclatura dos itens 80, 91, 18, 92 e 37 foram ajustados.</a:t>
            </a:r>
            <a:endParaRPr lang="pt-BR" dirty="0" smtClean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 smtClean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 smtClean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03234" y="1095025"/>
            <a:ext cx="824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2E2502"/>
                </a:solidFill>
              </a:rPr>
              <a:t>BRImunobiológicos</a:t>
            </a:r>
            <a:r>
              <a:rPr lang="en-US" sz="2800" b="1" dirty="0" smtClean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31265" y="-16092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37805" y="1092574"/>
            <a:ext cx="11614245" cy="55497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61950" indent="0" fontAlgn="auto">
              <a:lnSpc>
                <a:spcPct val="170000"/>
              </a:lnSpc>
            </a:pPr>
            <a:r>
              <a:rPr lang="pt-BR" sz="1600" dirty="0">
                <a:solidFill>
                  <a:srgbClr val="2E2502"/>
                </a:solidFill>
                <a:latin typeface="+mn-lt"/>
              </a:rPr>
              <a:t>*(03) Sigla: SARC / Soro </a:t>
            </a:r>
            <a:r>
              <a:rPr lang="pt-BR" sz="1600" dirty="0" err="1">
                <a:solidFill>
                  <a:srgbClr val="2E2502"/>
                </a:solidFill>
                <a:latin typeface="+mn-lt"/>
              </a:rPr>
              <a:t>antiaracnídeo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(31) Sigla: SALOXO / Soro </a:t>
            </a:r>
            <a:r>
              <a:rPr lang="pt-BR" sz="1600" dirty="0" err="1">
                <a:solidFill>
                  <a:srgbClr val="2E2502"/>
                </a:solidFill>
                <a:latin typeface="+mn-lt"/>
              </a:rPr>
              <a:t>antiloxoscélico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(trivalente) seriam o mesmo</a:t>
            </a:r>
            <a:r>
              <a:rPr lang="pt-BR" sz="1600" dirty="0" smtClean="0">
                <a:solidFill>
                  <a:srgbClr val="2E2502"/>
                </a:solidFill>
                <a:latin typeface="+mn-lt"/>
              </a:rPr>
              <a:t>?: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tratam-se de soros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diferentes: (31) soro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antiloxoscélico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(trivalente) cada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contém imunoglobulinas que neutralizam, no mínimo, 15 DMN (Dose Mínima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Necrosante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de veneno de aranhas das espécies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laeta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gaucho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intermedia (15 DMN/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), </a:t>
            </a:r>
            <a:r>
              <a:rPr lang="pt-BR" sz="1600" dirty="0" smtClean="0">
                <a:solidFill>
                  <a:srgbClr val="00B050"/>
                </a:solidFill>
              </a:rPr>
              <a:t>(03</a:t>
            </a:r>
            <a:r>
              <a:rPr lang="pt-BR" sz="1600" dirty="0">
                <a:solidFill>
                  <a:srgbClr val="00B050"/>
                </a:solidFill>
              </a:rPr>
              <a:t>)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soro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antiaracnídico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Phoneutria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e 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Tityus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 cada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contém imunoglobulinas que neutralizam, no mínimo, 1,5 Dose Mínima Mortal (DMN)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Tityus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serrulatus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(1,5 DMM/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), 1,5 DMM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Phoneutria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nigriventer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(1,5 DMM/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e 15 DMN (Dose Mínima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Necrosante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gaucho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(15 DMN/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). </a:t>
            </a:r>
            <a:endParaRPr lang="it-IT" sz="1600" dirty="0">
              <a:solidFill>
                <a:srgbClr val="00B050"/>
              </a:solidFill>
              <a:latin typeface="+mn-lt"/>
            </a:endParaRPr>
          </a:p>
          <a:p>
            <a:pPr marL="361950" lvl="1" indent="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(86) Sigla: COVID-19 SINOVAC/BUTANTAN – CORONAVAC / Nome: Vacina COVID-19 SINOVAC/BUTANTAN - CORONAVAC, inativada (constava no PEC) = (98) Sigla: COVID-19 SINOVAC – CORONAVAC / Nome: Vacina COVID-19 SINOVAC - CORONAVAC inativada (constava no PEC</a:t>
            </a:r>
            <a:r>
              <a:rPr lang="it-IT" sz="1600" dirty="0">
                <a:solidFill>
                  <a:srgbClr val="2E2502"/>
                </a:solidFill>
                <a:latin typeface="+mn-lt"/>
              </a:rPr>
              <a:t>):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Trata-se da mesma vacina: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vacina adsorvida covid-19 (inativada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 porém a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(86</a:t>
            </a:r>
            <a:r>
              <a:rPr lang="it-IT" sz="1600" dirty="0">
                <a:solidFill>
                  <a:srgbClr val="00B050"/>
                </a:solidFill>
                <a:latin typeface="+mn-lt"/>
              </a:rPr>
              <a:t>)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é fornecida pelo Butantan enquanto a (98) é fornecida pela Sinovac. </a:t>
            </a:r>
          </a:p>
          <a:p>
            <a:pPr marL="361950" lvl="1" indent="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(35) Sigla: HA / Nome: Vacina hepatite A 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pt-BR" sz="16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(83) Sigla: </a:t>
            </a:r>
            <a:r>
              <a:rPr lang="pt-BR" sz="16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HEPAad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Vacina hepatite A adulto 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(constava no PEC): são itens diferentes visto que,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o item (35) é a v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acina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adsorvida hepatite A </a:t>
            </a:r>
            <a:r>
              <a:rPr lang="pt-BR" sz="1600" dirty="0" smtClean="0">
                <a:solidFill>
                  <a:srgbClr val="00B050"/>
                </a:solidFill>
              </a:rPr>
              <a:t>inativada, 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virossomal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, enquanto a (83) é inativada. O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PNI/MS disponibiliza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o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item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(83)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Sigla: HA / Nome: Vacina hepatite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A (inativada), conforme instrução normativa referente ao calendário nacional de vacinação – 2022.</a:t>
            </a:r>
            <a:endParaRPr lang="en-US" sz="16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0880" y="687582"/>
            <a:ext cx="821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2E2502"/>
                </a:solidFill>
              </a:rPr>
              <a:t>BRImunobiológicos</a:t>
            </a:r>
            <a:r>
              <a:rPr lang="en-US" sz="2800" b="1" dirty="0" smtClean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en-US" sz="2800" b="1" dirty="0">
              <a:solidFill>
                <a:srgbClr val="2E2502"/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2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865" y="2354986"/>
            <a:ext cx="11272411" cy="4257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(40) -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pneumocócica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7V: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substituída em 2009 pela vacina pneumocócica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13);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38)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SBOTULTRI /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Soro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antibotulínico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(trivalente</a:t>
            </a:r>
            <a:r>
              <a:rPr lang="pt-BR" sz="2000" dirty="0" smtClean="0">
                <a:solidFill>
                  <a:srgbClr val="2E2502"/>
                </a:solidFill>
                <a:latin typeface="+mn-lt"/>
              </a:rPr>
              <a:t>): </a:t>
            </a:r>
            <a:r>
              <a:rPr lang="en-US" sz="2000" dirty="0" err="1" smtClean="0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rgbClr val="2E2502"/>
                </a:solidFill>
                <a:latin typeface="+mn-lt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o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soro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distribuído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pelo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MS é o 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soro </a:t>
            </a:r>
            <a:r>
              <a:rPr lang="pt-BR" sz="2000" dirty="0" err="1">
                <a:solidFill>
                  <a:srgbClr val="00B050"/>
                </a:solidFill>
                <a:latin typeface="+mn-lt"/>
              </a:rPr>
              <a:t>antibotulínico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 AB (bivalente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registro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Anvisa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122340019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.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(42)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PENTA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penta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(DTP/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HepB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/Hib)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trata-se da vacina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adsorvida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difteria, tétano, </a:t>
            </a:r>
            <a:r>
              <a:rPr lang="pt-BR" dirty="0" err="1">
                <a:solidFill>
                  <a:srgbClr val="00B050"/>
                </a:solidFill>
                <a:latin typeface="+mn-lt"/>
              </a:rPr>
              <a:t>pertussis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, hepatite B (recombinante) e </a:t>
            </a:r>
            <a:r>
              <a:rPr lang="pt-BR" i="1" dirty="0" err="1">
                <a:solidFill>
                  <a:srgbClr val="00B050"/>
                </a:solidFill>
                <a:latin typeface="+mn-lt"/>
              </a:rPr>
              <a:t>Haemophilus</a:t>
            </a:r>
            <a:r>
              <a:rPr lang="pt-BR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i="1" dirty="0" err="1">
                <a:solidFill>
                  <a:srgbClr val="00B050"/>
                </a:solidFill>
                <a:latin typeface="+mn-lt"/>
              </a:rPr>
              <a:t>influenzae</a:t>
            </a:r>
            <a:r>
              <a:rPr lang="pt-BR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B (conjugada)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adquirida via fundo rotatório da OPAS, por não possuir registro no Brasil.</a:t>
            </a:r>
            <a:endParaRPr lang="pt-BR" sz="2000" dirty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96036" y="1720057"/>
            <a:ext cx="90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924210" y="243930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Considerações</a:t>
            </a:r>
            <a:endParaRPr lang="en-US" kern="12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-188082" y="2115403"/>
            <a:ext cx="11627892" cy="4742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2" algn="just"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(64)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FLU ID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influenza ID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trata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-se da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influenza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trivalente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fragmentada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inativada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) (33)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aplicada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via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intradermica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(70)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Conforme tabela da </a:t>
            </a:r>
            <a:r>
              <a:rPr lang="pt-BR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anvisa</a:t>
            </a: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igual item 24 (engloba sarampo, caxumba e 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Trata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-se de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vacinas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diferentes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, a (70)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é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sarampo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monovalente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enquanto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a (24) é 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triviral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: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sarampo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caxumba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rubéola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atenuada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).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Atualmente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B050"/>
                </a:solidFill>
                <a:latin typeface="+mn-lt"/>
              </a:rPr>
              <a:t>a vacina disponibilizada pelo PNI/MS é a (24).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(71)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);ok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(72)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Gripe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Sazonal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gripe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trata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-se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da </a:t>
            </a:r>
            <a:r>
              <a:rPr lang="pt-BR" sz="1800" dirty="0">
                <a:solidFill>
                  <a:srgbClr val="FF0000"/>
                </a:solidFill>
                <a:latin typeface="+mn-lt"/>
              </a:rPr>
              <a:t>vacina influenza A (H1N1) (inativada, fragmentada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) que na época foi registrada no sistema como gripe sazonal. </a:t>
            </a:r>
            <a:r>
              <a:rPr lang="en-US" sz="1800" dirty="0" err="1">
                <a:solidFill>
                  <a:srgbClr val="00B050"/>
                </a:solidFill>
              </a:rPr>
              <a:t>Atualmente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pt-BR" sz="1800" dirty="0">
                <a:solidFill>
                  <a:srgbClr val="00B050"/>
                </a:solidFill>
              </a:rPr>
              <a:t>a vacina disponibilizada pelo PNI/MS é a </a:t>
            </a:r>
            <a:r>
              <a:rPr lang="pt-BR" sz="1800" dirty="0" smtClean="0">
                <a:solidFill>
                  <a:srgbClr val="00B050"/>
                </a:solidFill>
              </a:rPr>
              <a:t>(</a:t>
            </a:r>
            <a:r>
              <a:rPr lang="pt-BR" sz="1800" dirty="0">
                <a:solidFill>
                  <a:srgbClr val="00B050"/>
                </a:solidFill>
              </a:rPr>
              <a:t>33) Vacina influenza trivalente (fragmentada, inativada). </a:t>
            </a:r>
            <a:r>
              <a:rPr lang="pt-BR" sz="1800" dirty="0" smtClean="0">
                <a:solidFill>
                  <a:srgbClr val="00B050"/>
                </a:solidFill>
              </a:rPr>
              <a:t>(72) </a:t>
            </a:r>
            <a:r>
              <a:rPr lang="pt-BR" sz="1800" dirty="0" smtClean="0">
                <a:solidFill>
                  <a:srgbClr val="00B050"/>
                </a:solidFill>
                <a:latin typeface="+mn-lt"/>
              </a:rPr>
              <a:t>O</a:t>
            </a:r>
            <a:r>
              <a:rPr lang="it-IT" sz="1800" dirty="0" smtClean="0">
                <a:solidFill>
                  <a:srgbClr val="00B050"/>
                </a:solidFill>
                <a:latin typeface="+mn-lt"/>
              </a:rPr>
              <a:t>s </a:t>
            </a:r>
            <a:r>
              <a:rPr lang="it-IT" sz="1800" dirty="0">
                <a:solidFill>
                  <a:srgbClr val="00B050"/>
                </a:solidFill>
                <a:latin typeface="+mn-lt"/>
              </a:rPr>
              <a:t>nomes e </a:t>
            </a:r>
            <a:r>
              <a:rPr lang="it-IT" sz="1800" dirty="0" smtClean="0">
                <a:solidFill>
                  <a:srgbClr val="00B050"/>
                </a:solidFill>
                <a:latin typeface="+mn-lt"/>
              </a:rPr>
              <a:t>sigla </a:t>
            </a:r>
            <a:r>
              <a:rPr lang="it-IT" sz="1800" dirty="0" smtClean="0">
                <a:solidFill>
                  <a:srgbClr val="00B050"/>
                </a:solidFill>
                <a:latin typeface="+mn-lt"/>
              </a:rPr>
              <a:t>foram ajustados. </a:t>
            </a:r>
            <a:endParaRPr lang="it-IT" sz="1800" dirty="0">
              <a:solidFill>
                <a:srgbClr val="00B050"/>
              </a:solidFill>
              <a:latin typeface="+mn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(95)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: COVID-19 GAMALEYA - SPUTNIK V / Nome: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COVID-19 GAMALEYA - SPUTNIK V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recombinante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(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): 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é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disponibilizada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pelo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PNI/MS.</a:t>
            </a:r>
          </a:p>
          <a:p>
            <a:pPr lvl="1"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sz="1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24210" y="1407319"/>
            <a:ext cx="9270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1286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Apresentação do PowerPoint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Karla Calvette Costa</cp:lastModifiedBy>
  <cp:revision>141</cp:revision>
  <dcterms:created xsi:type="dcterms:W3CDTF">2018-05-17T15:34:44Z</dcterms:created>
  <dcterms:modified xsi:type="dcterms:W3CDTF">2023-03-08T12:46:25Z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