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69" r:id="rId6"/>
    <p:sldId id="271" r:id="rId7"/>
    <p:sldId id="272" r:id="rId8"/>
    <p:sldId id="273" r:id="rId9"/>
    <p:sldId id="275" r:id="rId10"/>
    <p:sldId id="276" r:id="rId11"/>
    <p:sldId id="274" r:id="rId12"/>
    <p:sldId id="277" r:id="rId13"/>
    <p:sldId id="266" r:id="rId14"/>
    <p:sldId id="2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7CC0"/>
    <a:srgbClr val="33AADF"/>
    <a:srgbClr val="00D1F8"/>
    <a:srgbClr val="00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837"/>
    <p:restoredTop sz="94662"/>
  </p:normalViewPr>
  <p:slideViewPr>
    <p:cSldViewPr snapToGrid="0" snapToObjects="1">
      <p:cViewPr varScale="1">
        <p:scale>
          <a:sx n="83" d="100"/>
          <a:sy n="83" d="100"/>
        </p:scale>
        <p:origin x="96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onalisa\Downloads\Apresenta&#231;&#227;o_gr&#225;fico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Cadastros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realizados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na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OBM 2023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[Apresentação_gráficos.xlsx]Planilha3!$B$1</c:f>
              <c:strCache>
                <c:ptCount val="1"/>
                <c:pt idx="0">
                  <c:v>HSL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[Apresentação_gráficos.xlsx]Planilha3!$A$2:$A$8</c:f>
              <c:strCache>
                <c:ptCount val="7"/>
                <c:pt idx="0">
                  <c:v>Junho </c:v>
                </c:pt>
                <c:pt idx="1">
                  <c:v>Julho</c:v>
                </c:pt>
                <c:pt idx="2">
                  <c:v>Agosto</c:v>
                </c:pt>
                <c:pt idx="3">
                  <c:v>Setembro</c:v>
                </c:pt>
                <c:pt idx="4">
                  <c:v>Outubro</c:v>
                </c:pt>
                <c:pt idx="5">
                  <c:v>Novembro</c:v>
                </c:pt>
                <c:pt idx="6">
                  <c:v>Dezembro</c:v>
                </c:pt>
              </c:strCache>
            </c:strRef>
          </c:cat>
          <c:val>
            <c:numRef>
              <c:f>[Apresentação_gráficos.xlsx]Planilha3!$B$2:$B$8</c:f>
              <c:numCache>
                <c:formatCode>General</c:formatCode>
                <c:ptCount val="7"/>
                <c:pt idx="0">
                  <c:v>121</c:v>
                </c:pt>
                <c:pt idx="1">
                  <c:v>1785</c:v>
                </c:pt>
                <c:pt idx="2">
                  <c:v>2438</c:v>
                </c:pt>
                <c:pt idx="3">
                  <c:v>2560</c:v>
                </c:pt>
                <c:pt idx="4">
                  <c:v>2666</c:v>
                </c:pt>
                <c:pt idx="5">
                  <c:v>4761</c:v>
                </c:pt>
                <c:pt idx="6">
                  <c:v>2649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90-4BA0-857B-7D2D3892E57B}"/>
            </c:ext>
          </c:extLst>
        </c:ser>
        <c:ser>
          <c:idx val="1"/>
          <c:order val="1"/>
          <c:tx>
            <c:strRef>
              <c:f>[Apresentação_gráficos.xlsx]Planilha3!$C$1</c:f>
              <c:strCache>
                <c:ptCount val="1"/>
                <c:pt idx="0">
                  <c:v>MS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[Apresentação_gráficos.xlsx]Planilha3!$A$2:$A$8</c:f>
              <c:strCache>
                <c:ptCount val="7"/>
                <c:pt idx="0">
                  <c:v>Junho </c:v>
                </c:pt>
                <c:pt idx="1">
                  <c:v>Julho</c:v>
                </c:pt>
                <c:pt idx="2">
                  <c:v>Agosto</c:v>
                </c:pt>
                <c:pt idx="3">
                  <c:v>Setembro</c:v>
                </c:pt>
                <c:pt idx="4">
                  <c:v>Outubro</c:v>
                </c:pt>
                <c:pt idx="5">
                  <c:v>Novembro</c:v>
                </c:pt>
                <c:pt idx="6">
                  <c:v>Dezembro</c:v>
                </c:pt>
              </c:strCache>
            </c:strRef>
          </c:cat>
          <c:val>
            <c:numRef>
              <c:f>[Apresentação_gráficos.xlsx]Planilha3!$C$2:$C$8</c:f>
              <c:numCache>
                <c:formatCode>General</c:formatCode>
                <c:ptCount val="7"/>
                <c:pt idx="5">
                  <c:v>2865</c:v>
                </c:pt>
                <c:pt idx="6">
                  <c:v>438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190-4BA0-857B-7D2D3892E5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3134767"/>
        <c:axId val="443142671"/>
      </c:barChart>
      <c:catAx>
        <c:axId val="4431347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43142671"/>
        <c:crosses val="autoZero"/>
        <c:auto val="1"/>
        <c:lblAlgn val="ctr"/>
        <c:lblOffset val="100"/>
        <c:noMultiLvlLbl val="0"/>
      </c:catAx>
      <c:valAx>
        <c:axId val="4431426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431347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Cadastros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na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OBM 2023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[Apresentação_gráficos.xlsx]Planilha3!$B$1</c:f>
              <c:strCache>
                <c:ptCount val="1"/>
                <c:pt idx="0">
                  <c:v>HSL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[Apresentação_gráficos.xlsx]Planilha3!$A$2:$A$8</c:f>
              <c:strCache>
                <c:ptCount val="7"/>
                <c:pt idx="0">
                  <c:v>Junho </c:v>
                </c:pt>
                <c:pt idx="1">
                  <c:v>Julho</c:v>
                </c:pt>
                <c:pt idx="2">
                  <c:v>Agosto</c:v>
                </c:pt>
                <c:pt idx="3">
                  <c:v>Setembro</c:v>
                </c:pt>
                <c:pt idx="4">
                  <c:v>Outubro</c:v>
                </c:pt>
                <c:pt idx="5">
                  <c:v>Novembro</c:v>
                </c:pt>
                <c:pt idx="6">
                  <c:v>Dezembro</c:v>
                </c:pt>
              </c:strCache>
            </c:strRef>
          </c:cat>
          <c:val>
            <c:numRef>
              <c:f>[Apresentação_gráficos.xlsx]Planilha3!$B$2:$B$8</c:f>
              <c:numCache>
                <c:formatCode>General</c:formatCode>
                <c:ptCount val="7"/>
                <c:pt idx="0">
                  <c:v>121</c:v>
                </c:pt>
                <c:pt idx="1">
                  <c:v>1785</c:v>
                </c:pt>
                <c:pt idx="2">
                  <c:v>2438</c:v>
                </c:pt>
                <c:pt idx="3">
                  <c:v>2560</c:v>
                </c:pt>
                <c:pt idx="4">
                  <c:v>2666</c:v>
                </c:pt>
                <c:pt idx="5">
                  <c:v>4761</c:v>
                </c:pt>
                <c:pt idx="6">
                  <c:v>2649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89-465D-9F12-10B1DC4B5080}"/>
            </c:ext>
          </c:extLst>
        </c:ser>
        <c:ser>
          <c:idx val="1"/>
          <c:order val="1"/>
          <c:tx>
            <c:strRef>
              <c:f>[Apresentação_gráficos.xlsx]Planilha3!$C$1</c:f>
              <c:strCache>
                <c:ptCount val="1"/>
                <c:pt idx="0">
                  <c:v>MS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[Apresentação_gráficos.xlsx]Planilha3!$A$2:$A$8</c:f>
              <c:strCache>
                <c:ptCount val="7"/>
                <c:pt idx="0">
                  <c:v>Junho </c:v>
                </c:pt>
                <c:pt idx="1">
                  <c:v>Julho</c:v>
                </c:pt>
                <c:pt idx="2">
                  <c:v>Agosto</c:v>
                </c:pt>
                <c:pt idx="3">
                  <c:v>Setembro</c:v>
                </c:pt>
                <c:pt idx="4">
                  <c:v>Outubro</c:v>
                </c:pt>
                <c:pt idx="5">
                  <c:v>Novembro</c:v>
                </c:pt>
                <c:pt idx="6">
                  <c:v>Dezembro</c:v>
                </c:pt>
              </c:strCache>
            </c:strRef>
          </c:cat>
          <c:val>
            <c:numRef>
              <c:f>[Apresentação_gráficos.xlsx]Planilha3!$C$2:$C$8</c:f>
              <c:numCache>
                <c:formatCode>General</c:formatCode>
                <c:ptCount val="7"/>
                <c:pt idx="5">
                  <c:v>2865</c:v>
                </c:pt>
                <c:pt idx="6">
                  <c:v>438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189-465D-9F12-10B1DC4B5080}"/>
            </c:ext>
          </c:extLst>
        </c:ser>
        <c:ser>
          <c:idx val="2"/>
          <c:order val="2"/>
          <c:tx>
            <c:strRef>
              <c:f>[Apresentação_gráficos.xlsx]Planilha3!$D$1</c:f>
              <c:strCache>
                <c:ptCount val="1"/>
                <c:pt idx="0">
                  <c:v>Pendentes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cat>
            <c:strRef>
              <c:f>[Apresentação_gráficos.xlsx]Planilha3!$A$2:$A$8</c:f>
              <c:strCache>
                <c:ptCount val="7"/>
                <c:pt idx="0">
                  <c:v>Junho </c:v>
                </c:pt>
                <c:pt idx="1">
                  <c:v>Julho</c:v>
                </c:pt>
                <c:pt idx="2">
                  <c:v>Agosto</c:v>
                </c:pt>
                <c:pt idx="3">
                  <c:v>Setembro</c:v>
                </c:pt>
                <c:pt idx="4">
                  <c:v>Outubro</c:v>
                </c:pt>
                <c:pt idx="5">
                  <c:v>Novembro</c:v>
                </c:pt>
                <c:pt idx="6">
                  <c:v>Dezembro</c:v>
                </c:pt>
              </c:strCache>
            </c:strRef>
          </c:cat>
          <c:val>
            <c:numRef>
              <c:f>[Apresentação_gráficos.xlsx]Planilha3!$D$2:$D$8</c:f>
              <c:numCache>
                <c:formatCode>General</c:formatCode>
                <c:ptCount val="7"/>
                <c:pt idx="6">
                  <c:v>7095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189-465D-9F12-10B1DC4B50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3145999"/>
        <c:axId val="443146415"/>
      </c:barChart>
      <c:catAx>
        <c:axId val="4431459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43146415"/>
        <c:crosses val="autoZero"/>
        <c:auto val="1"/>
        <c:lblAlgn val="ctr"/>
        <c:lblOffset val="100"/>
        <c:noMultiLvlLbl val="0"/>
      </c:catAx>
      <c:valAx>
        <c:axId val="4431464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431459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12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5"/>
          <p:cNvSpPr/>
          <p:nvPr userDrawn="1"/>
        </p:nvSpPr>
        <p:spPr>
          <a:xfrm>
            <a:off x="947894" y="1387762"/>
            <a:ext cx="790963" cy="54525"/>
          </a:xfrm>
          <a:prstGeom prst="rect">
            <a:avLst/>
          </a:prstGeom>
          <a:solidFill>
            <a:srgbClr val="1FC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2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028773" y="5620452"/>
            <a:ext cx="1444809" cy="39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47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6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16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42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6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4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5"/>
          <p:cNvSpPr/>
          <p:nvPr userDrawn="1"/>
        </p:nvSpPr>
        <p:spPr>
          <a:xfrm>
            <a:off x="947894" y="1387762"/>
            <a:ext cx="790963" cy="54525"/>
          </a:xfrm>
          <a:prstGeom prst="rect">
            <a:avLst/>
          </a:prstGeom>
          <a:solidFill>
            <a:srgbClr val="1FC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64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Rectangle 5"/>
          <p:cNvSpPr/>
          <p:nvPr userDrawn="1"/>
        </p:nvSpPr>
        <p:spPr>
          <a:xfrm>
            <a:off x="947894" y="1387762"/>
            <a:ext cx="790963" cy="54525"/>
          </a:xfrm>
          <a:prstGeom prst="rect">
            <a:avLst/>
          </a:prstGeom>
          <a:solidFill>
            <a:srgbClr val="1FC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69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Rectangle 5"/>
          <p:cNvSpPr/>
          <p:nvPr userDrawn="1"/>
        </p:nvSpPr>
        <p:spPr>
          <a:xfrm>
            <a:off x="947894" y="1387762"/>
            <a:ext cx="790963" cy="54525"/>
          </a:xfrm>
          <a:prstGeom prst="rect">
            <a:avLst/>
          </a:prstGeom>
          <a:solidFill>
            <a:srgbClr val="1FC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87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1542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956908"/>
            <a:ext cx="1973543" cy="535607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pt-BR" sz="4400" b="1" dirty="0">
                <a:solidFill>
                  <a:schemeClr val="bg1"/>
                </a:solidFill>
              </a:rPr>
              <a:t>Promoção do Ambiente de Interconectividade em Saúde como apoio à Implementação da Estratégia de Saúde Digital para o </a:t>
            </a:r>
            <a:r>
              <a:rPr lang="pt-BR" sz="4400" b="1" dirty="0" smtClean="0">
                <a:solidFill>
                  <a:schemeClr val="bg1"/>
                </a:solidFill>
              </a:rPr>
              <a:t>Brasil – IPS Brasil</a:t>
            </a:r>
            <a:endParaRPr lang="en-US" sz="4400" b="1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676400" y="37544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smtClean="0">
                <a:solidFill>
                  <a:srgbClr val="00D1F8"/>
                </a:solidFill>
                <a:latin typeface="Verdana" charset="0"/>
                <a:ea typeface="Verdana" charset="0"/>
                <a:cs typeface="Verdana" charset="0"/>
              </a:rPr>
              <a:t>PROADI SUS </a:t>
            </a:r>
            <a:r>
              <a:rPr lang="pt-BR" b="1" smtClean="0">
                <a:solidFill>
                  <a:srgbClr val="00D1F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25000.087254/2022-79</a:t>
            </a:r>
            <a:endParaRPr lang="en-US" b="1" dirty="0">
              <a:solidFill>
                <a:srgbClr val="00D1F8"/>
              </a:solidFill>
              <a:latin typeface="Verdana" panose="020B0604030504040204" pitchFamily="34" charset="0"/>
              <a:ea typeface="Verdana" panose="020B0604030504040204" pitchFamily="34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21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68176" y="0"/>
            <a:ext cx="6005936" cy="6858000"/>
          </a:xfrm>
          <a:prstGeom prst="rect">
            <a:avLst/>
          </a:prstGeom>
          <a:solidFill>
            <a:srgbClr val="007A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05938" y="0"/>
            <a:ext cx="6186062" cy="6858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2394033"/>
            <a:ext cx="4303426" cy="6542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dirty="0" err="1" smtClean="0">
                <a:solidFill>
                  <a:schemeClr val="bg1"/>
                </a:solidFill>
              </a:rPr>
              <a:t>Obrigada</a:t>
            </a:r>
            <a:r>
              <a:rPr lang="en-US" dirty="0" smtClean="0">
                <a:solidFill>
                  <a:schemeClr val="bg1"/>
                </a:solidFill>
              </a:rPr>
              <a:t>!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32329" y="4068716"/>
            <a:ext cx="790963" cy="54525"/>
          </a:xfrm>
          <a:prstGeom prst="rect">
            <a:avLst/>
          </a:prstGeom>
          <a:solidFill>
            <a:srgbClr val="1FC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37760" y="0"/>
            <a:ext cx="68178" cy="6858000"/>
          </a:xfrm>
          <a:prstGeom prst="rect">
            <a:avLst/>
          </a:prstGeom>
          <a:solidFill>
            <a:srgbClr val="005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8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5017" y="4284403"/>
            <a:ext cx="156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www.hsl.org.br</a:t>
            </a:r>
            <a:endParaRPr lang="en-US" sz="140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672" y="2974327"/>
            <a:ext cx="3350656" cy="90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26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701964" y="2040067"/>
            <a:ext cx="10954328" cy="216247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800" b="1" smtClean="0">
                <a:solidFill>
                  <a:schemeClr val="bg1"/>
                </a:solidFill>
              </a:rPr>
              <a:t>Atualização da Base de Dados da Ontologia Brasileira de Medicamentos (OBM)</a:t>
            </a:r>
            <a:endParaRPr lang="en-US" sz="4800" b="1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80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/>
        </p:nvSpPr>
        <p:spPr>
          <a:xfrm>
            <a:off x="675501" y="2092963"/>
            <a:ext cx="10546682" cy="43513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US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675500" y="145281"/>
            <a:ext cx="9669227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just"/>
            <a:endParaRPr lang="en-US" sz="2400" kern="1200" dirty="0"/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88192C02-B800-45A3-8999-BCAB08760FFC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 bwMode="auto">
          <a:xfrm>
            <a:off x="7189678" y="4643438"/>
            <a:ext cx="0" cy="709612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4B0A66D-24B2-47A6-BC16-361625E2787C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 bwMode="auto">
          <a:xfrm>
            <a:off x="3957528" y="3189288"/>
            <a:ext cx="0" cy="663575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88FDA030-F5C6-482A-810D-E2D43F07AE2A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 bwMode="auto">
          <a:xfrm>
            <a:off x="3957528" y="4633913"/>
            <a:ext cx="0" cy="712787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Cubo 8">
            <a:extLst>
              <a:ext uri="{FF2B5EF4-FFF2-40B4-BE49-F238E27FC236}">
                <a16:creationId xmlns:a16="http://schemas.microsoft.com/office/drawing/2014/main" id="{C84CDC09-E466-4C8F-A65A-EEAFC90F64A0}"/>
              </a:ext>
            </a:extLst>
          </p:cNvPr>
          <p:cNvSpPr/>
          <p:nvPr/>
        </p:nvSpPr>
        <p:spPr bwMode="auto">
          <a:xfrm>
            <a:off x="2997202" y="2147888"/>
            <a:ext cx="2181002" cy="1041400"/>
          </a:xfrm>
          <a:prstGeom prst="cube">
            <a:avLst/>
          </a:prstGeom>
          <a:solidFill>
            <a:srgbClr val="F2F2EC"/>
          </a:solidFill>
          <a:ln>
            <a:solidFill>
              <a:srgbClr val="5DBAA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anchor="ctr"/>
          <a:lstStyle/>
          <a:p>
            <a:pPr algn="ctr">
              <a:defRPr/>
            </a:pPr>
            <a:r>
              <a:rPr lang="pt-BR" sz="1600" b="1" dirty="0">
                <a:solidFill>
                  <a:srgbClr val="C00000"/>
                </a:solidFill>
              </a:rPr>
              <a:t>VTM</a:t>
            </a:r>
          </a:p>
          <a:p>
            <a:pPr algn="ctr">
              <a:defRPr/>
            </a:pPr>
            <a:r>
              <a:rPr lang="pt-BR" sz="1400" b="1" dirty="0">
                <a:solidFill>
                  <a:srgbClr val="004F9A"/>
                </a:solidFill>
              </a:rPr>
              <a:t>“Princípio Ativo Virtual”</a:t>
            </a:r>
          </a:p>
        </p:txBody>
      </p:sp>
      <p:sp>
        <p:nvSpPr>
          <p:cNvPr id="10" name="Cubo 9">
            <a:extLst>
              <a:ext uri="{FF2B5EF4-FFF2-40B4-BE49-F238E27FC236}">
                <a16:creationId xmlns:a16="http://schemas.microsoft.com/office/drawing/2014/main" id="{F5DDB48C-0FDE-4DD7-95BA-316D60A91E2B}"/>
              </a:ext>
            </a:extLst>
          </p:cNvPr>
          <p:cNvSpPr/>
          <p:nvPr/>
        </p:nvSpPr>
        <p:spPr bwMode="auto">
          <a:xfrm>
            <a:off x="2997202" y="3592513"/>
            <a:ext cx="2181002" cy="1041400"/>
          </a:xfrm>
          <a:prstGeom prst="cube">
            <a:avLst/>
          </a:prstGeom>
          <a:solidFill>
            <a:srgbClr val="F2F2EC"/>
          </a:solidFill>
          <a:ln>
            <a:solidFill>
              <a:srgbClr val="5DBAA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anchor="ctr"/>
          <a:lstStyle/>
          <a:p>
            <a:pPr algn="ctr">
              <a:defRPr/>
            </a:pPr>
            <a:r>
              <a:rPr lang="pt-BR" sz="1600" b="1" dirty="0">
                <a:solidFill>
                  <a:srgbClr val="C00000"/>
                </a:solidFill>
              </a:rPr>
              <a:t>VMP</a:t>
            </a:r>
          </a:p>
          <a:p>
            <a:pPr algn="ctr">
              <a:defRPr/>
            </a:pPr>
            <a:r>
              <a:rPr lang="pt-BR" sz="1400" b="1" dirty="0">
                <a:solidFill>
                  <a:srgbClr val="004F9A"/>
                </a:solidFill>
              </a:rPr>
              <a:t>“Produto Medicinal Virtual”</a:t>
            </a:r>
          </a:p>
        </p:txBody>
      </p:sp>
      <p:sp>
        <p:nvSpPr>
          <p:cNvPr id="11" name="Cubo 10">
            <a:extLst>
              <a:ext uri="{FF2B5EF4-FFF2-40B4-BE49-F238E27FC236}">
                <a16:creationId xmlns:a16="http://schemas.microsoft.com/office/drawing/2014/main" id="{924D18D8-F496-40A6-A989-3C576C3EFD6C}"/>
              </a:ext>
            </a:extLst>
          </p:cNvPr>
          <p:cNvSpPr/>
          <p:nvPr/>
        </p:nvSpPr>
        <p:spPr bwMode="auto">
          <a:xfrm>
            <a:off x="2997202" y="5086350"/>
            <a:ext cx="2181002" cy="1041400"/>
          </a:xfrm>
          <a:prstGeom prst="cube">
            <a:avLst/>
          </a:prstGeom>
          <a:solidFill>
            <a:srgbClr val="F2F2EC"/>
          </a:solidFill>
          <a:ln>
            <a:solidFill>
              <a:srgbClr val="5DBAA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anchor="ctr"/>
          <a:lstStyle/>
          <a:p>
            <a:pPr algn="ctr">
              <a:defRPr/>
            </a:pPr>
            <a:r>
              <a:rPr lang="pt-BR" sz="1600" b="1" dirty="0">
                <a:solidFill>
                  <a:srgbClr val="C00000"/>
                </a:solidFill>
              </a:rPr>
              <a:t>VMPP</a:t>
            </a:r>
            <a:endParaRPr lang="pt-BR" sz="1400" b="1" dirty="0">
              <a:solidFill>
                <a:srgbClr val="C00000"/>
              </a:solidFill>
            </a:endParaRPr>
          </a:p>
          <a:p>
            <a:pPr algn="ctr">
              <a:defRPr/>
            </a:pPr>
            <a:r>
              <a:rPr lang="pt-BR" sz="1200" b="1" dirty="0">
                <a:solidFill>
                  <a:srgbClr val="004F9A"/>
                </a:solidFill>
              </a:rPr>
              <a:t>“Produto Medicinal Virtual com Apresentação”</a:t>
            </a:r>
          </a:p>
        </p:txBody>
      </p:sp>
      <p:sp>
        <p:nvSpPr>
          <p:cNvPr id="12" name="Cubo 11">
            <a:extLst>
              <a:ext uri="{FF2B5EF4-FFF2-40B4-BE49-F238E27FC236}">
                <a16:creationId xmlns:a16="http://schemas.microsoft.com/office/drawing/2014/main" id="{7BEA7E70-4F22-4736-81EC-485EEB81910A}"/>
              </a:ext>
            </a:extLst>
          </p:cNvPr>
          <p:cNvSpPr/>
          <p:nvPr/>
        </p:nvSpPr>
        <p:spPr bwMode="auto">
          <a:xfrm>
            <a:off x="6229352" y="3602038"/>
            <a:ext cx="2181002" cy="1041400"/>
          </a:xfrm>
          <a:prstGeom prst="cube">
            <a:avLst/>
          </a:prstGeom>
          <a:solidFill>
            <a:srgbClr val="F2F2EC"/>
          </a:solidFill>
          <a:ln>
            <a:solidFill>
              <a:srgbClr val="5DBAA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anchor="ctr"/>
          <a:lstStyle/>
          <a:p>
            <a:pPr algn="ctr">
              <a:defRPr/>
            </a:pPr>
            <a:r>
              <a:rPr lang="pt-BR" sz="1600" b="1" dirty="0">
                <a:solidFill>
                  <a:srgbClr val="C00000"/>
                </a:solidFill>
              </a:rPr>
              <a:t>AMP</a:t>
            </a:r>
          </a:p>
          <a:p>
            <a:pPr algn="ctr">
              <a:defRPr/>
            </a:pPr>
            <a:r>
              <a:rPr lang="pt-BR" sz="1400" b="1" dirty="0">
                <a:solidFill>
                  <a:srgbClr val="004F9A"/>
                </a:solidFill>
              </a:rPr>
              <a:t>“Produto Medicinal Comercial”</a:t>
            </a:r>
          </a:p>
        </p:txBody>
      </p:sp>
      <p:sp>
        <p:nvSpPr>
          <p:cNvPr id="13" name="Cubo 12">
            <a:extLst>
              <a:ext uri="{FF2B5EF4-FFF2-40B4-BE49-F238E27FC236}">
                <a16:creationId xmlns:a16="http://schemas.microsoft.com/office/drawing/2014/main" id="{1A6C75E8-5F70-44E6-BA64-A53E85812D81}"/>
              </a:ext>
            </a:extLst>
          </p:cNvPr>
          <p:cNvSpPr/>
          <p:nvPr/>
        </p:nvSpPr>
        <p:spPr bwMode="auto">
          <a:xfrm>
            <a:off x="6229352" y="5092700"/>
            <a:ext cx="2181002" cy="1041400"/>
          </a:xfrm>
          <a:prstGeom prst="cube">
            <a:avLst/>
          </a:prstGeom>
          <a:solidFill>
            <a:srgbClr val="F2F2EC"/>
          </a:solidFill>
          <a:ln>
            <a:solidFill>
              <a:srgbClr val="5DBAA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anchor="ctr"/>
          <a:lstStyle/>
          <a:p>
            <a:pPr algn="ctr">
              <a:defRPr/>
            </a:pPr>
            <a:r>
              <a:rPr lang="pt-BR" sz="1600" b="1" dirty="0">
                <a:solidFill>
                  <a:srgbClr val="C00000"/>
                </a:solidFill>
              </a:rPr>
              <a:t>AMPP</a:t>
            </a:r>
            <a:endParaRPr lang="pt-BR" sz="1400" b="1" dirty="0">
              <a:solidFill>
                <a:srgbClr val="C00000"/>
              </a:solidFill>
            </a:endParaRPr>
          </a:p>
          <a:p>
            <a:pPr algn="ctr">
              <a:defRPr/>
            </a:pPr>
            <a:r>
              <a:rPr lang="pt-BR" sz="1200" b="1" dirty="0">
                <a:solidFill>
                  <a:srgbClr val="004F9A"/>
                </a:solidFill>
              </a:rPr>
              <a:t>“Produto Medicinal Comercial com Apresentação” </a:t>
            </a:r>
          </a:p>
        </p:txBody>
      </p:sp>
      <p:sp>
        <p:nvSpPr>
          <p:cNvPr id="14" name="Retângulo 41"/>
          <p:cNvSpPr>
            <a:spLocks noChangeArrowheads="1"/>
          </p:cNvSpPr>
          <p:nvPr/>
        </p:nvSpPr>
        <p:spPr bwMode="auto">
          <a:xfrm>
            <a:off x="8869365" y="4491039"/>
            <a:ext cx="1443696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pt-BR" altLang="pt-BR" sz="12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PRESCRIÇÃO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37ED7FAA-A0CD-4238-A572-19B81FA4553D}"/>
              </a:ext>
            </a:extLst>
          </p:cNvPr>
          <p:cNvCxnSpPr>
            <a:cxnSpLocks/>
          </p:cNvCxnSpPr>
          <p:nvPr/>
        </p:nvCxnSpPr>
        <p:spPr bwMode="auto">
          <a:xfrm>
            <a:off x="2159001" y="4897438"/>
            <a:ext cx="7926417" cy="0"/>
          </a:xfrm>
          <a:prstGeom prst="line">
            <a:avLst/>
          </a:prstGeom>
          <a:ln w="38100">
            <a:solidFill>
              <a:srgbClr val="927CB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4E0E1BD3-690D-4907-B236-033CE6D3E258}"/>
              </a:ext>
            </a:extLst>
          </p:cNvPr>
          <p:cNvCxnSpPr>
            <a:cxnSpLocks/>
            <a:stCxn id="12" idx="2"/>
            <a:endCxn id="10" idx="4"/>
          </p:cNvCxnSpPr>
          <p:nvPr/>
        </p:nvCxnSpPr>
        <p:spPr bwMode="auto">
          <a:xfrm flipH="1" flipV="1">
            <a:off x="4917854" y="4243388"/>
            <a:ext cx="1311498" cy="9525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13F4C3A8-2832-454A-9835-7F189C3F5272}"/>
              </a:ext>
            </a:extLst>
          </p:cNvPr>
          <p:cNvCxnSpPr>
            <a:cxnSpLocks/>
            <a:stCxn id="13" idx="2"/>
            <a:endCxn id="11" idx="4"/>
          </p:cNvCxnSpPr>
          <p:nvPr/>
        </p:nvCxnSpPr>
        <p:spPr bwMode="auto">
          <a:xfrm flipH="1" flipV="1">
            <a:off x="4917854" y="5737225"/>
            <a:ext cx="1311498" cy="635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" name="Retângulo 45">
            <a:extLst>
              <a:ext uri="{FF2B5EF4-FFF2-40B4-BE49-F238E27FC236}">
                <a16:creationId xmlns:a16="http://schemas.microsoft.com/office/drawing/2014/main" id="{DFF6A36A-2E59-4CDD-9850-6A462F4FB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3450" y="4991101"/>
            <a:ext cx="205889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defRPr/>
            </a:pPr>
            <a:r>
              <a:rPr lang="pt-BR" altLang="pt-BR" sz="1200" b="1" spc="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DISPENSAÇÃO / CADEIA LOGÍSTICA FARMACÊUTICA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19CB8F-1AED-1384-CA9C-EF505480131B}"/>
              </a:ext>
            </a:extLst>
          </p:cNvPr>
          <p:cNvSpPr txBox="1"/>
          <p:nvPr/>
        </p:nvSpPr>
        <p:spPr>
          <a:xfrm>
            <a:off x="738989" y="514818"/>
            <a:ext cx="9669227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/>
            <a:r>
              <a:rPr lang="pt-BR" sz="2800" dirty="0" smtClean="0">
                <a:solidFill>
                  <a:srgbClr val="137C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Conceitos da OBM</a:t>
            </a:r>
            <a:endParaRPr lang="en-US" sz="2800" kern="1200" dirty="0">
              <a:solidFill>
                <a:srgbClr val="137C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39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6"/>
          <p:cNvGrpSpPr>
            <a:grpSpLocks/>
          </p:cNvGrpSpPr>
          <p:nvPr/>
        </p:nvGrpSpPr>
        <p:grpSpPr bwMode="auto">
          <a:xfrm>
            <a:off x="4110102" y="2567579"/>
            <a:ext cx="4362450" cy="3184525"/>
            <a:chOff x="856567" y="2423118"/>
            <a:chExt cx="4059998" cy="2906962"/>
          </a:xfrm>
        </p:grpSpPr>
        <p:sp>
          <p:nvSpPr>
            <p:cNvPr id="3" name="Retângulo de cantos arredondados 2">
              <a:extLst>
                <a:ext uri="{FF2B5EF4-FFF2-40B4-BE49-F238E27FC236}">
                  <a16:creationId xmlns:a16="http://schemas.microsoft.com/office/drawing/2014/main" id="{855B9FEF-0F89-436E-BC0A-284893477BA0}"/>
                </a:ext>
              </a:extLst>
            </p:cNvPr>
            <p:cNvSpPr/>
            <p:nvPr/>
          </p:nvSpPr>
          <p:spPr bwMode="auto">
            <a:xfrm>
              <a:off x="908278" y="3662127"/>
              <a:ext cx="1834977" cy="72166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>
              <a:solidFill>
                <a:srgbClr val="004F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pt-BR" sz="1400" dirty="0">
                  <a:solidFill>
                    <a:schemeClr val="tx2">
                      <a:lumMod val="75000"/>
                    </a:schemeClr>
                  </a:solidFill>
                </a:rPr>
                <a:t>Clonazepam 2mg </a:t>
              </a:r>
              <a:r>
                <a:rPr lang="pt-BR" sz="1400" dirty="0" smtClean="0">
                  <a:solidFill>
                    <a:schemeClr val="tx2">
                      <a:lumMod val="75000"/>
                    </a:schemeClr>
                  </a:solidFill>
                </a:rPr>
                <a:t>comprimido</a:t>
              </a:r>
              <a:endParaRPr lang="pt-BR" sz="1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4" name="Retângulo de cantos arredondados 3">
              <a:extLst>
                <a:ext uri="{FF2B5EF4-FFF2-40B4-BE49-F238E27FC236}">
                  <a16:creationId xmlns:a16="http://schemas.microsoft.com/office/drawing/2014/main" id="{29C5C541-B44E-4191-A791-8DD7CD29052D}"/>
                </a:ext>
              </a:extLst>
            </p:cNvPr>
            <p:cNvSpPr/>
            <p:nvPr/>
          </p:nvSpPr>
          <p:spPr bwMode="auto">
            <a:xfrm>
              <a:off x="908278" y="2678166"/>
              <a:ext cx="1834977" cy="72166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>
              <a:solidFill>
                <a:srgbClr val="004F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1400" dirty="0">
                  <a:solidFill>
                    <a:schemeClr val="tx2">
                      <a:lumMod val="75000"/>
                    </a:schemeClr>
                  </a:solidFill>
                </a:rPr>
                <a:t>Clonazepam</a:t>
              </a:r>
            </a:p>
          </p:txBody>
        </p:sp>
        <p:sp>
          <p:nvSpPr>
            <p:cNvPr id="5" name="Retângulo de cantos arredondados 4">
              <a:extLst>
                <a:ext uri="{FF2B5EF4-FFF2-40B4-BE49-F238E27FC236}">
                  <a16:creationId xmlns:a16="http://schemas.microsoft.com/office/drawing/2014/main" id="{3A7F207D-2995-4600-BA53-C6CD4340B7B1}"/>
                </a:ext>
              </a:extLst>
            </p:cNvPr>
            <p:cNvSpPr/>
            <p:nvPr/>
          </p:nvSpPr>
          <p:spPr bwMode="auto">
            <a:xfrm>
              <a:off x="908278" y="4608411"/>
              <a:ext cx="1834977" cy="72166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>
              <a:solidFill>
                <a:srgbClr val="004F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1400" dirty="0">
                  <a:solidFill>
                    <a:schemeClr val="tx2">
                      <a:lumMod val="75000"/>
                    </a:schemeClr>
                  </a:solidFill>
                </a:rPr>
                <a:t>Clonazepam 2mg </a:t>
              </a:r>
              <a:r>
                <a:rPr lang="pt-BR" sz="1400" dirty="0" smtClean="0">
                  <a:solidFill>
                    <a:schemeClr val="tx2">
                      <a:lumMod val="75000"/>
                    </a:schemeClr>
                  </a:solidFill>
                </a:rPr>
                <a:t>comprimido</a:t>
              </a:r>
              <a:endParaRPr lang="pt-BR" sz="1400" dirty="0">
                <a:solidFill>
                  <a:schemeClr val="tx2">
                    <a:lumMod val="75000"/>
                  </a:schemeClr>
                </a:solidFill>
              </a:endParaRPr>
            </a:p>
            <a:p>
              <a:pPr algn="ctr">
                <a:defRPr/>
              </a:pPr>
              <a:r>
                <a:rPr lang="pt-BR" sz="1400" dirty="0">
                  <a:solidFill>
                    <a:schemeClr val="tx2">
                      <a:lumMod val="75000"/>
                    </a:schemeClr>
                  </a:solidFill>
                </a:rPr>
                <a:t>x </a:t>
              </a:r>
              <a:r>
                <a:rPr lang="pt-BR" sz="1400" dirty="0">
                  <a:solidFill>
                    <a:schemeClr val="tx2">
                      <a:lumMod val="75000"/>
                    </a:schemeClr>
                  </a:solidFill>
                </a:rPr>
                <a:t>3</a:t>
              </a:r>
              <a:r>
                <a:rPr lang="pt-BR" sz="1400" dirty="0" smtClean="0">
                  <a:solidFill>
                    <a:schemeClr val="tx2">
                      <a:lumMod val="75000"/>
                    </a:schemeClr>
                  </a:solidFill>
                </a:rPr>
                <a:t>0 </a:t>
              </a:r>
              <a:r>
                <a:rPr lang="pt-BR" sz="1400" dirty="0" smtClean="0">
                  <a:solidFill>
                    <a:schemeClr val="tx2">
                      <a:lumMod val="75000"/>
                    </a:schemeClr>
                  </a:solidFill>
                </a:rPr>
                <a:t>comprimidos</a:t>
              </a:r>
              <a:endParaRPr lang="pt-BR" sz="1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6" name="Retângulo de cantos arredondados 5">
              <a:extLst>
                <a:ext uri="{FF2B5EF4-FFF2-40B4-BE49-F238E27FC236}">
                  <a16:creationId xmlns:a16="http://schemas.microsoft.com/office/drawing/2014/main" id="{EE3E8C3B-9E6A-4C23-B936-F1A27375D3CD}"/>
                </a:ext>
              </a:extLst>
            </p:cNvPr>
            <p:cNvSpPr/>
            <p:nvPr/>
          </p:nvSpPr>
          <p:spPr bwMode="auto">
            <a:xfrm>
              <a:off x="3083066" y="4608411"/>
              <a:ext cx="1833499" cy="72166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>
              <a:solidFill>
                <a:srgbClr val="004F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pt-BR" sz="1100" dirty="0" err="1">
                  <a:solidFill>
                    <a:schemeClr val="tx2">
                      <a:lumMod val="75000"/>
                    </a:schemeClr>
                  </a:solidFill>
                </a:rPr>
                <a:t>Rivotril</a:t>
              </a:r>
              <a:r>
                <a:rPr lang="pt-BR" sz="1100" dirty="0">
                  <a:solidFill>
                    <a:schemeClr val="tx2">
                      <a:lumMod val="75000"/>
                    </a:schemeClr>
                  </a:solidFill>
                </a:rPr>
                <a:t> 2 mg comprimido (BLANVER FARMOQUIMICA E FARMACÊUTICA S.A</a:t>
              </a:r>
              <a:r>
                <a:rPr lang="pt-BR" sz="1100" dirty="0" smtClean="0">
                  <a:solidFill>
                    <a:schemeClr val="tx2">
                      <a:lumMod val="75000"/>
                    </a:schemeClr>
                  </a:solidFill>
                </a:rPr>
                <a:t>) x 30 comprimidos</a:t>
              </a:r>
              <a:endParaRPr lang="pt-BR" sz="11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7" name="Retângulo de cantos arredondados 6">
              <a:extLst>
                <a:ext uri="{FF2B5EF4-FFF2-40B4-BE49-F238E27FC236}">
                  <a16:creationId xmlns:a16="http://schemas.microsoft.com/office/drawing/2014/main" id="{EB11E0F3-84EC-4338-B800-F56492FDF34A}"/>
                </a:ext>
              </a:extLst>
            </p:cNvPr>
            <p:cNvSpPr/>
            <p:nvPr/>
          </p:nvSpPr>
          <p:spPr bwMode="auto">
            <a:xfrm>
              <a:off x="3083066" y="3660678"/>
              <a:ext cx="1833499" cy="72166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>
              <a:solidFill>
                <a:srgbClr val="004F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pt-BR" sz="1100" dirty="0" smtClean="0">
                <a:solidFill>
                  <a:schemeClr val="tx2">
                    <a:lumMod val="75000"/>
                  </a:schemeClr>
                </a:solidFill>
              </a:endParaRPr>
            </a:p>
            <a:p>
              <a:pPr algn="ctr"/>
              <a:r>
                <a:rPr lang="pt-BR" sz="1100" dirty="0" err="1" smtClean="0">
                  <a:solidFill>
                    <a:schemeClr val="tx2">
                      <a:lumMod val="75000"/>
                    </a:schemeClr>
                  </a:solidFill>
                </a:rPr>
                <a:t>Rivotril</a:t>
              </a:r>
              <a:r>
                <a:rPr lang="pt-BR" sz="1100" dirty="0" smtClean="0">
                  <a:solidFill>
                    <a:schemeClr val="tx2">
                      <a:lumMod val="75000"/>
                    </a:schemeClr>
                  </a:solidFill>
                </a:rPr>
                <a:t> </a:t>
              </a:r>
              <a:r>
                <a:rPr lang="pt-BR" sz="1100" dirty="0">
                  <a:solidFill>
                    <a:schemeClr val="tx2">
                      <a:lumMod val="75000"/>
                    </a:schemeClr>
                  </a:solidFill>
                </a:rPr>
                <a:t>2 mg </a:t>
              </a:r>
              <a:r>
                <a:rPr lang="pt-BR" sz="1100" dirty="0" smtClean="0">
                  <a:solidFill>
                    <a:schemeClr val="tx2">
                      <a:lumMod val="75000"/>
                    </a:schemeClr>
                  </a:solidFill>
                </a:rPr>
                <a:t>comprimido (</a:t>
              </a:r>
              <a:r>
                <a:rPr lang="pt-BR" sz="1100" dirty="0" smtClean="0">
                  <a:solidFill>
                    <a:schemeClr val="tx2">
                      <a:lumMod val="75000"/>
                    </a:schemeClr>
                  </a:solidFill>
                </a:rPr>
                <a:t>BLANVER </a:t>
              </a:r>
              <a:r>
                <a:rPr lang="pt-BR" sz="1100" dirty="0">
                  <a:solidFill>
                    <a:schemeClr val="tx2">
                      <a:lumMod val="75000"/>
                    </a:schemeClr>
                  </a:solidFill>
                </a:rPr>
                <a:t>FARMOQUIMICA E FARMACÊUTICA </a:t>
              </a:r>
              <a:r>
                <a:rPr lang="pt-BR" sz="1100" dirty="0" smtClean="0">
                  <a:solidFill>
                    <a:schemeClr val="tx2">
                      <a:lumMod val="75000"/>
                    </a:schemeClr>
                  </a:solidFill>
                </a:rPr>
                <a:t>S.A)</a:t>
              </a:r>
              <a:endParaRPr lang="pt-BR" sz="1100" dirty="0" smtClean="0">
                <a:solidFill>
                  <a:schemeClr val="tx2">
                    <a:lumMod val="75000"/>
                  </a:schemeClr>
                </a:solidFill>
              </a:endParaRPr>
            </a:p>
            <a:p>
              <a:pPr algn="ctr"/>
              <a:r>
                <a:rPr lang="pt-BR" sz="1400" dirty="0" smtClean="0">
                  <a:solidFill>
                    <a:srgbClr val="004F9A"/>
                  </a:solidFill>
                </a:rPr>
                <a:t>(</a:t>
              </a:r>
              <a:r>
                <a:rPr lang="pt-BR" sz="1400" dirty="0" smtClean="0"/>
                <a:t>.</a:t>
              </a:r>
              <a:endParaRPr lang="pt-BR" sz="1400" dirty="0">
                <a:solidFill>
                  <a:srgbClr val="004F9A"/>
                </a:solidFill>
              </a:endParaRPr>
            </a:p>
          </p:txBody>
        </p: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CFE6AD90-05F9-4D61-B0D9-6FCB5ABADF5E}"/>
                </a:ext>
              </a:extLst>
            </p:cNvPr>
            <p:cNvCxnSpPr>
              <a:cxnSpLocks/>
              <a:stCxn id="4" idx="2"/>
              <a:endCxn id="3" idx="0"/>
            </p:cNvCxnSpPr>
            <p:nvPr/>
          </p:nvCxnSpPr>
          <p:spPr bwMode="auto">
            <a:xfrm>
              <a:off x="1825766" y="3399834"/>
              <a:ext cx="0" cy="262293"/>
            </a:xfrm>
            <a:prstGeom prst="line">
              <a:avLst/>
            </a:prstGeom>
            <a:ln w="57150">
              <a:solidFill>
                <a:srgbClr val="509D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342719AC-C2C5-43C2-B18B-9E675E223C68}"/>
                </a:ext>
              </a:extLst>
            </p:cNvPr>
            <p:cNvCxnSpPr>
              <a:cxnSpLocks/>
              <a:stCxn id="3" idx="2"/>
              <a:endCxn id="5" idx="0"/>
            </p:cNvCxnSpPr>
            <p:nvPr/>
          </p:nvCxnSpPr>
          <p:spPr bwMode="auto">
            <a:xfrm>
              <a:off x="1825766" y="4383795"/>
              <a:ext cx="0" cy="224616"/>
            </a:xfrm>
            <a:prstGeom prst="line">
              <a:avLst/>
            </a:prstGeom>
            <a:ln w="57150">
              <a:solidFill>
                <a:srgbClr val="509D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1B50375A-F719-476D-8D9C-88938CCF22C4}"/>
                </a:ext>
              </a:extLst>
            </p:cNvPr>
            <p:cNvCxnSpPr>
              <a:cxnSpLocks/>
              <a:stCxn id="3" idx="3"/>
              <a:endCxn id="7" idx="1"/>
            </p:cNvCxnSpPr>
            <p:nvPr/>
          </p:nvCxnSpPr>
          <p:spPr bwMode="auto">
            <a:xfrm flipV="1">
              <a:off x="2743255" y="4021512"/>
              <a:ext cx="339811" cy="1450"/>
            </a:xfrm>
            <a:prstGeom prst="line">
              <a:avLst/>
            </a:prstGeom>
            <a:ln w="57150">
              <a:solidFill>
                <a:srgbClr val="509D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BB78AD2F-30A1-46F1-8F18-C1167A40B5D8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 bwMode="auto">
            <a:xfrm>
              <a:off x="2743255" y="4969245"/>
              <a:ext cx="339811" cy="0"/>
            </a:xfrm>
            <a:prstGeom prst="line">
              <a:avLst/>
            </a:prstGeom>
            <a:ln w="57150">
              <a:solidFill>
                <a:srgbClr val="509D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BB0B0E85-C6C6-4A44-AC0A-B9C1D67AD7B2}"/>
                </a:ext>
              </a:extLst>
            </p:cNvPr>
            <p:cNvCxnSpPr>
              <a:cxnSpLocks/>
              <a:stCxn id="7" idx="2"/>
              <a:endCxn id="6" idx="0"/>
            </p:cNvCxnSpPr>
            <p:nvPr/>
          </p:nvCxnSpPr>
          <p:spPr bwMode="auto">
            <a:xfrm>
              <a:off x="3999077" y="4382347"/>
              <a:ext cx="0" cy="226065"/>
            </a:xfrm>
            <a:prstGeom prst="line">
              <a:avLst/>
            </a:prstGeom>
            <a:ln w="57150">
              <a:solidFill>
                <a:srgbClr val="509D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aixaDeTexto 14"/>
            <p:cNvSpPr txBox="1">
              <a:spLocks noChangeArrowheads="1"/>
            </p:cNvSpPr>
            <p:nvPr/>
          </p:nvSpPr>
          <p:spPr bwMode="auto">
            <a:xfrm>
              <a:off x="897409" y="2423118"/>
              <a:ext cx="53572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pt-BR" altLang="pt-BR" sz="1400" b="1">
                  <a:solidFill>
                    <a:srgbClr val="3F9385"/>
                  </a:solidFill>
                </a:rPr>
                <a:t>VTM</a:t>
              </a:r>
            </a:p>
          </p:txBody>
        </p:sp>
        <p:sp>
          <p:nvSpPr>
            <p:cNvPr id="14" name="CaixaDeTexto 15"/>
            <p:cNvSpPr txBox="1">
              <a:spLocks noChangeArrowheads="1"/>
            </p:cNvSpPr>
            <p:nvPr/>
          </p:nvSpPr>
          <p:spPr bwMode="auto">
            <a:xfrm>
              <a:off x="3082318" y="3397792"/>
              <a:ext cx="54694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pt-BR" altLang="pt-BR" sz="1400" b="1">
                  <a:solidFill>
                    <a:srgbClr val="3F9385"/>
                  </a:solidFill>
                </a:rPr>
                <a:t>AMP</a:t>
              </a:r>
            </a:p>
          </p:txBody>
        </p:sp>
        <p:sp>
          <p:nvSpPr>
            <p:cNvPr id="15" name="CaixaDeTexto 16"/>
            <p:cNvSpPr txBox="1">
              <a:spLocks noChangeArrowheads="1"/>
            </p:cNvSpPr>
            <p:nvPr/>
          </p:nvSpPr>
          <p:spPr bwMode="auto">
            <a:xfrm>
              <a:off x="877528" y="3408914"/>
              <a:ext cx="54373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pt-BR" altLang="pt-BR" sz="1400" b="1">
                  <a:solidFill>
                    <a:srgbClr val="3F9385"/>
                  </a:solidFill>
                </a:rPr>
                <a:t>VMP</a:t>
              </a:r>
            </a:p>
          </p:txBody>
        </p:sp>
        <p:sp>
          <p:nvSpPr>
            <p:cNvPr id="16" name="CaixaDeTexto 17"/>
            <p:cNvSpPr txBox="1">
              <a:spLocks noChangeArrowheads="1"/>
            </p:cNvSpPr>
            <p:nvPr/>
          </p:nvSpPr>
          <p:spPr bwMode="auto">
            <a:xfrm>
              <a:off x="856567" y="4360747"/>
              <a:ext cx="63991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pt-BR" altLang="pt-BR" sz="1400" b="1" dirty="0">
                  <a:solidFill>
                    <a:srgbClr val="3F9385"/>
                  </a:solidFill>
                </a:rPr>
                <a:t>VMPP</a:t>
              </a:r>
            </a:p>
          </p:txBody>
        </p:sp>
        <p:sp>
          <p:nvSpPr>
            <p:cNvPr id="17" name="CaixaDeTexto 18"/>
            <p:cNvSpPr txBox="1">
              <a:spLocks noChangeArrowheads="1"/>
            </p:cNvSpPr>
            <p:nvPr/>
          </p:nvSpPr>
          <p:spPr bwMode="auto">
            <a:xfrm>
              <a:off x="3066750" y="4363936"/>
              <a:ext cx="64312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pt-BR" altLang="pt-BR" sz="1400" b="1">
                  <a:solidFill>
                    <a:srgbClr val="3F9385"/>
                  </a:solidFill>
                </a:rPr>
                <a:t>AMPP</a:t>
              </a:r>
            </a:p>
          </p:txBody>
        </p:sp>
      </p:grpSp>
      <p:sp>
        <p:nvSpPr>
          <p:cNvPr id="18" name="Elipse 17">
            <a:extLst>
              <a:ext uri="{FF2B5EF4-FFF2-40B4-BE49-F238E27FC236}">
                <a16:creationId xmlns:a16="http://schemas.microsoft.com/office/drawing/2014/main" id="{5B5808C9-BD14-4E0B-933C-ABFAFBBE7573}"/>
              </a:ext>
            </a:extLst>
          </p:cNvPr>
          <p:cNvSpPr/>
          <p:nvPr/>
        </p:nvSpPr>
        <p:spPr bwMode="auto">
          <a:xfrm>
            <a:off x="6133493" y="1485815"/>
            <a:ext cx="1450975" cy="401637"/>
          </a:xfrm>
          <a:prstGeom prst="ellipse">
            <a:avLst/>
          </a:prstGeom>
          <a:solidFill>
            <a:schemeClr val="bg1"/>
          </a:solidFill>
          <a:ln w="12700">
            <a:solidFill>
              <a:srgbClr val="5BA3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200" b="1" dirty="0">
                <a:solidFill>
                  <a:schemeClr val="tx1">
                    <a:lumMod val="50000"/>
                  </a:schemeClr>
                </a:solidFill>
              </a:rPr>
              <a:t>Substância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1CCCD535-FEDD-48A3-8417-85413C278ECF}"/>
              </a:ext>
            </a:extLst>
          </p:cNvPr>
          <p:cNvCxnSpPr>
            <a:cxnSpLocks/>
          </p:cNvCxnSpPr>
          <p:nvPr/>
        </p:nvCxnSpPr>
        <p:spPr>
          <a:xfrm flipH="1">
            <a:off x="6049985" y="1907210"/>
            <a:ext cx="623887" cy="958850"/>
          </a:xfrm>
          <a:prstGeom prst="line">
            <a:avLst/>
          </a:prstGeom>
          <a:ln w="12700">
            <a:solidFill>
              <a:srgbClr val="3F938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>
            <a:extLst>
              <a:ext uri="{FF2B5EF4-FFF2-40B4-BE49-F238E27FC236}">
                <a16:creationId xmlns:a16="http://schemas.microsoft.com/office/drawing/2014/main" id="{2B89ECBB-4261-4608-98E1-27691B480DED}"/>
              </a:ext>
            </a:extLst>
          </p:cNvPr>
          <p:cNvSpPr/>
          <p:nvPr/>
        </p:nvSpPr>
        <p:spPr bwMode="auto">
          <a:xfrm>
            <a:off x="1311384" y="3001734"/>
            <a:ext cx="1449388" cy="401637"/>
          </a:xfrm>
          <a:prstGeom prst="ellipse">
            <a:avLst/>
          </a:prstGeom>
          <a:solidFill>
            <a:schemeClr val="bg1"/>
          </a:solidFill>
          <a:ln w="12700">
            <a:solidFill>
              <a:srgbClr val="5BA3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200" b="1" dirty="0">
                <a:solidFill>
                  <a:schemeClr val="tx1">
                    <a:lumMod val="50000"/>
                  </a:schemeClr>
                </a:solidFill>
              </a:rPr>
              <a:t>Forma farmacêutica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61EC5F8D-AD01-428A-93D5-34B87C5C14D3}"/>
              </a:ext>
            </a:extLst>
          </p:cNvPr>
          <p:cNvSpPr/>
          <p:nvPr/>
        </p:nvSpPr>
        <p:spPr bwMode="auto">
          <a:xfrm>
            <a:off x="1311384" y="3690709"/>
            <a:ext cx="1449388" cy="401637"/>
          </a:xfrm>
          <a:prstGeom prst="ellipse">
            <a:avLst/>
          </a:prstGeom>
          <a:solidFill>
            <a:schemeClr val="bg1"/>
          </a:solidFill>
          <a:ln w="12700">
            <a:solidFill>
              <a:srgbClr val="5BA3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200" b="1" dirty="0">
                <a:solidFill>
                  <a:schemeClr val="tx1">
                    <a:lumMod val="50000"/>
                  </a:schemeClr>
                </a:solidFill>
              </a:rPr>
              <a:t>Controle especial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A0570FD2-D5B7-4C99-A7AA-1B4777089AEA}"/>
              </a:ext>
            </a:extLst>
          </p:cNvPr>
          <p:cNvSpPr/>
          <p:nvPr/>
        </p:nvSpPr>
        <p:spPr bwMode="auto">
          <a:xfrm>
            <a:off x="1311383" y="4381271"/>
            <a:ext cx="1502135" cy="401638"/>
          </a:xfrm>
          <a:prstGeom prst="ellipse">
            <a:avLst/>
          </a:prstGeom>
          <a:solidFill>
            <a:schemeClr val="bg1"/>
          </a:solidFill>
          <a:ln w="12700">
            <a:solidFill>
              <a:srgbClr val="5BA3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200" b="1" dirty="0">
                <a:solidFill>
                  <a:schemeClr val="tx1">
                    <a:lumMod val="50000"/>
                  </a:schemeClr>
                </a:solidFill>
              </a:rPr>
              <a:t>Via de </a:t>
            </a:r>
            <a:r>
              <a:rPr lang="pt-BR" sz="1200" b="1" dirty="0" err="1" smtClean="0">
                <a:solidFill>
                  <a:schemeClr val="tx1">
                    <a:lumMod val="50000"/>
                  </a:schemeClr>
                </a:solidFill>
              </a:rPr>
              <a:t>admnistração</a:t>
            </a:r>
            <a:endParaRPr lang="pt-BR" sz="12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48B410BA-BF7A-4B01-AA5D-FC0072F7794F}"/>
              </a:ext>
            </a:extLst>
          </p:cNvPr>
          <p:cNvSpPr/>
          <p:nvPr/>
        </p:nvSpPr>
        <p:spPr bwMode="auto">
          <a:xfrm>
            <a:off x="1311384" y="5071834"/>
            <a:ext cx="1449388" cy="400050"/>
          </a:xfrm>
          <a:prstGeom prst="ellipse">
            <a:avLst/>
          </a:prstGeom>
          <a:solidFill>
            <a:schemeClr val="bg1"/>
          </a:solidFill>
          <a:ln w="12700">
            <a:solidFill>
              <a:srgbClr val="5BA3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200" b="1" dirty="0">
                <a:solidFill>
                  <a:schemeClr val="tx1">
                    <a:lumMod val="50000"/>
                  </a:schemeClr>
                </a:solidFill>
              </a:rPr>
              <a:t>Código ATC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38DF67BC-09B5-4B9E-882B-7969A1996FD3}"/>
              </a:ext>
            </a:extLst>
          </p:cNvPr>
          <p:cNvSpPr/>
          <p:nvPr/>
        </p:nvSpPr>
        <p:spPr bwMode="auto">
          <a:xfrm>
            <a:off x="9741190" y="3403371"/>
            <a:ext cx="1449388" cy="401637"/>
          </a:xfrm>
          <a:prstGeom prst="ellipse">
            <a:avLst/>
          </a:prstGeom>
          <a:solidFill>
            <a:schemeClr val="bg1"/>
          </a:solidFill>
          <a:ln w="12700">
            <a:solidFill>
              <a:srgbClr val="5BA3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200" b="1" dirty="0">
                <a:solidFill>
                  <a:schemeClr val="tx1">
                    <a:lumMod val="50000"/>
                  </a:schemeClr>
                </a:solidFill>
              </a:rPr>
              <a:t>Registro sanitário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B8BC5EEC-D040-496C-BA59-A776746B65B7}"/>
              </a:ext>
            </a:extLst>
          </p:cNvPr>
          <p:cNvSpPr/>
          <p:nvPr/>
        </p:nvSpPr>
        <p:spPr bwMode="auto">
          <a:xfrm>
            <a:off x="9751627" y="4159842"/>
            <a:ext cx="1449388" cy="401638"/>
          </a:xfrm>
          <a:prstGeom prst="ellipse">
            <a:avLst/>
          </a:prstGeom>
          <a:solidFill>
            <a:schemeClr val="bg1"/>
          </a:solidFill>
          <a:ln w="12700">
            <a:solidFill>
              <a:srgbClr val="5BA3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200" b="1" dirty="0">
                <a:solidFill>
                  <a:schemeClr val="tx1">
                    <a:lumMod val="50000"/>
                  </a:schemeClr>
                </a:solidFill>
              </a:rPr>
              <a:t>Fabricante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2339CB70-B02E-4FCF-88CB-6FC369A27F66}"/>
              </a:ext>
            </a:extLst>
          </p:cNvPr>
          <p:cNvSpPr/>
          <p:nvPr/>
        </p:nvSpPr>
        <p:spPr bwMode="auto">
          <a:xfrm>
            <a:off x="9751627" y="4966292"/>
            <a:ext cx="1449388" cy="401638"/>
          </a:xfrm>
          <a:prstGeom prst="ellipse">
            <a:avLst/>
          </a:prstGeom>
          <a:solidFill>
            <a:schemeClr val="bg1"/>
          </a:solidFill>
          <a:ln w="12700">
            <a:solidFill>
              <a:srgbClr val="5BA3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200" b="1" dirty="0">
                <a:solidFill>
                  <a:schemeClr val="tx1">
                    <a:lumMod val="50000"/>
                  </a:schemeClr>
                </a:solidFill>
              </a:rPr>
              <a:t>Detentor de registro</a:t>
            </a:r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479B9D15-6280-41D7-8B2C-13BFF21BB35F}"/>
              </a:ext>
            </a:extLst>
          </p:cNvPr>
          <p:cNvCxnSpPr/>
          <p:nvPr/>
        </p:nvCxnSpPr>
        <p:spPr>
          <a:xfrm>
            <a:off x="2833241" y="3322650"/>
            <a:ext cx="1349276" cy="962215"/>
          </a:xfrm>
          <a:prstGeom prst="line">
            <a:avLst/>
          </a:prstGeom>
          <a:ln w="12700">
            <a:solidFill>
              <a:srgbClr val="3F938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C8A364C9-0615-4ED5-9EFB-9A383C0980DC}"/>
              </a:ext>
            </a:extLst>
          </p:cNvPr>
          <p:cNvCxnSpPr>
            <a:stCxn id="21" idx="6"/>
            <a:endCxn id="3" idx="1"/>
          </p:cNvCxnSpPr>
          <p:nvPr/>
        </p:nvCxnSpPr>
        <p:spPr>
          <a:xfrm>
            <a:off x="2760772" y="3891528"/>
            <a:ext cx="1404893" cy="428651"/>
          </a:xfrm>
          <a:prstGeom prst="line">
            <a:avLst/>
          </a:prstGeom>
          <a:ln w="12700">
            <a:solidFill>
              <a:srgbClr val="3F938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C8A364C9-0615-4ED5-9EFB-9A383C0980DC}"/>
              </a:ext>
            </a:extLst>
          </p:cNvPr>
          <p:cNvCxnSpPr/>
          <p:nvPr/>
        </p:nvCxnSpPr>
        <p:spPr>
          <a:xfrm flipV="1">
            <a:off x="2760772" y="4364937"/>
            <a:ext cx="1365325" cy="259192"/>
          </a:xfrm>
          <a:prstGeom prst="line">
            <a:avLst/>
          </a:prstGeom>
          <a:ln w="12700">
            <a:solidFill>
              <a:srgbClr val="3F938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C8A364C9-0615-4ED5-9EFB-9A383C0980DC}"/>
              </a:ext>
            </a:extLst>
          </p:cNvPr>
          <p:cNvCxnSpPr>
            <a:stCxn id="23" idx="6"/>
          </p:cNvCxnSpPr>
          <p:nvPr/>
        </p:nvCxnSpPr>
        <p:spPr>
          <a:xfrm flipV="1">
            <a:off x="2760772" y="4485685"/>
            <a:ext cx="1377860" cy="786174"/>
          </a:xfrm>
          <a:prstGeom prst="line">
            <a:avLst/>
          </a:prstGeom>
          <a:ln w="12700">
            <a:solidFill>
              <a:srgbClr val="3F938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C8A364C9-0615-4ED5-9EFB-9A383C0980DC}"/>
              </a:ext>
            </a:extLst>
          </p:cNvPr>
          <p:cNvCxnSpPr>
            <a:endCxn id="26" idx="2"/>
          </p:cNvCxnSpPr>
          <p:nvPr/>
        </p:nvCxnSpPr>
        <p:spPr>
          <a:xfrm>
            <a:off x="8500267" y="4537171"/>
            <a:ext cx="1251360" cy="629940"/>
          </a:xfrm>
          <a:prstGeom prst="line">
            <a:avLst/>
          </a:prstGeom>
          <a:ln w="12700">
            <a:solidFill>
              <a:srgbClr val="3F938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C8A364C9-0615-4ED5-9EFB-9A383C0980DC}"/>
              </a:ext>
            </a:extLst>
          </p:cNvPr>
          <p:cNvCxnSpPr>
            <a:endCxn id="25" idx="2"/>
          </p:cNvCxnSpPr>
          <p:nvPr/>
        </p:nvCxnSpPr>
        <p:spPr>
          <a:xfrm>
            <a:off x="8582841" y="4357429"/>
            <a:ext cx="1168786" cy="3232"/>
          </a:xfrm>
          <a:prstGeom prst="line">
            <a:avLst/>
          </a:prstGeom>
          <a:ln w="12700">
            <a:solidFill>
              <a:srgbClr val="3F938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C8A364C9-0615-4ED5-9EFB-9A383C0980DC}"/>
              </a:ext>
            </a:extLst>
          </p:cNvPr>
          <p:cNvCxnSpPr>
            <a:endCxn id="24" idx="2"/>
          </p:cNvCxnSpPr>
          <p:nvPr/>
        </p:nvCxnSpPr>
        <p:spPr>
          <a:xfrm flipV="1">
            <a:off x="8501082" y="3604190"/>
            <a:ext cx="1240108" cy="555652"/>
          </a:xfrm>
          <a:prstGeom prst="line">
            <a:avLst/>
          </a:prstGeom>
          <a:ln w="12700">
            <a:solidFill>
              <a:srgbClr val="3F938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itle 1"/>
          <p:cNvSpPr>
            <a:spLocks noGrp="1"/>
          </p:cNvSpPr>
          <p:nvPr/>
        </p:nvSpPr>
        <p:spPr>
          <a:xfrm>
            <a:off x="675500" y="145281"/>
            <a:ext cx="9669227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just"/>
            <a:endParaRPr lang="en-US" sz="2400" kern="1200" dirty="0"/>
          </a:p>
        </p:txBody>
      </p:sp>
      <p:sp>
        <p:nvSpPr>
          <p:cNvPr id="36" name="TextBox 2">
            <a:extLst>
              <a:ext uri="{FF2B5EF4-FFF2-40B4-BE49-F238E27FC236}">
                <a16:creationId xmlns:a16="http://schemas.microsoft.com/office/drawing/2014/main" id="{2619CB8F-1AED-1384-CA9C-EF505480131B}"/>
              </a:ext>
            </a:extLst>
          </p:cNvPr>
          <p:cNvSpPr txBox="1"/>
          <p:nvPr/>
        </p:nvSpPr>
        <p:spPr>
          <a:xfrm>
            <a:off x="675500" y="532545"/>
            <a:ext cx="9669227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/>
            <a:r>
              <a:rPr lang="pt-BR" sz="2800" dirty="0" smtClean="0">
                <a:solidFill>
                  <a:srgbClr val="137C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Conceitos da OBM</a:t>
            </a:r>
            <a:endParaRPr lang="en-US" sz="2800" kern="1200" dirty="0">
              <a:solidFill>
                <a:srgbClr val="137C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04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5314B-424A-E6E6-A307-344A69571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624"/>
            <a:ext cx="9303327" cy="653850"/>
          </a:xfrm>
        </p:spPr>
        <p:txBody>
          <a:bodyPr/>
          <a:lstStyle/>
          <a:p>
            <a:r>
              <a:rPr lang="en-BR" sz="2800" dirty="0">
                <a:solidFill>
                  <a:srgbClr val="137C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Metodologia utilizada para atualizar a OBM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59394-5CE7-27CF-5174-1B5BE8C52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7837"/>
            <a:ext cx="10515600" cy="4689126"/>
          </a:xfrm>
        </p:spPr>
        <p:txBody>
          <a:bodyPr/>
          <a:lstStyle/>
          <a:p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Lista Hórus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endParaRPr lang="pt-BR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Lista CMED </a:t>
            </a:r>
            <a:endParaRPr lang="pt-BR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247" y="2375205"/>
            <a:ext cx="8048898" cy="1088431"/>
          </a:xfrm>
          <a:prstGeom prst="rect">
            <a:avLst/>
          </a:prstGeom>
        </p:spPr>
      </p:pic>
      <p:sp>
        <p:nvSpPr>
          <p:cNvPr id="8" name="AutoShape 6" descr="data:image/png;base64,iVBORw0KGgoAAAANSUhEUgAABJ8AAAC5CAYAAACGN55JAAAAAXNSR0IArs4c6QAAAARnQU1BAACxjwv8YQUAAAAJcEhZcwAADsMAAA7DAcdvqGQAAFF/SURBVHhe7d1fjB3Hfej5ou9L/B4/+EkxNUPaEp8ECBKGUKA/SYQZ3oAEDGutF8kAleGDBHASkrqCM7pAVhNbMcXNzIK6ASlrIerujbQyDdCwNbNE9A8xSCgQoAeCkiPOSIoeFnnwQ2DnZrWWbM1WdVed03+qu+tf95k/34/QmuGZPqerq6qrfl1d3WfPz372s01Rcdttt+nfhHjjjTfEvffeq/8FAACQlok1vvrVr4p//dd/JfYAAADYppriuC/pn42++OIL/RsAAEB61ViD2AMAAGB7aorjvqRmOVWXIgJAAADQJwafAAAAdobGwSf9s9Hvfvc7/RsAAEB61ViD2AMAAGB7aorjuO0OAABMlIo1Dp75jth78v7sJ7EHAADA9tQUx+25ePFi6YHjm5vjfz7+9nPZzyf2fTP7CQAA0Ienb/xY/0bcAQAAsNPsuXbtWu3b7ozDF05mPz8+czn7CQAA0Ad17UvNfFKIOwAAALanu+76Q/Hzn/+j/tdY5213AAAAAAAAQCgGnwAAAAAAANAbBp8AAAAAAADQGwafAAAAAAAA0BsGnwAAAAAAANAbBp8AAAAAAADQGwafAAAAAAAA0BsGnwAAAAAAANAbBp8AAAAAAADQGwafAAAAAAAA0BsGnwAAAAAAANAbBp8AAAAAAADQGwafAAAAAAAA0BsGnwAAAAAAANAbBp8AAAAAAADQGwafAAAAAAAA0BsGnwAAAAAAANAbBp8AAAAAAADQGwafAAAAAAAA0BsGnwAAAAAAANAbBp8AAAAAAADQGwafAAAAAAAA0BsGnwAAAAAAANAbBp8CLa8LsbkpF/lzRr8GAACAeCbOWl/N46yZZWIuAAC2MwafAqiA6PiUEMcOCrEmf14hGAIAAEhDBlWHVJy1R4iHLwmxKOOsK8dlzHVaiKt6FQAAsL0w+BRgYVqIPTIgOi8joDn5c4/8N8EQAABAAjKomlZxlvpV/m9Ox11z6gUAALAthQ8+zQixvCrEurr1zCzrQqwu12cBzcv12m5RW9XvX5fvNUbvaVjW5WfN2z4sJF0dSzFdmfnC3xv2SSl+/qp8T5Vtv0ea9sPyOZ23ADqmFwCALS2g/60tlr40JOZwiiGqaZT/SBqjFD4/JOZw2oZcQuOgkab9tqSzJMV25JLdutf5ZgAA0KewwSfZga9fEeL4rBBT+qWM/MfscSGuyE6+b1NyW+dkGpaLwcRA6Zo/on9R5Gc/4BDQzJ5yCJoMGWw17sc5GUh57kdIegEA2GqS9Ge6L7Ve+GlgjTl8yfcOFTt5xRwBvMohIqZJsh1pSr52Rf6tc7ALAAD0JmjwaX6x3rGXyE5+qA7+0AP6F2modB2Rn1NUTEMjmbALLoGuCk5lMNa1Hz5Bc1B6AQDYYlL2Z1PHs/EKL8dlnBFq0NjJNeYI5FwOkTFN0u1IarAragARAACEkf1v0ODTLdP6lw0hDqpnHunl4LHspcxs8WpVjMo2skU96Fv/eWqf/kXyTdf5ucJnymXFrCQ/vPj69IJ+XVLftmJioTWdCNcA1mW9YnC6IT+/uB/HVvQfpKlDWfl1ikkvAABbRVB/Zokhin3pLdWOtCHmGMUHMs6o9b2295il8EzI4NjJ8fOrXPr6vuOgmJgmdDsqv9QXwozSXyw/KWYAEQAAhFF9ddwDx2VPvyijABMwqIdCqgdEZp29DGiGsHFD/1LUY7oekAFSRgZCc0vjgPFIV4SnneuYVj+6yic/f1qmtRhUnpfB3zH5ugrgjj3cHHAWxaYXAICtYJL9WeE6V7wBY6eumCOETznExDRB25ErHZyWn138MPm7+qKY0QCUXJcQCACAYam+OmjwaeG0/kVSU5iv6Ac6qgdmWh8CHkMGaebzR8sVfTVMBhIPF67G9Z4u+Rnqq3+VtUvyfzKgeVUHM60zveQ6oyt8MuGNU77l6+bCaPb5FuoqpQrgSoFVk9D0AgCwlYT2Z5YY4txx/Tfp/Wpf2hRz6G1vvFofJLG+Ry/F2+iCYxTHzx9xjTlC+JSDXDc4pgndjszjWvloxfyvzXgDAAD90X112Myn80IclIGNjgNG1AMz1QM5nb6RJIE1GQSW9JyumQeyGDBzSW5LecWkoSPAu74g06t/P35hmPyJSS8AAFtFH/3Z2rEsbHAng4viBS9vPccoRX3FHEPFFcQvAADsPMG33V2VgY2aJq6urq1VIykZMQzxjXe2b4fpM12Lhaul5/RVxyuF17oefDonA92MTEefDwI1YtMLAMBWkLI/25CxwYrsj+dcR57k+tkzhKabZ9W4GjJ26iPmGCquIH4BAGDniXvmk6Tu2Z+TAZl6VoF6aGbrPfUyADqgf3UmP8/2oM2uKeVe6XIh3yTf2qrz4Z4y0DXpUOvWPk9Gtev616bbCOZlYLoul87bCFOkFwCASYvpzywxxLSMDRaaBp4K66vnEWVk7HJusWX2UEOcopamAS6vGCXg8zNdMYcv33IIjWlitnOquZyW5d+M2u2WAACgP7qv9h98kr29ugKlFhUwFDt59dDM900EIJl76q8XHgp+qvIeFXhEB0RKQLp8zLc9U6Kg68GnCw9ncWSjSybYlZlS3Y/5ZRkAy9en5KKm6LdtKlV6AQCYpEn1Z+p5RKMBKNnvRs0e6jlGadIVc/gIKYeQmCZqO2r2mMzL0mCW/H1ZvnZc/i0j120bswMAAOmpvtp/8En22KM+XgYMtQd5ytcyMtp5RV9Zuvp+/lOpvme0vvTqK/qXIhVIFNYfve+4/ruUXcEKSJeP4je22K4+mm23PvhUkds+bVa2OF/4RpdaXhX2eWOlPXhKll4AACZokv2ZGoAqzh6yPmuoIU4xS/aemBjF5fObdMQcPkLKISSmid1ONlNNPUPLbEv+Php4klbkugAAYFiqrw667U49R2DUyTcofeOIjChGVw8bqK/aXQgYFCoGLN7pcjSzLIMc/XvTN7YUr+51PQhTBbON2SETN921H/KPbQ89TZ1eAAAmYSv0Z8XZQzEP7+4rRunSGnM4Ci4Hz5im1+1I6iHzIbEmAACIJPvfsGc+nZed/EEhVmQAUO3o1SCSejBn9TkEKvhRzzVQD/oskf9WwYD6ql0v5n3FQZiAdLl44JD+RTLfulJ1vhAkuTwIc8k8s8qmaT/0Pnc99LSP9AIAMLQt0Z/JDvdh02dPRdx+19S3SzExiovWmMNBVDk07bclpkmxHXWx05a/B3vMXwAA0G3PtWvXNvXvNYcvnMx+fnzmcvYTAACgD+oWqb0n789+J+7YmYrPXlpbEWKuZRY3AADYnu666w/Fz3/+j/pfY9HfdgcAAAB0WVDf8Hcwn5k0eyj8FkYAALD9MPgEAACAXqlZT+YB4FMbQqw83P4IAQAAsLMw+AQAAIBeZbOezLfWyd958DcAALsLg08AAAAAAADoDQ8cBwAA3v7+4s/0b2k8+M3/zAPHAQAABpQ6nlP+buUH1geOM/gEAAC8qWBFDRilxOATAADAcFLHcy/9+GeNg0/cdgcAAIJsbm4mWwAAADA8W1wWurRh8AkAAARRIUaqBQAAAMOzxWWhSxsGnwAAQBhb1BG6AAAAYHi2uCx0acEznwAAgDf1jIAHjszpf419/wen9W+5zS82xRebX4jN332R/fzdF78TX8jffyeX7//1U3otIf7Tf/oSz3wCAAAYUFM8F+qVS6s88wkAAKRVvdillicePyV/2cwGnX7329+K36rl89+Kz377ufjss8/E55/lP7/310+V3gcAAIDhFeOx2KUNg08AACCI7UGTavkvj58Sn3/+uVx+K5fPxGef/0Z8/pn8KZff/OY34unvf6/2HgAAAAyvGpPFLG0YfAIAAEFUjNG0LP7ld8VnauBJDTr9Jh90UsvpH/zAuj4AAACGZ4vLQpc2DD4BAIAgtitexeWpv/qrbMDpM738b2fOWNdTCwAAAIZni8vU8jennxkt3/v+0+Kv/tenxHcXF8XJU6es66ulDYNPAAAgiIoxupZ81lO+2P5uFgAAAAzPFpep5dSJE9mzO/+/Tz8V//M//qf493//tfj3X/1a/OBv7LPY1dKGwScAABBk0+G/33z2m9FSfL36HwAAAIZXjMeq/z3xXx7PBp1+/atfiV//+tdieWW58Nf6f20YfAIAAEGKV7qeeeZMtnzve98XTz75X8Vf/MVfZK+bZz2pGVDF9asLAAAAhmeLy4rL00//jfj3X/9a/Lf/9nfWvxeXNgw+AQCAIMV7/NVg03/8v/8hfvWrX4l/+7d/ywai1Otq0El9093nv1WDT+P1qwsAAACGZ4vLqssPn/8/rK9XlzYMPgEAgCAqxigui3/5ZDbwtLLyv49eu/Difxf//f/8e/E//sfLpXWrCwAAAIZni8tClzYMPgEAgCC2K175lOz6610LAAAAhmeLy0KXNgw+AQCAICrESLUAAABgeLa4LHRpw+ATAAAIYrviFboAAABgeLa4LHRpw+ATAAAIU7zUFbsAAABgeLa4LHRpweATAAAIYos5QhcAAAAMzxaXhS5t9ly8eLG0TnGq1ONvP5f9/PjM5ewnAACA8vcXf6Z/S+PBb/5nsffk/dnvxB0AAAD9Sx3PKX+38gPx85//o/7X2J5r1641DlAdvnAy+0kQCAAA+qSufTH4BAAAsL3dddcf2gefXGY+fffwC9lPAACAPjxy11dHg0/EHQAAANvTi3/5v4iH/vr/0v8ac5r59NoTP8l+AgAA9GHv7//eaPCJuAMAAGBn4YHjAAAAAAAA6A2DTwAAAAAAAOgNg08AAAAAAADoDYNPAAAAAAAA6A2DTwAAAFvCZbH4lS+Lb537UP8bOxdlDQDYXcIGnz46K74lO8ybbcuJy3ol6fXHrOssvq7/buj1Sq8X3ltbX7G9JzJdahl9XtM6c2fFJ3qVkVTpL/jk3D36/Y+Jt/Rrvt46UUi3Xorby7dxj3jhI/1CozxAKn9Ww/sS5lt5acgHn+0VdOWvLe9qS7FOZTzyycZ3313ru0Vn2acom5GwfOmqv0VOx0vHPlk/2/aeghTHKYAuH4oX5sbtQPsxV29vmo7fkmL75tR+dnx2Q3vZNdDwybmnxUviTnHoj2/OX0iQrs72vheB5ZDxee+4bjh/PmVdV92HxhjKvT8PSotORymvC2mzloHtPYqOkXwG99rijrC4sKCaxy3viT1mx/WjOTaJKZ/qUs17n892SWumuu2OOD9jqxuFz/GqT5pPbJox27PVDRPHt9Sbcf5UF1t+xbS7ub5i79rScl5YXdr3wfQBbfVHr2O22ZSmrjpYZKsnhc+1ptn2noKh69ZYQD+qWM5DO98v0xw2+PTxP4t35Y8HX/5UfPjLynIm/5rkouJ6byzdKV76tl9n8NIZhwZGiUiXWZbu03/UyutcEg++c0rc61M5Jef0j3wo3vzJ2+K2h46K28Tz4jWfiqDoynD0F6fFG4V9U+kXMu+9KlZWsY+Ilx66VPgcVY5CPHVHc6WOzbfy+6+LJ29/XhyV+9RUb/y2152/d58pfp7avnzx9kp+FutUYD7ZOO+7Z31PxatsQvLFu/5GHi/a4McpACdvnTggnvpGsQ2Rbbw85o5W2/is7Si3Nybm8Or3XvxpS1+VH/fNdPD/7ffEk/9k0jtO9/7FAy3xj/7s278p7tmrXyqKSteAYsrB4735iY+sG+/oF0JQ1nk+fvv5Ut/+xuEfi3ur/XPCOCeUfz/tyCHu8I4LG5RiqH86LW578YjbQIqzvH70GZuU6krAed2YW1qd66gnr/rkHZtq950Vzz8kf774dG0w7q1nT8k4/k7x5KNd9UauU2tjzoq79V8zsf2f9/751bPyuUP7eZpf/bpZ3HP4TvmzJQ0frYlXZT9x2+FZcZN+SSmnqftc08d2qVvB/ajqD+44JcTS9VF6XduCwW+7u+nYD7MG+93Fv23pWMcelJVayAp6MkFFiHe/WHpZpsejMQ9Kvz5I9s/9uTgk8+qlVZ/GVQZDsjK8qzrE1cdKB1mWflk5qgNsjdTBIBt7oRqySod607E3s0omZKfZ3aj551vZzeI7q59mB9i7i484XEnp2F5U/lokyycb330fWkv6gvIloP4mKM/hj1MArrKTvlIbcr/4M9V+VNr4PNg6Kp4vrGtiDtdA8MEleTIoP/fZprbg9b+VQZoM6JZUH1Olrh7K4F+l4Zdviu/UBhXyNuxHx/RMl6qGAFmJS9ewYsrB+b0y8L13UZ74qMA36+/9UdbKZfGczEc1iPJnhb5V9dGlY67XOMdNf+cDCeNmX3sfE8+ovHvnx+LNVPHdwLGJ73ldiVNaHeuoJ7/6FFdH7n5UHdNvi6ceK7dhR1+UbcDSDy3th7+4/m/o2Ft+puN5oUv9uumPvynztzkNn/zDj7OBmNEsU6t051vbpm5F9KNvrcr+QNa3Rwt93E3HnhAPyp/v3tjIX2gwgWc+mRHK98S/uBSsrNTBjVofvvb1rIJ/sOHY+QWkPz9Ijoo/uu9m8QffkC+0XgErM9O4nzxbrcD+zMHaNGpqKplTg+ObbxZ3n1FXu+UB9mzc9mLy1yZpPjXw2vcJsKUvJF9C6m+S8hz4OAUQ56apW7Of4zb+snhNBlvioT8tXw2WMUd2fL7zz+Lj/IV2U7NZIP3uT9aswXoWcKnZKlP6hYJPzj2SXT188OXKFWlHpk0pBnMjEemKld0K4DzDIKYcPN5739nsSmvj4I4LynrsG9OtfW5If55cT+cDKePmcG+LDacGqtvwsYnneV2BV1o76qg3j/oUXUdGg4ynxHPZYMuH4oUz9ZP3cHH930Rib+fzQof6tTdvM+1p6JhlWpHkfGu71K0U/WiAbfDA8ZvFd07ko6ONV4GGpG912j/lWlC+6dcHiW5A7p5rGRlWU96+UgwK9XvFreIPokfRXQ7WKTHVeLBXeOebzf3ij7LphTHb88hfJ4nzqZHHvk9ENX0h+RJSf1OVZ4/HKYDejNr4j9bFB/LHbfvqZ+Rf2+dzYqQDXdtMhI/OimfV1UTLbJVxm1e+Ou+u3KbUhaZrYDHlkKwMXVHW4364bdaS2d++45wufZwP6H1LEjeH+fiG2v6dYupr+b/jlOvW1o5NXNPqUkdDuNanNHVkNECrZiFlsxfDB69rotrOkP1LUM+SnBcaZoDKkoaWWaZ2Kc63dlDdapDXq/L+5QNpcttz9osUxgQGn3RGO45AZu7r52qHNzPt2Dfg8Em/OUhMA3Lfn3pcTdoQG/K94vavi/g+TH9W65UGPdrdJTTfGnUEoG3bi8pfm4T55CR18J2aSV9IvgTU35TlOdhxCiBWPuW7cMKmA9lm7jML8in89SufrbNVnNq8FiZgbAnawtI1sJhySFiGrihreZJ0Vt22Ifuvb39Z2B+4O3Sc0yL5+UBA3JGSHkwUDz2R5NarycQmAed1inNaXepoIKf6lKqO6NvF3zkl7vU+J5JtgXqumppwkC2VPIhqOwP2L7aeeZ0XutWvplvv8jaz65Y7m8jzrW1Tt8Ko217zWxQPyPp4j/jW3JdHt/B13aYcNfiUNwItB4NF9uBQmdEPnvCZXjYeQTzqMPXbNV0u65XWueOU2K8eTla7J7OLe/rrB4kZ8a8/TMxMl6vd8xwaEAWrH6Bp8q0uH2mtc92eV/4mF9eQOe17tiTsmD00pa9bJV886m/a8uzpOAWQVssJm+0qqrlFz9nex8SjtSuf5Su9rmzfXmN7GGc+mKZuYcj/bZUwXX2LKYckZeiKss629SPzAG3V/6m0Bz8AO/KErZPf+YCzAePmaryqBg26Zgq4mkRsEnZe55nWpHW0yKM+JagjZoaK4ppf2bOt1LneaFG3hak8qH+bYFTb2XPsHXpe6Fy/2tpMz4HR8POZoq1ft2Kp53GqASg1uPmuGkRzvDASNfhUfkq8WuxTvIoV7uiLd2ZP7Pd+eJ8eQXRpQF3T5bLeeB11sKt9CTyxd0q/PkhK0+/MVMK3xav/0DZ1r+AX6wkaZB/16YLJ8q0in55c57a9RPkbLG5aZfe+m6XfqZZNmtLXrZIvzvW3h/Ic8jgFEEA/nFMGOcUHqxrW5/xtvKd/c1e7jcBhtopN6Ruy1Ddb6dfLmp7XUZcqXa3MLf2juE2+9uKR0mtdt7/ElEOqMnS1q8t6RJ4oraq06xN8dQU96OQ+Ls5x4nE+4GzAuLkas7l+Q1S34WKT+PO6kLSmqqMVrvUpQR0xtyUp4edF94ulrH2pz4yMajt7jr19zgtD61etzTQztA773aYcfj5Tse3qlgc1ey0rHxmLqXLVD5BXA8Nd8cEgt92VG1rbt4K4kI1ONu2yfrANwxzsofeaO6RfHyTVoMRMJWx6+OSYHnlOQn9W6wHxofiXX8gfrdMFY/PNpi24adledP7apMonVwMEdlFM+kLyxbP+9lKeQxynAMKYbxhTwWhlkF0/vLSZ5zNVzG0E+luC8oc8t01ld2nzGrz+03yfOr4SOeOdrgBmVrVesiubha/vVkvjiUBMOaQuQ1e7uaxr8hP8rMxHD7AdOs7pkvJ8wDPu6EHUt8UVDRibRJ/XRaXVVkdjdNWnRHVEnqyfVN/ap9pSfaIefF5kHrBtjsmottNz/6LrWfd5YXD9qtz+l8/QCr1NOcX51jasW05kLPaYvghoJjxkcYPbhJNt8MDxgtGUuqfFC+3f4tcPfbAHdxAd6c8PEqlyhdFMy+3+KlY98ty5ngt9/37rNyS4PAdAis23Eccrhg3bi89fm4T51Mr9aulkVNMXki9+9bef8pR6P04BhBhNv3/ZEozunRb75Q/bV/zmVzF9A0n90NHseM7bt/arp6b98j8ZygcVXG8L8E3XwGLKIXkZuqKsq/IZBMZQcY6HZOcDKePmUOZ5WXG3LG6n2CRFWst1NFJrfUpTR956Vu2bHnjWM2LCv9JfH29GVNs5gdg72XlhVfFh4XqGlvd5U/V8JtK2q1sO9ADkbUt/Xskj/eypjrZsew0+SXc/qkcQF2UHPribR/dvjqb0eWpOvz5Ibj8t3hiN9o4XNS3XZdpsPvKc4mrQePpi0+jp6OshO6/gxeebEre9NPlrky6fmqX4jD7Z0heSL+71t7/yVPo+TgH4+eTcPdntX80Ps2yanREeSI7agTvy2Vbj51vYlb5xJn+pm35+lc+ggm+6hhVTDunL0BVlXZbfqjOeLTFEnOOruZ/2kzJujhMzuLqdYpM0aa3W0Vht9Sm6jrz+mO6/fqgvnHTNiOlgvt1u1JbEtZ3Dx95pzgttTFv12rl8gMT3NuU+2rJtVbc8hF4o2naDT6MRxEmpTIP21pR+fS9/U1BiAp3SdEZ9v+XNxQeZyc//kZpyp0aka/dCq1sWPO4rv+9s1pCoJ9lX36MerKmeam+9Am0TmW/R2wvJX1cp88kixWf0qTF9IfniWn/7LE8l5XEKII4MrlR7oaaU/6hx+rwOZt85JU4W2pu3TuQn7UGBpLm1QXH6Nip9O4FMw72Wh8GOrhgX5K95Dip4p2tIHuVQi2F6KENXu7Wss+d7VW6RGB1vhe31HOcE6TofyL4BzCG/U8bNAcYD69VZBB62U2zim1bXOhqrrT5F1RH59zNq0KFy+5fZnvzMxmfkZG1k9RYm/dzD20+LZ0afF9l2uu5fynoWez7dxHzuopoN1PHFDhW9tWVbsW75qPbVpl9Ss7mKfZ++wNI12Bk2+KTvLS0+EGy01DIuvbvP5PcU1gySruI06PwVX7b0Z1OxWztJj+2a+y6zoKiYDwfExolPK8H725Wv71TLOJDKvmVBBlgi+yrF8TrmAWPuDxj0y7dqGR79RT7KHrq9pPlrkS6fPPY9ur63l30Tn7IJyheH+tt3eSq9H6cAHJjgSlLBWalNUEshMFdthwzi8q/+zf+etzWhgaSeEi85Xz1VgaRs295YErX29d5FkT04ddwHm6vInl9RHpKuwPZeyR6kbXm4eyPXctBfDz76um7F9b3ZCaneD/XV0tK4b2p/3oTdLi3rLL/lqUtxXZmfaoZhtczD4pzweuei3k/LE3OznWw/zGyADg5xRyrjepov9bpiuOddeGzSZ/nYP/tbWXvukVaPOhqr8fxSCawjn5x7JB+wsQwu5jNiZJ1oGoDJBhH0t/uNliPiA7Xv1W+Kc207mzjsX9oYuK94WX+u0jEIUj0W/c813W25uqW49qO1vvpm/dy1yjF+xykhHI7LPdeuXdvUv9ccvnAy+/naEz/JfmJrUVdL8k4r8QgtAAAD2/v7vyf2nsyDll0Rd6iriTJYU1853Uewu9Xtqhhml5c1AGB7St1Xb7/b7qBdFs8tvu1+VQcAAGwZ+W1YfrcF7By7K4bZ3WUNANie0vfVDD5tV6//VLxUut8XAABsD3lA1+dDtLey7KGuuyaG2d1lDQDYnvroq7ntDgAATNyuu+0OAABgF/nSjRs3RHH54IMPRgsAAAAAAAAQ40v79u0TxWX//v2jBQAAAAAAAIix5+LFi6Xb7jY3x/98/O3nsp/fPfxC9hMAAKAPj9z11dFtd8QdAAAAO4vTM58+euZy9hMAAKAvZvCJuAMAAGB7eu+998Stt96q/zXGt90BAAAAAACgNww+AQAAAAAAoDcMPgEAAAAAAKA3DD4BAAAAAACgNww+AQAAbAlr4tiePeLgyob+N3Y2yhsAsHtEDz6tHdsj9siOs7gcW9N/lDZWDsrXDorufjXvgMuf1fC+tWOV9fRycEXUVtfrFtPU+P49x2QqLHy2V5Dvu1rX/rm2vKstpYQrHvlk47vvGyvioHV9udTSVtZZ9inKZiQsX7rqb1FXeWY69sn62bb3FDht16btc3W5lgJe17IullFTorVx2u15Yl4LOxb8yqS2VI7frZCGqq7P3ultiPN7G9JU3/VyvcsU3mtNju09kelSy2i1pnUC+jPn9BcEty8TsSFWDrbsa6Zev5vXLSiWQ8cbGtu1ooZy7Rpk2FhZEufFjHjg0FT+QoJ05a97HOMp1I4R3/rlUtYVicvQJz7YEeVd3YfG/sm9DwlKi05HafcLabNmi+09iq6HPoN7reVu0mFLhKnz1gRW9diWufZPSkuZh8ZEI9XPLiy2t43rs2tbYfKwbX29jtmvxjS5bdMrT5q2FRn3ZQqfbS0C/ffa36pp6kjLaH17gTnU93E9Hy9N+zW5vju4zYQ/WV7hg0+60s1dXxbrm5tic7SsCjHnWGGMrOLMifPzq4XP2RTry0IsTDdXpvnV8nbnry6IaedGq/r+dbE8c14mvbmT8tvehnj1latiZn5ehhXnxSXLSrPnip+nti9fnKnk57nZfGUlMJ9snPd9/X1xVf4or6+XYtoS8yqbkHzxrr/d5eni/FJHQ1+TZrtOQsr6/KWW4y1PuwvvYyHjlzddx+9WSENZ92fv+DbE873F9dZlZpyXx7LPSYfz8RmRLrNUVyuv49+fKVu6fYmUB4fTYqGtScna9XL9NvXAo2pHtms6gJ67LpbXi2Wal+uBhemWOqk/e+YBYcYiShK1t71T7cz0gpAZoPfbtA9u9dmprLvE5JVXfLAzyjvL87nz5Tb0gVfEdPXASdiHhPJv5xy5lPvsObE6L3+eX6qdqK6dXpD9woxYPtXer/Xeljn2T11lHhYT1bn0fzI1WX3264umxKEHVKJa1t94VeSH2CG59lg5TS3xS0VInpS3FR/3VbkeD87HeFFkfV87Juv5gWJbIfdf7letL9gSfTeGEjj4JDtbGVhcVQfcleOlA1rWVHFOVhqH9iinKpw8GOTRUDtgp45fySqfrH0OlU9uNz9CAgPoKXH8ymZ2kF1deNhh9LNje7rBO3DklFBt4/mwRI0lyycb330fWkv6gvIloP4mKM952ZnIHRAP+2Rw6nqU0PzyctY5LjXtz9ppGVzJjmlZHSc9iMqb2PZC6zMNtCFRpo5fyALDqwunW4KRsaDjszf+9XOntS8l8oR3Wp6pzajBjCxf7PJgeF6sFuq3qQeuAXpcu6au8soAWqVh84o4XhtQyPuXK/U/5HR5VE+UlIm3t85k/6raGdm/Xhjtp2wfLnSk33As6zZxeeUTH+yU8l4Tp9VIiNzn4nmk6hdKfUWvfYib/tpp93KfPaXK5qpYeLjQpsh6m1f7C5Z6UDBgW9bOscyHEtgXTR16QJZF8/obr76SDZCMZhZaDRm/dPTtnvngfjyEl3dMfc8G60qfPytOqUpc2f/J990YUtDgk5kmvHyh2kD7Mw1D08jp1PFFWR27D8DM9C3yk4S4fiO85Zg9p0Zl5UF2Om57+X7NiyOzU2LfAflC62hst6T51MBr3yfAlr6QfAmpv0nKU3YmqiF1PRlWUtejpPYdyjrHq6+8au0Y1i6pnukBcWiffiGx6LxJ0F70mYbUZZ9/3m5qQ8xV0evCqYgDjs9e+dbPnda+FM2ey66ENp7EZ9aEanLE/BEZ3hbpfbv6vljPX2gX0a5trDwsg1t1bn6ukgY3pjwWbfs5wfY2u9XEdURh44Y84lRSKgMqU+3pH3Eq6w5RZegeH+y48j6wr3Wfh+hDOvXUTnvFhVPHxYU8ESLv6jbEylLW+NjLsmjItsxFR5kPJbgv0u2Kff2OmYUVg8UvKeM+3+MhpLxj6rvFVLZjxf2ffN+NYQUMPplpawfEvugWy6VhmBa3NDYsFXqq6YGohM2KI3nvGbE9vV/6QJrNPzBihkXifGrkse8TUU1fSL6E1N9U5Tklji/m7+28+pvx2O6amgo/zJT3MX1yf/UV8Wp1dzZWhOqbbFd000hQJtHtRZ9pSFXnDP15u74NaeN7fPbMu3722L5sB2bQ45bp/N8F01nFdhyEDG7XzDFWvrLsrlwedZNsbxNKeeLcKLIMneKDnVTepu1vm7Vk9rfvPqRLH+20T7nnRgNtalZGNqNCFmXgIGRNsrasjUuZD6V8LPj1Rfo4sa3fMrPQbqD4JWnc53o8xJV3H/V9tP8T77sxtIDBp3XxvjpqZm6RVTmW/qzWkVg98tlFVqxsOnBwIFDVUdnbtmcaPHMgzR7JD9rgqD5hPjlJ0bH1yaQvJF8C6m/K8pz1uEqRvB6ll095rl8par2im0Js3qRoL/pMA21IAi4nSxU+x2efQuvnDmtfvOiAvtlV8b7jqEdYu+ZyjLUwAf2R5gKfWHvrY2qfPIWXuV3L7JTtS7eoMnSKD3ZSecsT2Oy2SHn8z+0R9gcCD92HtEjeTvuUu6FvH7q6IKaTnntICduyZi5lPpDIvig/Turr58dJ1y13Nj3GL33EfU7HQ2x5p6vv2QwkmRKzm5PvuzG08AeOh3a4weqNQX4A6WV6QRxQD1Gr3avtLx9prXPdXr3BMyPO9Qe2pRfXaDrte7ZMpqNqSl+3Sr541N+05Tm+SjHXcfnBa7t6Krft3u162clFPdtA/73Kq6ynjot8d4pXispXb/oQUiap24s+00AbUhby3uxBl6oaLvqUsfvxqbimy2U917rRrqf2ZRuxzRQz0/ydJWzXbN+OZHuobR6Qq9st8n9bTai99WNmD1SusOtnhAwmJq8i4tttW95yW1fMA5RV+6HS3vVNWI16PHnP+LXTzjzL3cwGUfz6GTexbVlnv5O0zJt1pSO6L2o7TnwuPknh5xjNXPv28HxwPB4iyztJfd/IZyDJD6g9K2qr9d3oT/jg0/UbyRuodvXpsOMn9qv7dNUB3n1C4mI9uwRS57Y9XclL6TXTQq+KV2pzAVPzuZ2srnvfzZJoerGnpvR1q+SLc/3toTz1VYr2DiXddutlJ5f1/AqIjW9Z16YGO1zRjROWN2nbiz7TQBtS5freYpA3d34m+/Yp72enOh2fOdd0uaznVjccDNy+bDXW52jcUJP6/aRq10rfjtTY7jY986JukPbW3MY9Opbka+fnSq+1neOofVbP1C2ddC3dIoZ+zmtwXkXEt9uyvEfkSewVlXZ9gqpmOQQNRsT1IU482mlnnuWePycql+r8oyi2LXPrn1KVebP2dKTpi2rHiZlF5HmbVfg5RjO3vj0yH5yPh/Dyjq/v+qH+MheKDxY3tlrfjf4EDD7pkdgk9Ge1NvgbIqt7rdNhZ8W5rJNPeQ94W+fZsj3d4FWDCjMttPNhm1ap8snVAIFDFJO+kHzxrL+9lKds/LPpr/WpoSO9bLcnZmqw/kaK/KF+CaegV0XnTYL2os800IYEKwe5tm+fcuFwfPYqtn7usPbFlX6Ia7PCNH8X3u2ayzHWYO2SLO3mBzmXDNHempm0esm+nEl9w1nhta5B3fJXksvlyiGZN/IPSdoXR6Fl6GQHlXdNfoKalbs8Oc2bkaH7kC4p22mfctc2VsTD2RmtPC70t5clO/9I3ZY5sZX5AFL1ReY40SMO+Syi0Nus+opf+oz7fI8Hz/KOru/mm0HVRcHKIOjE+24MLWDwSY/E2h7o5U3fH976AErH++rNN6lE3wPueEWqYXt5gydVrhKObnMKyreE+dTK/WrcZFTTF5IvfvW3n/KURlNDl8TKjfylot622wt9m0WWpryM+nyoX5K8iWwv+kwDbcgW0HF89i62P9tR7YujxmcNmavZvicUvu2a6Vv8T9zy4Nj19pBh29t08vZl2LSGlqFL/d/55Z3PIDCG6kM8JGun/c9r8q+G1wOIetZJsq/pT96WuSuXef/S9UX6OMlut9KziLzjkAHilz7jvoDjwbW8Y+v76DEIq5aLghPvuzG0oNvu8pHYNFeFzfS4phHU0defdg5ZTo3ueR1NtQsQtz3d4M0si/XiFT+9rOdzHINuaUiXT81SfEafbOkLyRf3+ttfeSqzp/RVigXV2xX1u90+jPZlOr+yMb5nPbVUeRPTXvSZBtqQraL5+BxCfH+2k9oXN00zM8JPKHzbtdI3AuUvddPPwPAJjodrb9MxbcPQafUuQ4/4dqeXd37Ly3jWwRB9iK/mds6P13mNfn7ZzPIFfSIt2+uks2XTt2WuqmXer7R9kamfl1byWUS+t1kNU3/7jft8jwen8o6s7xsrB/X71xtmzE6+78awwp75NHVcXFHT7tQIbe1eUTW1zv6ARavZc9mBdXVhuvYe9eDG6YWr9pFSm8pUO1/R29P3lTYFFSZQCbqlIWU+WaT4jD41pi8kX1zrb5/lqZirFFUh25UB7UF1lSTlwzd96Ks5GcuDBJNJWSah7UWfaaAN2Tqajs+hRPZnjenvu12bGB3UX10QDxfq99qxPPgMOqHwbtf0bRUyDdN7DtauCo+ubhfkr3kGx0O1t4mokw9r2zBEv+WbV17x7Q4p7+wZX5VnuMjXVJmVttdzHxKkq53OvknLIb+dy13+nj8xuXxLl0mHfH98de6hLatyLfM+pe6LTJ+5oGbpdDzMv2LQ+ttn3NfY74eWd2R9H21jVVxp3MhW6LsxqGvXrm02LV878SfZ0mx1U1aXTfkxpWV+Vf9Zkh1V7e/5MrO5vK5XUtaXN2U9qawzL7dgsTqf/b24HUP2HfJvhc+2ratfqy0zy5vFJI04bq+2bYvmddY3ZZ/enAbDJ59sfPfduj29dKS1s+xTlI0RlC/t9TeoPFv2yVZ/immI2q7Z/+JG2rar158pbsS1rBs+15R3bXveedJ8LCQrE6358yaThqDPHtl5bUhsnayxrdf63vrxmUmZrpZ1nOqRZ/rj6lj/rHGH3kf7Uqm7tXUd63ZDPnq1awX2/q+apw7HbIJ0dfbFieX1p7g0lIFOa6kf0q/Zl46yTJBXY93xbdG2L29LvpfKpcijD4lJS2lfHcsq/3u57Br3w6q93M3+WD/T5ItD+dqXRG2ZZ/9UXJrzyjG+KGotM/Vntc32Nsi3Lxq1Pc0bzf9eXXz2a6QjT1r2v7hfQfnQmrf1fj/jVd65uPqu86ewvfKSqL435EXvbSY6Xb9+Xf9WIPN/jxpkkhlsdfjCyeznR89czn4C2JryK8tCLK/vkFknAHalvSfvz37uirhDzfyRDbf66m3vb2XcAXZdv7XLyxsAsHu899574tZbb9X/Ggu77Q7AFrImTi9cFeP7sQEAW11+C5bf7SE7x+7rt3Z3eQMAwOATsP2pr22eWRYXGHkCgG0iH3zp9ZuVtrDs4b67qt/a3eUNAIDCbXcAAGBL2FW33QEAAOxA3HYHAAAAAACAwTH4BAAAAAAAgN7suXjxYum2u83N8T8ff/u57Od3D7+Q/QQAAOjDI3d9dXTbHXEHAADAzuL0zKfXnvhJ9hMAAKAPe3//90aDT8QdAAAAOwu33QEAAAAAAKA3DD4BAAAAAACgNww+AQAAAAAAoDcMPgEAAAAAAKA3DD4BAABsCZfF4le+LL517kP9b+xslDcAYPeIHnx668SXxc2y4ywui6/rP0qfnLtHvnaPeOEj/UKjvAMuf1bD+15/rLKeXubOik/0KiN63WKaGt//lcfEW3qVEp/tFeT7rta1f64t72rLict6bcMjn2x89/2js+Jb1vXlUktbWWfZpyibkbB86aq/RV3lmenYJ+tn295T4LRdm7bP1eVaCnhdy7pYRk51IF/XlifmtbBjwa9Makvl+N0Kaajq+uyd3oYE1cnCUqv7lXqXKbzXeqzY3hOZLrWMPq9pnYD+zDn9BcHty6A+FC/MFfKmNb31+t207yXFcuiol43tWlFDuXYNMnxy7mnxkrhTHPrjm/MXEqQrf93jGE+hdoz41q9xmTuVn5K4DH3igx1R3tV9aOyf3PuQoLTodJTyupA2axnY3qPoeugzuNda7iYdtrIxdb6j3HIu9TuwLXPtn5SWMg+NiUaqn11YbPsxrs+ubYXJw7b19TpmvxrT5LZNrzxp2lZk3JcpfLa1Tui/1/5WTVNHWkbrB9f37dF3B7eZ8CfLK3zwSVe6o784Ld745afiw9FySYhvO1YYI6s4R8RLD10qfM6n4o0lIZ66o7kyPfhyebsPvnNK3OvcaFXff108efvz4qjcp6ZOym97H4o3f/K2uO2ho+I28bx4zZIfd58pfp7avnzx9kp+nsm/djoTmE82zvv+8T+Ld+WP8vp6KaYtMa+yCckX7/rbXZ4uXjrT0dDXpNmuk5CyfvGnLcdbnnYX3sdCxi9vuo7frZCGsu7P3vFtiOd7i+u9sXSneEkeyz4nHc7HZ0S6zLJ0n/6jVl7Hvz9TtnT7EuGtEwfEU98o1lmZPzK9R6v5k7Xr5fpt6oFXTBLVrukA+tvviSf/yaR3nO79iwda6qT+7Nu/Ke7Zq18qStTe9k61M3ecEmLput5v0z641ef8RECW+Tv6hRAxeeUVH+yM8s7y/NvPl9vQwz8W91b7hIR9SCj/ds6RS7nfd1Y8/5D8+eLTtRPVt549JfuFO8WTj7b3a071O6Ytc+yfuso8LCaqc+n/TH3264tuFvccvlP+bFn/ozXxqszn2w7Pipv0S0o5TS3xS0VInpS3FR/3VbkeD87HeFFkfd9efTeGEjj4JDtbGVi8qw641cdKB7QQ94slWWnqDUsDVeHkwSBUhascsDcdezOrfOLFIw6VT2735aPyZ2gAfbP4zuqn2UH27uIjDqOfHdvTDd7+uT8Xh2Tj9NJqZIecLJ9sfPd9aC3pC8qXgPqboDwflJ2JkJ3OSY+T4eT1KKEHl05nneOzTfvz+t/K4Ep2TEvqOOlBVN7Ethdan2mgDYly07EfZoHhu4t/2xKMjAUdn73xr587rX0pygL+Up29X/yZqq+V/MmD4aPi+cK6ph64Buhx7Zq6yntEvKTS8Ms3xXdqAwp5//KjY3qWS5Uuj+qJkjLx9taZ7F9VOyP712dG+ynbh7Md6Tdef0zcuyhPvtTAVXYM+IvLK5/4YKeU92XxnMxzVWZ/Voh9VL9QOu567UPc9NdOu5f73Y+qsnlbPPVYoU2R9fboi7Isl35oqQcFjvU7RVvWzrHMhxLYF930x9+UZdG8/if/8ONsgGQ0s9BqyPilo2/3zAf34yG8vGPq+/bpuzGkoMEnM034ybPVBtqfaRiaRk5vOvaEeFD+dGqIvvb1rBH6YCO8U7r7jBqVlQfZs3Hby/frqPij+24Wf/AN+ULraGy3pPnUwGvfJ8CWvpB8Cam/ScpTdiY+J8NK6nqU1NRs1jm++5M1a8fw1qo6AfmmuGdKv5BYdN4kaC/6TEPqss8/bze1Ieaq6HviX1yCyYDjs1e+9XOntS8dbpq6Nfs5zp/L4jUZDIuH/lTcnb+g6X1755/Fx/kL7SLatU/OPSKDWxkEv3y2kgY3pjwetQ1WTLC9zW41cZ3R8tG6+ED+qA2o7G1P/8h9Z7Or3o0DNi6iytA9Pthx5f2N6dZ9HqIP6dRTO+0VF+59TDyjTqDlSf9z2Qn0h+KFM7I8msqyyKl+J2rLXHSU+VCC+yLdrtjX75hZWDFY/JIy7vM9HkLKO6a+W2zFvhvDChh8MtPWbhV/4HAwt3NpGKbEVGPDUqGnmu6fighaxP3ijx6SP6K2p/dLH0h3z7WMcjtJnE+NPPZ9IqrpC8mXkPqbqjxvFt85kb+38+pvxmO72VT4Yaa8j+mT+3d+LN6sntx/dFY8q66KWK7oppGgTKLbiz7TkKrOGfrzdn0b0sb3+OyZd/3ssX3Zwkb5YwY99tUjy6/t8xiEDG7XzDFWvrLsrlwedZNsbxNKeeLcKLIMneKDnVTepu1vm7Vk9rfvPqRLH+20T7nnRgNtalZGNqMifBCyJllb1salzIdSPhb8+iJ9nNjWb5lZaDdQ/JI07nM9HuLKu4/6vnX6bgwtYPBpQ2zISidu/7r4Wv5CBP1ZrSOxeuSzi6xY2XTg4ECgqqOyt23PNHjmQLrvTyOvBiXMJycpOrY+mfSF5EtA/U1Znvd5XKVIXo/Sy6c8168UtV7RTSE2b1K0F32mgTYkAZeTpQqf47NPofVzh7UvbbKrmOJOMWUach3QN3tbbDiOeoS1ay7HWAsT0M/ZZ5UoE2tvfeydFvvlj3dvbOT/HknZvnSLKkOn+GAnlbc8gc1ui5TH/7e/LOwPBB66D2mRvJ32KXdD3z70zilxb9JzDylhW9bMpcwHEtkX5cdJff38OOm65c6mx/ilj7jP6XiILe909X3r9d0YWvgDx0M73GD1xiA/gPRyxymxXz1ErXavtr98pLXOdXv1Bs+MONcf2JZeXKPptO/ZMpmOqil93Sr54lF/05bn+CrF0Y5ZSl7b1VO5bfdu18tOLurZBvrvVV5lvfcx8WjtSlH56k0fQsokdXvRZxpoQ8pC3ps96FKd3J3wKWP341NxTZfLeq51o11P7ctWIwN4dRVTPPRE7XkTtpliZpq/s4Ttmu3bkWwPtc0DcnW7Rf5vqwm1t37M7IHKFXb9jJDBxORVRHy7bctbbutH5gHKqv1Qae/6JqxGPZ68Z/zaaWee5W5mgyh+/Yyb2Lass99JWubNutIR3Re1HSc+F5+k8HOMZq59e3g+OB4PkeWdpL5vo74b/QkffPrFevIGql19Ouz4if3qPl11gHefkLj4+IaspBZu29OVvJReMy30bfHqP6SaJtzE53ayuu59N0ui6cWemtLXrZIvzvW3h/LUVynaO5R0262XnVz+Kb8CYuNb1rWpwQ5XdOOE5U3a9qLPNNCGVLm+txjkHX3xzuzbp5y//MJwOj5zrulyWc+tbjgYuH0Znn4wsDxxLz6c1LA+R2PjPf2bu1TtWunbkRrb3aZnXtQN0t6a27hHx5J87cUjpdfabt1Q+6we3ls66TrzdfGkOikYUHBeRcS327K8R+RJ7KpKuz5BVbMcggYj4voQJx7ttDPPcs+fE5VLdf5RFNuWufVPqcq8WXs60vRFtePEzCI67HebVfg5RjO3vj0yH5yPh/Dyjq/v26vvRn8CBp/0SGwS+rNaG/wPxb/8Qv5onQ57v1jKOvmU94C3dZ4t29MNXjWoMNNCOx+2aZUqn1wNEDhEMekLyRfP+ttLecrGP5v+Wp8aOtLLdntipgbrb6TIH+qXcAp6VXTeJGgv+kwDbUiwcpBr+/YpFw7HZ69i6+cOa19KzLeLqYHFyomUfohrs8I0fxfe7ZrLMdbg9Z/m+9TwIOeSIdpbM5NWL2ogKfuGs8JrXYO6pUEYtazOyryRf0jSvjgKLUMnO6i8a/IT1Kzc5clp/pDhofuQLinbaZ9y1z46K06qbw9Tx4X+9rJk5x+p2zIntjIfQKq+yBwn+ha1fBZR6G1WfcUvfcZ9vseDZ3lH1/et3HdjaAGDT3ok1vZAL2/6/vDWB1A63ldvvkkl+h5wxytSDdvLGzypcpVwdJtTUL4lzKdW7lfjJqOavpB88au//ZSnNJoa+rR4ofpoDKm37fZC32aRpSkvoz4f6pckbyLbiz7TQBuyBXQcn72L7c92VPsyNrqV8mXLwGLjs4bM1WzfEwrfds30Lf4nbnlw7Hp7yLDtbTp5+zJsWkPL0KX+7/zyzmcQGEP1IR6StdP+5zX5V8PrAUQ96yTZ1/Qnb8vclcu8f+n6In2cZLdb6VlE3nHIAPFLn3FfwPHgWt6x9X1r990YWtBtd/lIbJqrwmZ6XNMI6ujrTzuvEN08uud1NNUuQNz2dIN3+2nxRvGKn17eUA9rk/kWcktDunxqluIz+mRLX0i+uNff/spTuftRfZViUQaiJf1utw+jfbkjv7Ixvmc9tVR5E9Ne9JkG2pCtovn4HEJ8f7aT2hflk3P3ZLd/3bZ0vWHWTdPMjPATCt92rfSNQPlL3fQzMHyC4+Ha23RM2zB0Wr3L0CO+3enlnd/yMp51MEQf4qu5nfPjdV6jn19229IP9Ym0bK+TzpZN35a5qpZ5v9L2RaZ+vnYun0Xke5vVMPW337jP93hwKu/I+r4d+m4MK+yZT3sfEz96WR48aoS2dq+omlpnf8Ci1X1nswPr3cUDtfeoBzfeu/i2faTUpjLVzlf09vR9pU1BhQlUgm5pSJlPFik+o0+N6QvJF9f622d5KuYqRVXIdmVA+y11lSTlwzd96Ks5GcuDBJNJWSah7UWfaaAN2Tqajs+hRPZnSduXSZPBr6pbasr/jxpvo9BB/TunxMlC/X7rRB58Bp1QeLdr+rYKmYZ7v3JP7arw6Op2Qf6aZ3A8VHubiDr5sLYNQ/RbvnnlFd/ukPLOnvFVeYbL6JgrbK/nPiRIVzudfZOWQ347l7v8/Yw6sa/c0mXSId8f8lX2ZT20ZVWuZd6n1H2R6TMX1Sydjof5Vwxaf/uM+xr7/dDyjqzvo21s9b4bQwp/4LjshLKHp2WdbmGK4FcOiI0Tn1YqmRp9LK6jlnFHfdOxN7MHMwrZoRXXOfriUfH8L30eGFucape/0qb6DQxHf5GPOoduL5tK3drJ+aWvKl0+eey7vhe3un62OD2krr3sm/iUTVC+ONTfvstTuftM/gDCoiG2axVV1nrautTnQ/3S5k1YPvaZBtqQiuj2J47t+MwMkq64sla2VPsSzAS/kjoxrOZ3MaBW7bo8gVQnx+bved0OPaEIaNfUSaw8Dt5YErW+795FkT0EfxwfmSveft/IFNbehvXFSvb8JssDYpuoE7nidu5dvNXevuiv2B59tbiSnSTp96qv9JbGx1nIQ24D8sonvt0J5Z0dN/L0sriuzHs1U6Fa7mF9SHjdc1Fv5y6LRbOdbD/MjI0ODuX+yblH8oGCpT+vzcbIZ1vI+tp2wcC1fse0ZS79k0eZ9yV9X6TXVzpmy1Tzxv/8L0Z5v1LngzVuCSzvuPq+zfruntspjO25du3apv695vCFk9nP1574SfYTwNaUX1lWge7AVx0BIJG9v/97Yu/JPFDcFXGHmvlzR/7V28Oc9Gwtu67f2uXlDQBA+MwnAFvEZfHc4tvuV/cAABOX34Lld3vIzrH7+q3dXd4AADD4BGx/r/9UvHT7afFM8VYAAMAWlg++9PrNSltY9nDfXdVv7e7yBgBA4bY7AAAwcbvutjsAAIBd5Es3btwQxeWDDz4YLQAAAAAAAECML+3bt08Ul/37948WAAAAAAAAIMaeixcvlm6729wc//Pxt5/Lfn738AvZTwAAgD48ctdXR7fdEXcAAADsLE7PfPromcvZTwAAgL6YwSfiDgAAgO3pvffeE7feeqv+1xjfdgcAAAAAAIDeMPgEAAAAAACA3jD4BAAAAAAAgN4w+AQAAAAAAIDeMPgEAACwJayJY3v2iIMrG/rfAHUCwO60dmyP2HNwRdD69W+ovA4bfNpYEQdlR7jHthxb0ytJa8es6xRXyej1Sq8X3ltbX7G9JzJdahmt1rSOrVBSpb9gY+Wgfv8xGXaEySqRToNZitvLt3FQdMczeeBT/qyG9yXMt/LSkA8+2yvoyl9b3tWWWuF55JON77671neLzrJPUTYjYfnSVX+LnI6Xjn2yfrbtPQUpjlMAXTbEysFxO9B+zNXbm6bjt6TYvnW8YXzct3x2Q3vZNYCwsbIkzosZ8cChqfyFBOnqbO97EVgOGdf3dq9XzJPy4tBmUyfqqvvQGGu59/tBadHpKO1+IW3WbLG9R9GxlM/gXmt8YtJhS4SJ26wJNNzau2R1u7LYk2225RrrmH1oW1+vY+pQY5pct1nmlObiNlvLpJzfpVWb0t3xeZmB6kpucn1j/npAeyPzYOm8EPOLx4Vu/cb5YluKG5102Sr6/dbVW9sd9/YzU01ntV1u2I9qumaPzAtx9RXxqm85+ZBpCRt8Wn9fXJU/5lc3xeZmZTk3m69TUFxvfXlGnJ/za+TPL7UPJIxEpMss1dXK66yK+asLYtqzIXRO/8iGePWVq2Jmfl6GG+fFJZ+NKbpCz11fFuuFfVPpFzLvXY+ZTFZh58T5+dXC56hyFGJhWlbehg+Lzbfy+9fF8sx5mfTmeuO3ve78nT1X/Dy1ffniTCU/i5UlMJ9snPfds76n4lU2IfniXX8jjxdt8OMUgJO1Y9Ni4UCxDZFtvDzm5qptfNZ2lNsbE3N49XvnL7X0Vflx30wHjXPXxfK6Se843QcWplviH/3ZMw8IM85QEpWuAcWUg+t7vbYxYymLc8Krl6ROyCyXJ2hz50sxwPoDr4jpaoYnjIdC+ffnjlzik9lzYlWew8lE1E4W104vyLhN1sdTzbXPub3LxNVtW/xYDx/zejTjFetMiUMPqMC5Zf2NV0VetQ+NBxYkrxizUUCaI4+lUrplZZ85P9d5IXywurIl+kZ/G6++IvNgXhwpZkHIuc8kyjaUZ/vp3C5LpXV0+ZeOq9kjMrevild6HX2Srl27ttm0fO3En2RLzer8pnzrptyJdtb11jfl/srX5zdHL9vWM6/N5z9nZOta0vaeoHRVNK3jul3zmk/6jfXlTdlky7/pvGpNaNXqpmzHNsXMsszpdrLiyTTMbFaTNqLT0bT9/P0OeaH45ptlk7KBln+rpNdne4Z3/ur1mvI0JJ9sUu27g86yt322b/qC8sW9/o64lmfbPg1+nAKwaYw7KmztR94OFWKLTEf7bZhjfTk/rmttgZGtJ9u6ZVvboLdVS4Mj3aaUtp0gXZ3tfWIx5eD6Xtf1ovadOlHg2DcH9PtBZWTyoLgZ85pvf27LYyuP+MTkQ3Fdvf3u7dQlyzejKS9s9L54xzpOdaGQ/pY0WWPMNq5pNtuMOcYb0u1cPgPUlUn3jWF1taHsGvK7JkG6m7blvD9tadXlXkqX0zFT/DzHNsmaDnvflNUVlzbOwfXr1/VvBTItE3jmkxkNvy5uuAysHTmVzTq5unC6ZdRyQNO3iCz1TomXAtI/HumdEvsOyBdaR2zLzPTs5QuFKYqB8nQ0j7pPHV+UqVTJc0idb75ZzJ5TI/pXxcLpuO3F5K9N0nxq4LXvE2BLX0i+hNTfJOU58HEKIM5UdtAV2/g1cem8/DF/pHLVXx+fV98X6/kL7fYdEipEufrKq9armmtqI2oWyj79QsHGysNi4apMwqrnrBrNtCmLxy2tX0S6YmW3GDlfHo8pB9f3JiprV9SJsQP7WvvmkH4/uZ7OG7zik6nj4kKeCJGHRRtiRd0/1FSWHert3XCCY52pvH7a19ezTZpm9FX4xsDeae7tWLoq3u9qjHqvK5PvG4OYmXG3TOsXAk2ybD0Ft58d7bKdfTxm+pYss3q99W4bPHB8ShxfzLJaLHlNueyJnu53YJ9rMfumXzfIupHI7r+U77X209nUvGJQaKYOHhDOyWvk0jFMC1VHnToi73yzmRV5dsRszyN/nSTOp0Ye+z4R1fSF5EtI/U1Vnj0epwB6M2rjN27IEMoeqGbBlOsFLxOQ2YKvjfz5E9XbRHKmzVsWDXFjh3KbUhearoHFlIPre5OVtSvqxLi/nmu5Tcfsb9/xUJc+zhv0vnnEJ6MTRXUL4NrpqEFIIy6GDlGug36xjjm5tazfcMtdM58YOCTN6Y+l9fdVfZkRLmMnvdaVifeNgZKcNyqTLVt3Ie2nS7vsZ+rQA3LP0g+sFU1g8Mklcytmt8jsJ1lJD86pWuoZSPikvzrSm91/qeqZy56vi/x4uEVWx1j6s1pHU/WoeZfQfGvU0VC2bS8qf20S5pOT1EF1aiZ9IfkSUH9TludgxymAWNnVymLwpwPVZu7BlAm+qlfZW2ehOLV5LcwJR+nhFmVh6RpYTDm4vtd7GzLP1LMy1MW6bHF//qRBnZgSxy8sy22p85ymPBw6HmqR/LwhID4Rs+KUntEyHRkD19q7kfi63Soy1snrZ319M8Nj9BB9Zw4xcGCakx5LelBDzC8Kt7f1WFcm3jeG2biRDZklGeCZbNm6Cmk/XdrlJg3jMVP7hNpEn7Msowaf8h31a/Syh6PJfS09ub7T+CrGnMPQnmu6XNYrrTO9IA6oh3Vd8b2lzT399QbZjGrWH0anHlS3qR4cVn3AWmigE6zeGaTJt7p8lL7OdXte+Ztc3MCR075nS+Lgw1FT+rpV8sWj/qYtz56OUwBptQR/tquk5jYEZ1PHRd4UFK+yl6+mu7J9K5btwbn5CYO6TST/t1XCdPUtphxc3+uy3tTxK6MHrOaLeSCv5zcvUSeybV0xX8CS5aFMe/BDd+PioW5+5w3OPONrM6NF8TvvKWho71LU7a74MTrWaaufPpMQJNcYMzjNkcdS9TxEvku+zf0I7LOuKFutb+ySzy5qnmnode4z4bKtp3X8OWEK7Wdgu9w1HnPVdUQyQNTg03zhqen5Yp8iWMz0ufMz2TczeH8Zl76K4dLguabLZb3xOqpRV/sSeGLvlH59IJQONjNt1ePp89dvdFa6tOqNQ7J8q8gbozq37SXK32Du07VtuvfdLHFTdUM1pa9bJV+c628P5TnkcQogwJo4lgVt82LVEkhYn/OXXUH1U7tVw2EWik3pm1PVt+To18uanslRlypdrcwt/aO4Tb6mvt2n8FrX+XxMObi+N2wbs+JcVg71q+BddnWdGJkSx6+otOuTHTVTI2gAKi4ecuJx3uDMM77OnxOVC4uD29u7Mv+63R4/pol1avXTzEwKutWpS1yaY46lal6uy8qnzn9dv6Wv77qy1frGWL7nPpMs23pa5dLY9ruotp9u7XKS8ZgEBrntrpzpVwKnqcmMzaaW+QcMaZhGPfQecof06wa5GmyYaatND0sb06P7SejPau1oN0TWbrVOQ47NN5u2oKVle9H5a5Mqn1wNELBFMekLyRfP+ttLeQ5xnAIIsyFWDs7J1l0FTZVAU3/JRDPP6fvmVg39le3ZLJTWWyFc2rwGa5fyfXK5z8I7XQHMrGq9rKoNVr72uTFgjSkH1/fGlrV5ELJvWe3mOlGTn+xkdWP0oOSh46EuKc8bPOMTZWNFPJyd3cpjJ8so3zi4pb1rElq3bVLFOpXb3vKZSaG3aHXEwLFpTngsTR2/kA0EuD3Koce6MvG+cYuYVNk6S9F+2trlsTTjMfG2wQPHC0bT5pbEyo38pUHpRj24snWkP2+QpcoVxtHUPNvD0kr06H7nei70faWt34Lg+DyD2HwbcbwS2LC9+Py1SZhPrdyvgk5GNX0h+eJXf/spT6n34xRAiNE08VVL0KSfU2CbKt41fd9OP+A2O57z9q39Sr1pv+oBX5c8CHa9BcU3XQOLKQfX90aXte57vFEnqvLZBMZQ8ZCHZOcN/vH12mkVE+gBxNEzqB52noXV2t41Cq3bdelineLDwvXMJO9Ythpj2sWnOeWxZJ7P032Laa91ZeJ941YxmbJ1l679LLfLW8/2GnySZk/pqxgLqhUa2tToHvLRtD1PzenXDfLMslgvXF00i5riJ2tk55TRfHQ/xVUeU3mbR99HXzvbOWwcn29K3PbS5K9NunxqluIz+mRLX0i+uNff/spT6fs4BeBnY+VgdvvXzPJ6w6ybpquGbictNqN2YDq/ojx+hohd6RuL8pe66Wd0+ATBvukaVkw5uL43sqzNtz8FnHhQJ8ry23bGMyeGiId8Nffnfrzi67Vjur26oAcD/GZhdbd3DSLqdlnaWMfUi0sr+cwk31u03OpNmjSnP5Y6Bnd6ryuT7xtD+H0Tn5vBy9ZTqvaz2i570W1In7bd4NPoKsakVKbteWtKv773tKnDMAFMacqoDFAOqhH94sMX5OdfUfPt1Kh/7X5PNS3T/R5VNfVeNdZXF6Zr71EPzJyWCXa+IhOZb9HbC8lfVynzySLFZ/SpMX0h+eJaf/ssTyXlcQogjgzOVXshGwxxpbER1Bcdri6IhwvtzdqxPMgMOtk1t7AoTt9so2/7lmmYtjz0d3RVviB/zTMI9k7XkDzKoRbDuL7Xcb3s86vPTtHPRZEnqBdCMm631onsOWCVvBwdl4Xt9RwPBek6b8i+Dcwhv53ja/l7/tTn8q1lJh3y/a3PTHNp7/qo20WpYx0Tky+oGT4dD9GvcK43qdKc6FgaDwqdahncGaCu+LTJrgbog/KHobt/E5+TQcs2gG/76douBxh9W2Qfrl27ttm0fO3En2RLzfrypiy7Tfn2+jKzvLmuV9tcnc9em1/V/25iW6/1vaub8jCq/z1lulrWkX2P/NvM5rL5wATpr32mRW0ds7/WjYy3UVyKq8oKXvt7vlTSYc3XebkFi0T5VluK5VfkuL2g/B1Z35RtQXMaDJ98svHdd9f6btFZ9inKxgjKl/b6G1SeLftkqz/FNERtF4Czetyh2199LNaXSltSa6cc2+CGtsC0lbU2orXtaGpjq+2CQ9+SIF3OfX1KLuWg15mpJsLlvYrDenl7XF5q22tiyUtl19aJWn635KVHvx+TltK+tuZ/tT8vxxjOdSLTHp+Y/bF+psmXxvJ1b+/6qNtGH7HOKL3NG83/Xl26YkwtKM0N+eBzLDWm2yFvhqormVo6G9rVqgR5FHSM6/2v5Y21bdFLMa8SpLueZ2ZxrPcNacg07Z9i3ceG8rKksfaZbemoyPPHcf86XL9+Xf9WINOyRw0yyQRZHb5wMvv50TOXs5/YWtTI6/SCEMvrA19FAgCgB3tP3p/93BVxh5q9IDvxA6uT+caZSSOGsdjldQIAcmo24bRYEMti/cpx62w2pKdmWM2dnxerCb45/b333hO33nqr/tfY9rvtDtqaOL1wVYzvEQYAANtFfnuV3y0oOwcxjM3urhMAYJiH/Lc9gBtphT8HzAeDT9uV+hreFPd1AwCAgeWDL30HeVtV9uBUYpiK3V0nAKAof8h/3JdVwYMaWwh9DpgHbrsDAABbwq667Q4AADTKbgO7zq13Q0id10233e25ePFiafBpc3P8z8fffi77SRAIAAD6xuATAADA9tb4zKd9+/aJ4rJ///7RAgAAAAAAAMRwmvn03cMvZD8BAAD68MhdXx3NfCLuAAAA2Fl45hMAANgSuO0OAABge2u87U7/BAAAAAAAAJJj8AkAAAAAAAC9YfAJAAAAAAAAvWHwCQAAAAAAAL1h8AkAAAAAAAC9+dLs6WNi9oX/W/w/+gUAAAAAAAAgDSH+fxBYsrVi+uo+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228" y="4628199"/>
            <a:ext cx="8205917" cy="121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07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97281"/>
            <a:ext cx="10515600" cy="249646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365314B-424A-E6E6-A307-344A6957155E}"/>
              </a:ext>
            </a:extLst>
          </p:cNvPr>
          <p:cNvSpPr txBox="1">
            <a:spLocks/>
          </p:cNvSpPr>
          <p:nvPr/>
        </p:nvSpPr>
        <p:spPr>
          <a:xfrm>
            <a:off x="838200" y="380624"/>
            <a:ext cx="9303327" cy="6538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BR" sz="2800" dirty="0" smtClean="0">
                <a:solidFill>
                  <a:srgbClr val="137C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Metodologia utilizada para atualizar a OBM</a:t>
            </a:r>
            <a:endParaRPr lang="en-BR" sz="2800" dirty="0">
              <a:solidFill>
                <a:srgbClr val="137C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229" y="5656549"/>
            <a:ext cx="8722061" cy="725778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 flipH="1">
            <a:off x="978591" y="1416688"/>
            <a:ext cx="2420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bg2">
                    <a:lumMod val="10000"/>
                  </a:schemeClr>
                </a:solidFill>
              </a:rPr>
              <a:t>Bula</a:t>
            </a:r>
            <a:endParaRPr lang="pt-BR" sz="2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 flipH="1">
            <a:off x="978591" y="4970109"/>
            <a:ext cx="2420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bg2">
                    <a:lumMod val="10000"/>
                  </a:schemeClr>
                </a:solidFill>
              </a:rPr>
              <a:t>Portal OBM</a:t>
            </a:r>
            <a:endParaRPr lang="pt-BR" sz="28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70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pt-BR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pt-BR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365314B-424A-E6E6-A307-344A6957155E}"/>
              </a:ext>
            </a:extLst>
          </p:cNvPr>
          <p:cNvSpPr txBox="1">
            <a:spLocks/>
          </p:cNvSpPr>
          <p:nvPr/>
        </p:nvSpPr>
        <p:spPr>
          <a:xfrm>
            <a:off x="838200" y="380623"/>
            <a:ext cx="9414164" cy="9287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 smtClean="0">
                <a:solidFill>
                  <a:srgbClr val="137C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Média </a:t>
            </a:r>
            <a:r>
              <a:rPr lang="pt-BR" sz="2800" dirty="0">
                <a:solidFill>
                  <a:srgbClr val="137C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 </a:t>
            </a:r>
            <a:r>
              <a:rPr lang="pt-BR" sz="2800" dirty="0" smtClean="0">
                <a:solidFill>
                  <a:srgbClr val="137C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medicamentos cadastrados a partir do VMP</a:t>
            </a:r>
            <a:endParaRPr lang="en-BR" sz="2800" dirty="0">
              <a:solidFill>
                <a:srgbClr val="137C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AutoShape 2" descr="data:image/png;base64,iVBORw0KGgoAAAANSUhEUgAAA1MAAAI9CAYAAADfMSICAAAAAXNSR0IArs4c6QAAAARnQU1BAACxjwv8YQUAAAAJcEhZcwAADsMAAA7DAcdvqGQAADAZSURBVHhe7d0JkFXlgfD9p0UUMcgaF0QWwfiSyUQT1DiuUQdQMY6TOG5fKl9SpnA0U1YcoxLRDBWVuKWcsozbq18cXycucRzHoIKMoqKGuCSa+MYxiggiICJrRBShP57jOeTSNr08fbv7Lr9f1a3n9Dl96WUyffzf55znNjRuEgAAAGiXbfIRAACAdhBTAAAACcQUAABAAjEFAACQQEwBAAAkEFMAAAAJxBQAAEACMQUAAJBATAEAACQQUwAAAAnEFAAAQAIxBQAAkEBMAQAAJBBTAAAACcQUAABAAjEFAACQQEwBAAAkEFMAAAAJxBQAAEACMQUAAJBATAEAACQQUwAAAAnEFAAAQAIxBQAAkEBMAQAAJBBTAAAACcQUAABAAjEFAACQQEwBAAAkEFMAAAAJxBQAAEACMQUAAJBATAEAACQQUwAAAAnEFAAAQAIxBQAAkEBMAQAAJBBTAAAACcQUAABAAjEFAACQQEwBAAAkEFMAAAAJxBQAAEACMQUAAJBATAEAACQQUwAAAAnEFAAAQAIxBQAAkEBMAQAAJBBTAAAACcQUAABAAjEFAACQQEwBAAAkEFMAAAAJxBQAAEACMQUAAJBATAEAACQQUwAAAAnEFAAAQAIxBQAAkEBMAQAAJBBTAAAACcQUAABAAjEFAACQoKFxk3wbAKhQDec8kW8BtE/jNYfnW5SbmAKAKhBjyn8QAe3lb0fncpkfAABAAjEFAACQQEwBAAAkEFMAAAAJxBQAAEACMQUAAJBATAEAACQQUwAAAAnEFAAAQAIxBQAAkEBMAQAAJBBTAAAACcQUAABAAjEFAACQQEwBAAAkEFMAAAAJxBQAAEACMQUAAJBATAEAACQQUwAAAAnEFAAAQAIxBQAAkEBMAQAAJBBTAAAACcQUAABAAjEFAACQQEwBAAAkEFMAAAAJxBQAAEACMQUAAJBATAEAACQQUwAAAAnEFAAAQAIxBQAAkEBMAQAAJBBTAAAACcQUAABAAjEFAACQQEwBAAAkEFMAAAAJxBQAAEACMQUAAJBATAEAACQQUwAAAAnEFAAAQAIxBQAAkEBMAQAAJBBTAAAACcQUAABAAjEFAACQQEwBAAAkEFMAAAAJxBQAAEACMQUAAJBATAEAtNHRRx8dGhoaWn1ceeWV+TNa9tRTT21+zhtvvJHvbdkpp5zyqa8Rt4t/J36PLXnvvffCgAEDNn9+c99rcazpY9SoUeGss85q9nst/VmaPvbff//s68SvDbVETAEAdJNDDjkkjBw5MtueOXNmNrYkRszdd9+dbZ944onZ2NSMGTNaDLNbb701rFixIv+ofebOnRtuuOGG7Hu+66678r2te/7558MFF1wQ9tprr/DSSy/le6H6iSkAgHa64oorQmNj41Yf559/fv6ZrTv55JOz8ZZbbsnGlhTBtd9++4U999wz2y5VhNnVV1+djc25+eabQ//+/fOPWjZ79uwtfq4HH3wwjB8/Pjt26qmnZrNRzSl9zrJly8Kdd96ZfW8x4o444ggzVNQMMQUA0I1OOumkbIyzN63N2hTB9d3vfjcbm5o4cWIWLXH2qLnZqTibFGeXJk2alO9pn2OPPTZMnz59c7Rdd9112diSgQMHZpcmPvLII9nHMajuvffebBuqnZgCAOhG++yzTzbTFN1zzz3Z2JwYRzG4oq1d4hfFoIqam5266KKLsvH000/PxlTF1ygCqS3iTFoxqzVr1qxshGonpgAAulkx01TcD9Wc4hK/eFlgnO3ZmhhK8TK+prNTxazUmWee2eLz2yP13quVK1fmW1DdxBQAQDvFxRSarlY3efLk5HuBxo4dm40xdrZ2qd9VV12VjSeccEI2bk0MpeIyvtLZqdtuuy0bf/CDH2RjR6xatSobixm1tip+P2PGjMlGqHZiCgCgg+Lld1OnTk1era70EribbropG0vFfzOGVpxxKsKrJU1np+JCEXGVvzgr1dzCFe0Rgyj+u9G4ceOysS3i91BcpnjwwQdnI1Q7MQUA0EZx8YXSleriI0ZOXN0vxku87O0b3/hG/tnt8+1vfzsbm1tyvLiXKi7k0JZL9JrOTl166aXZdkdmpWJEPfTQQ9n7WMWfM/68//zP/5wf3boYc/FnOv7447OPYzTGhSygFogpAIAOiDM9cSn0Bx54IPs4xlWMjvYqZpxiqDR9fnEv1XHHHZeNbVEsUhFnkVJnpQ499NDNlzIOGjQoTJgwIZtdiiEVF5HYWtiVXgIZV/6Ly6jHnyteFvjv//7v+WdB9RNTAABlUPoGvC+//HI2tkcMk+I9p6ZNm5aNUeklfu2Z0YnhFAOqUI57pWIMxVm41157LVuFsK3ibFR8r6nnnnuuTTNrUC3EFABAmYwaNSrfSvOtb30rG0sv9SvuoSoNo7YqAipGWsq9Uk3ftDfGUJyFay2ISp8TH/HyyHiJItQaMQUAUCbxcrpo6NCh2dheceapuPeqCKpiLN7ctz1iQMWYae4+LKDjxBQAQBmUrsLXlhX3tqaYwbn//vuze6diWMXLB9tzWR3QNcQUAEAbXHnllVnoxFme0uXP42p18dg//uM/Zh9feOGFHbov6LTTTsvGuOjE7bffnm1PnDgxG4HKIqYAANooBk5cmW7ffffdYrW6+Ca+Ubyv6bLLLsu2U5UuZFGs4leszAdUFjEFANAGMWhuvPHGbDGHInYKcV9cre7666/P93RMsapfFFfQS1k8Auh8DY3xrkQAoKI1nPNEaLzm8PwjgLbxt6NzmZkCAABIIKYAAAASiCkAAIAEYgoAACCBmAIAAEggpgAAABKIKQAAgARiCgAAIIGYAgAASCCmAAAAEogpAACABGIKAAAggZgCAABIIKYAAAASiCkA6GYbNjaG15d+EBau+DDfA0A1EFMA0MWKePrVS8vCldMXhDP+z6thygPzQs8eDflnAFANxBQAdIF5yz4dT3c/tzT8fuGfw7r1G8OXhvYJu+y0Xf7ZAFQDMQUAXWDJqvVbxFNTYz/fP98CoFqIKQDoAn8zcqdw4pid84+2NLjf9uGLQz6TfwRAtRBTANBFTvjSoDBmWJ/8o7848n+ZlQKoRmIKALrIs/NWh1cWrw1D+m+f7wmhV89twmGf65t/BEA1EVMA0AXi4hM/f3pxOGfskPCjrw3PLu2LDt2rX+i9XY9sG4DqIqYAoBPFZdBvfnJRmP3aqnDxccPD6N12zOLp3HF7hL47bGvhCYAqJqYAoJOs/WhDuPzhBeGd1R9lIVXMRkVxGfQpx4/YYh8A1UVMAUAniAE15YE3w2f79AwXHjss9On16Uv54jEAqpeYAoAye3XJ2uxNeQ8a2TdMPGxw6LFNQ34EgFoipgCgjJ5+fVW4asaC8K2/2S1bCh2A2iWmAKBM7vvtu+EXv3knTDpmWPYmvQDUNjEFAB20fkNj+NmshWHOG6uzRSVG7bxDfgSAWiamAKADVn3wcbj84flhzboN4cd/N8KiEgB1REwBQKJFKz8MP/7Vm2FI/+3DeeOHhl49nVYB6om/+gCQ4OW338+WPj9ydP/wnYN3s2IfQB0SUwDQTo+/ujJc++jCcMbhg8OEvx6Y7wWg3ogpAGijDRsbw93PLQ2/fH5pmDxhWBgzrE9+BIB6JKYAoA3Wrd+YzUb9fuGfw9Sv7xmGDeyVHwGgXokpAGhFXLHvsgfnh42NIVx83PDQd4dt8yMA1DMxBQAtmP/eunDx/fPC53frHb7/t0Os2AfAZs4IALAVv1uwJpuR+rt9B4VTv7KLFfsA2IKYAoBmzPzj8nDD44vCPx25ezhqdP98LwD8hZgCgBJxxb5/e2ZJeOgP74UffW14+OKQz+RHAGBLYgoAcnHFvp8+8laYt+yDMOX4EWFI/+3zIwDwaWIKADZZ/v76MOWBedkCE5OOGWbFPgBaJaYAqHtxJiqu2Lff8D7h7KOs2AdA2zhbAFDXnp23OvzkoQXh5P13DieO2TnfCwCtE1MA1K1fvbQs3DJ7cThn7JBw2Of65XsBoG3EFAB1J67Yd8vsRWH2a6vClOOHh9G77ZgfAYC2E1MA1JW1H20Ilz+8ICxe9VG4+LjhYXA/K/YBkEZMAVA33ln9UZjywJthwI7bhguPHRb69OqRHwGA9hNTANSFV5esDT/+1ZvhoJF9w5lf3T302KYhPwIAacQUADXv6ddXhatmLAjfPHDXcMKXBuV7AaBjxBQANe2+374bfvGbd8J544eGvxm5U74XADpOTAFQk9ZvaAw3PP52mPPG6jDl+BFh711750cAoDzEFAA1Z9UHH4fLH56fjT/+uxHhs3165kcAoHzEFAA1ZdHKD7OFJnbru112aV+vnk51AHQOZxgAasbLb78fLpn2ZjhydP/w3UMHW7EPgE7V0LhJvg0AVevxV1dmC02ccfjgMGZYn3xv7Wg454l8C6B9Gq85PN+i3MQUAFXv7ueWhif/tDL8YPweYcSgHfK9ANC5xBQAVWvd+o3h5icXhXdWfxTOHbdHGLCjhSYA6DpiCoCqFFfqu3rGW6Ff723D947Y3UITAHQ5MQVA1Vm44sNw5fQF2b1R3zxwFwtNANAtxBQAVeX3C/8crnvs7XDy/juHo0b3z/cCQNcTUwBUjZl/XB5++fy74Z+O3D18cchn8r0A0D3EFAAVb8PGxnDHnHfCC/PXhPOPHhqG9N8+PwIA3UdMAVDR4op9P5v1dliz7uNwztg9Qt8dts2PAED3ElMAVKzl76/PFpoY3G/7MPGwwVbsA6CiiCkAKtK8ZR9kS58f9rl+2WITAFBpxBQAFSfeG3XTE4uyZc9jTAFAJRJTAFSUX720bNPjvXDO2CFh9G475nsBoPKIKQAqQlyx7+dPLw6vLF4bzh23R3afFABUMjEFQLdb+9GGcO2jC8P6DY3h+3+7R+jTq0d+BAAql5gCoFu9s/qj8NNH3gojBvXKVuzrsU1DfgQAKpuYAqDbvLpkbTYjddTo/uHrX/5svhcAqoOYAqBbPP36qvBvzywJ3zl4t/A3I3fK9wJA9RBTAHS5+377bnj0lRXh7KOGhL137Z3vBYDqIqYA6DJxxb6bn1wU5i1bl63Yt8tO2+VHAKD6iCkAusSadRvCv/73W6Fnj4Zsxb5ePbfJjwBAdRJTAHS6RSs/zFbsG71b7+weKSv2AVALxBQAneqVxe+Ha2YuDF/bZ+Cmx6B8LwBUPzEFQKd58k8rwx1z3glnHD44jBnWJ98LALVBTAHQKe5+bmkWUz8Yv0cYMWiHfC8A1A4xBUBZrVu/MVuxL94ndf7RQ8OAHXvmRwCgtogpAMpm1Qcfh2tmvhX69No2fO+I3a3YB0BNE1MAlMXCFR+GK6cvyO6N+uaBu1ixD4CaJ6YA6LDfL/xzuO6xt8M/7PfZMPbzA/K9AFDbxBQAHfLoKyuyxSb+6cjdwxeHfCbfCwC1T0wBkGTDxsZs2fMX5q/JFpoY0n/7/AgA1AcxBUC7xRX7fjbr7bBy7cfZ0ud9d9g2PwIA9UNMAdAuy99fH376yFthl522CxMPG2zFPgDqlpgCoM3mLfsgXD3jrXDY5/qFk/ffOd8LAPVJTAHQJvHeqJueWBRO+8ou4at798v3AkD9ElMAtOpXLy0LD/3hvXD2UUPC6N12zPcCQH0TUwBsVVyx7+dPLw6vLF4bzh23Rxjcz4p9AFAQUwA0K67Y96///VZYv6Exm5GyYh8AbKkqY6rhnCfyLYD2abzm8HyLlry7Zn24asaCMGJQr2zFvh7bNORH6C7OfUAq577OU7Ux5X8UQHv529E2ry5ZG659dGE4anT/8PUvfzbfS3fzv18ghb8dncubgwCw2a/nrs5mpOKKfUIKAFompgDI3P+7ZeGOOUvCeeOHhoNH9c33AgBbI6YA6lxcse+Gx98Oz8xdFX70teFh711750cAgJaIKYA6tmbdhjD1oflh+fsfhynHDw+77LRdfgQAaI2YAqhTi1Z+GC6Z9mbYre92YdIxQ0Pv7XrkRwCAthBTAHXolcXvhykPvBkO3atv+O6hlj4HgBRiCqDOPPmnleGamQs3RdRu4Wv7DMr3AgDtJaYA6si9LywNdz+3NPzw2KHhgBE75XsBgBRiCqAOrFu/MXsj3uffXBMuOWFEGDFoh/wIAJBKTAHUuFUffBwuf3h+FlRTjh8RBuzYMz8CAHSEmAKoYQtXfBimPDAvm4k6d9weoVdPf/YBoFycVQFq1O8X/jn8+FdvhmP/emD4fw/a1Yp9AFBmYgqgBj36yopw3WNvhzO/OjiM/fyAfC8AUE5iCqCGbNjYGO6YsyT814vLwo++Njx8aWif/AgAUG5iCqBGxAUm/vW/F4ZXl3yQrdg3pP/2+REAoDOIKYAaEFfsu2TamyHeFjV5wrDQd4dt8yMAQGcRUwBVbt6yD8KF970RvjjkM+GcsVbsA4Cu4owLUMVemL8m/OShBeEf9ts5nLz/zvleAKAriCmAKvXgH94LNz2xKJx91JDw1b375XsBgK4ipgCqTFyx7+dPLw6PvbIiTDl+ePjC7jvmRwCAriSmAKpIXLHvqhkLwsIVH2ZLnw/uZ8U+AOguYgqgSry7Zn340X/NC3169QiTjrFiHwB0NzEFUAVeX/pBmPLAvHDgnjuF7x0xJPTs0ZAfAQC6i5gCqHC/nrs6XP7w/HDaV3YJX//yZ/O9AEB3E1MAFez+3y0Lt/96cThv/NBw8Ki++V4AoBKIKYAKFFfsu/nJReGZuavClONHhL137Z0fAQAqhZgCqDBr1m0IUx+any04EZc+32Wn7fIjAEAlEVMAFWTRyg/DJdPezAJq0jFDQ+/teuRHAIBKI6YAKsQri9/PQurQvfqGiYcNDj22sWIfAFQyMQVQAZ7808pwzcyF4TsH7xa+ts+gfC8AUMnEFEA3u/eFpeHu55aG848eGg4YsVO+FwCodGIKoJusW78x/GzWwvD8m2vCJSeMCKN23iE/AgBUAzEF0A1WffBx9ka873+4MVv6fMCOPfMjAEC1EFMAXSyu2DflgXlh2MBe4dxxe4RePf0pBoBq5AwO0IV+v/DPm0LqzXDsXw/MFpuwYh8AVC8xBdBFHn1lRbjusbfDmV8dHMZ+fkC+FwCoVmIKoJNt2NgY7vzNO+G+374bJk8YFr40tE9+BACoZmIKoBPFFfuufXRh+OPitWHq1/fM7pMCAGqDmALoJHHFvkumvZltxxmpvjtsm20DALVBTAF0gvnvrQsX3vdG+MLgHcPZRw2xYh8A1CBnd4Ay+92CNeGyB+eHf9hv53DqV3axYh8A1CgxBVBGD/7hvXDD44uy2aiv7t0v3wsA1CIxBVAGccW+nz+9OPz3H5eHKccPD1/Yfcf8CABQq8QUQAfFFft++shbYeGKDzeF1IgwuN/2+REAoJaJKYAOeHfN+vCj/5oXdtx+mzDpGCv2AUA9EVMAiV5f+kGY8sC8cMCIPuF7RwwJPXtYaAIA6omYAkjw67mrw5XTF4TTvrJLOHHMzvleAKCeiCmAdrr/d8vC7b9eHM4dt0c4eFTffC8AUG/EFEAbxRX7bn5yUXhm7qpw8XHDw9679s6PAAD1SEwBtMGadRvC5Q8vyBaciEufW7EPABBTAK1YtPLDcMm0N8Nn+/QMk44ZGnpv1yM/AgDUMzEF0IJXl6zNQuqgkX3DxMMGhx7bWLEPAPiEmALYiif/tDJ7M97vHLxbOOFLg/K9AACfEFMAzbj3haXh7ueWhvOPHhoOGLFTvhcA4C/EFECJ9Rsaw89mLQzPzlsTphw/IozaeYf8CADAlsQUnWby5MmhoaEhPPXUU/me9onPi8+PjzfeeCPf27JTTjkl+/wrr7wy3xPC0UcfvfnfKd3fnNKvGR9Nv/emx0sf+++/f/bvv/fee/lnU21WffBxuPzh+eH9DzeGH//diGzBCYD2iueKs846KwwYMGCLc0Q8L7b1fNaa4hxb/Nutieen4vPjebEl8TxW+r03d+4sjjV9jBo1KvvZy/VzQqUTU5TdSy+9lP3hnTp1ar4nzSGHHBJGjhyZbc+cOTMbWxL/cN99993Z9oknnpiNTd188835VvMuvfTSfKv9nn/++XDBBReEvfbaK/sdUF3iin1THpgXhvTfPnsz3l49/XkE2u+uu+4Khx56aLjhhhvCihUr8r2fnCPieXG//fYryzmiON9F8d9uT7zMmDGjxc+/9dZbt/je22Pu3LnZzx7P3/F3AbXOfy1QNsWrXvvuu28WFeVw8sknZ+Mtt9ySjS0pgiueqPbcc89su1T8wx7/yG/tj3s8scQTTP/+/fM9LWtsbNz8WLZsWbjzzjuzrxFPQEcccYQZqiry8tvvbwqpN8Pffn5AttiEFfuAFHFG6tRTT8224/nrxRdf3HyeePDBB7PzUzxHfOMb38g+J1X8OvF8Fv+9+IjuvffebGxN8SLl1VdfnY3NiS88tvVcOHv27C3Oh/HnHD9+fHYs/i6aXuEBtUZMUdFOOumkbIyvurX2Sl4RXN/97nezsali1umiiy7KxqaKE8ukSZOysT0GDhyYXWL4yCOPZB/Hk2VbT2x0r8dfXRmufXRhOPOrg8OEvx6Y7wVov1/84hfZGGMivnC3zz77ZB9Hxx577ObZpBhCHYmM4uuce+652SNq7cqLwsSJE7OgirNHzc1Oxe87fn8p58Io/pzTp0/fHG3XXXddNkKtElOUzfnnn7/Fq1PlEE9Exatu99xzTzY2J54QYnBFW7vEb8iQIdkJrrnZqfj8eGKJX+uggw7K97ZfnBErXpGbNWtWNlKZNmxsDHf+5p3wy+eXhskThoUvDe2TH4H2i/fb3ffbd8Pajzbke6hHRZyMGTMmG5tq7qqJFMU5bOzYsdkjiue2tl4+GIMqam52qnjB8fTTT8/GVMXXKF5khFolpqh4xUxT6fXhTRWX+MXLKuIs0dYUJ4mms1PFCaV4ha8cVq5cmW9Radat35jNRr286P0w9et7hmEDe+VHIM1HHzdmMfX9u14XVXXs7//+77MxvjjX3KXexb54Cd3o0aOz7fZ66KGHsqsfivNdfBSXxLf0omOpGErxe2g6O1XMSp155pktnkvbI/XeK6gWYoqK15ZX3a666qpsPOGEE7Jxa+KiFk1np+LJLW7HSxLipXodVZwst/bKJN0rziBc9uD8bPvi44aHvjtsm21DOcSIKqLqwT+8ly21T/2IV0YU90XFxYiarvB68cUXZ+NPfvKT5Fi5/fbbs7H0fFdsxzhqi/i1i8v4Smenbrvttmz8wQ9+kI0dsWrVqmwsri6BWiWmqHill87ddNNN2VgqBlaMo/gqWxFeLWk6O1WsWtSRlfwK8Rr44nLDgw8+OBupHP17bRsuvO+N8PndeoezjxpixT46TYyqeBnp9+96LUx/ebmoqhMxUuL9QnFmJ55X4mJMgwYNyl6oi8uXxxfubrzxxnDGGWfkz2ifGGbxKo2m57tiO37NOHPVFk1np+L5Ky7CFL/3jl6OGL/PIuzGjRuXjVCrGhrLdXNLF2o454nQeM3h+UdUqriyXxRX+okzQh0RT0BxVaD4h3/58uX53k/E99qIy83GE8D111+f7/2L+H4a8QRR+n0U++JJ7Yc//GH2fhqvv/56diyeUOKytlHT7730WOn/68QT0bPPPpu9t0Y8mcX4iydUKsvxP/tD2Gn7HvlH0HXie5ZdeOzwDr13mXNfdYgv8MXL0+OLfHH255e//OXmF9niOSzui/cYpyjOhc2d7+L5JwbM1s6FcZYsxt0VV1yx+esX++Jz4nksnhfj913EVHEeL31OoblzfIyo3/zmN+Ff/uVfsp85/ryvvfZa2S4ZJI2/HZ0sxlS1Cd9/PN+iksX/ecXHpj+0+Z50y5Yt2/zvPfjgg/neT4wcObLZ/YVNYfOp7+POO+/c/O/FR/y4ED+v2N/0ey89trXHfvvtl32/VJ7PXvh041l3vNr4P4vfz/dAeSxd/VHj//O//++nHt/+//7Y+H9+vbhx5dr1+Wemc+6rfC+++GLjpoDIHqXngU2B0njhhRducZ5IUZzPmjvfxX3xWNOvXdgURNnxOBbi91V8T/GxKaryI58o9pc+p1D6vOYe8fuIvw+6n78dncs1LlSF+KpWcYPttGnTsjEqvcQvLsfaVvGSi2LZ1nLdKxVno+J7TT333HNehatQ765dn13eFxefeHXJ2nwvlF/PHg3h6C8MCP96yl7hmwfu6t68OhFneeLVCXFmqPQ8EGd6Lrvssux9p+L5Ks7aNHfZekuKmaNowoQJ2cxQ6SPui+LXb8sb3Ufx+4qzUoVy3CsV75GKM1lxRqp0aXioVWKKqvGtb30rG4uFI6LiZFR6Mmir4h6p8847Lxvbq7HxL8vAx0e8rK8cUUbn2nvXT+6XElR0BhFV34rYiW/F0ZwYF8V54j//8z+zsa3aGkjR/fffn2+1rgio+IJlyr1Ss5u8aW98QTFeEuhFReqFmKJqxJmn+IpefNWtCKpiLN7ctz3iCS3+4U+9EZjqJagotx6bzqYiiraI57EUxRvTN42X0kc8FsVFKkpXEWxJDKj43NIXKoG2E1NUleIVvfiqW/FeG/EyPZcS0F6CinIasGNPEcXmULruuuuysaliNb6oPW+fES9pj5cGxvNdSws6xWPFJez33ntvNgKdS0xRVU477bRsjCej4r02indZh/YqDaoX5q/J9wKkKd67KZ6j4ot/pe+NGF8AjCvJFvf5xqXJ2+qe/M14i3uHW1J8TjGTBXQuMUXZxCVWS2+GLcSlxIt98UTSEaWvuhWv7sU3SYRUMah+eOyw8G/PLAnPzlud7wVov3ivUHEPbzxH7bvvvpvPf3GBiGK58FmzZrXr/qTifNeWS9qLz4lfKy5aAXQuMUXVKX1lLq4alHLDLJQa0n/7MOmYoeGOOe8IKqBD4kp+8d6leK4qvT8qdZW7+P6GcTarrZe0x89xqR90HW/aC9SN1v52LFr5Ybj84QXhmwfuEg4YsVO+FyqDcx+Qwt+OzmVmCiA3uJ8ZKgCg7cQUQAlBBQC0lZgCaEJQAQBtIaYAmiGoAIDWiCmArRBUAEBLxBRACwQVALA1YgqgFYIKAGiOmAJoA0EFADQlpgDaqDSofj1XUAFAvRNTAO1QBNW9LywN019enu8FAOqRmAJopxhUP/ra8PDY/6wQVABQx8QUQIK+O2wbJk8YJqgAoI6JKYBEggoA6puYAugAQQUA9UtMAXSQoAKA+iSmAMpAUAFA/RFTAGUiqACgvogpgDISVABQP8QUQJkJKgCoD2IKoBMIKgCofWIKoJMIKgCobWIKoBOVBtW9LyzN9wIAtUBMAXSyGFRTjh8eXlm8NtwxZ0m+FwCodmIKoAv03q5HOG/80DBv2TpBBQA1QkwBdJFePbcRVABQQ8QUQBcSVABQO8QUQBcTVABQG8QUQDcQVABQ/cQUQDcRVABQ3cQUQDcSVABQvcQUQDcTVABQncQUQAUQVABQfcQUQIUQVABQXcQUQAVpGlQbNjbmRwCASiOmACpMEVTvrF4ffjbrbUEFABVKTAFUoBhU3//bIdm2oAKAyiSmACpUj20awveO2D3bFlQAUHnEFEAFE1QAULnEFECFE1QAUJnEFEAVEFQAUHnEFECVEFQAUFnEFEAVEVQAUDnEFECVEVQAUBnEFEAVElQA0P3EFECVElQA0L3EFEAVE1QA0H3EFECVKw2qnz7yVli3fmO2DQB0LjEFUANiUJ191JAwuN924aoZCwQVAHQBMQVQQ7554K5hxKBeggoAuoCYAqgxggoAuoaYAqhBggoAOp+YAqhRggoAOpeYAqhhggoAOo+YAqhxggoAOkdD4yb5dtVoOOeJfAugfRqvOTzfqj93zFkS5i1bF84bPzT06um1tGrj3AekqudzX2erypgCII2gAoDycSYFqCMu+QOA8hFTAHVGUAFAebjMD6BOFZf8nTtuj9B7ux75XgCgrcQUQB2777fvhjlvrA6TJwwLfXfYNt8LALSFmAKoc9NfXh4e+58VggoA2sk9UwB17ugvDAhH/q/+4bIH54dVH3yc7wUAWiOmABBUAJBATAGQEVQA0D5iCoDNBBUAtJ2YAmALggoA2kZMAfApggoAWiemAGiWoAKAlokpALZKUAHA1okpAFokqACgeWIKgFYJKgD4tIbGTfJtAGjR9JeXh5l/XB7OHbdHGNxv+3wvANQnMQVAuzw7b3W4Y847YdIxQwUVAHXNZX4AtMsBI3YK3zxwl3D5wwvCopUf5nsBoP6IKQDaTVABgJgCIJGgAqDeiSkAkgkqAOqZmAKgQwQVAPVKTAHQYYIKgHokpgAoC0EFQL0RUwCUjaACoJ6IKQDKSlABUC/EFABlJ6gAqAcNjZvk2wBQVs/OWx3umPNOOHfcHmHYwF75XgCoDWIKgE71uwVrwi2zF4ezjxoS9t61d74XAKqfmAKg0726ZG249tGFggqAmuKeKQA6XQyoGFIxqGJYAUAtEFMAdAlBBUCtEVMAdBlBBUAtEVMAdClBBUCtEFMAdDlBBUAtEFMAdAtBBUC1E1MAdBtBBUA18z5TAHS7GFIxqGJYxcDi0xrOeSLfAmifxmsOz7coNzEFQEUQVC2LMeU/iID28rejc7nMD4CK4JI/AKqNmAKgYpQG1bPzVud7AaAyiSkAKkoMqskThoU75rwjqACoaGIKgIozuN/2YdIxQwUVABVNTAFQkQQVAJVOTAFQsQQVAJVMTAFQ0QQVAJVKTAFQ8QQVAJVITAFQFQQVAJVGTAFQNQQVAJVETAFQVQQVAJVCTAFQdQQVAJVATAFQlQQVAN1NTAFQtUqD6unXV+V7AaBriCkAqloRVP/14rIw/eXl+V4A6HxiCoCqF4Nq8oRh4bH/WSGoAOgyYgqAmtB3h20FFQBdSkwBUDMEFQBdSUwBUFMEFQBdRUwBUHMEFQBdQUwBUJMEFQCdTUwBULMEFQCdSUwBUNMEFQCdRUwBUPMEFQCdQUwBUBcEFQDlJqYAqBuCCoByElMA1JUiqB5/dUW4+7ml+V4AaD8xBUDdiUE15fgR4U/vrA13zFmS7wWA9hFTANSlXj23CeeNHxrmLVsnqABIIqYAqFuCCoCOEFMA1DVBBUAqMQVA3RNUAKQQUwCwiaACoL3EFADkBBUA7SGmAKCEoAKgrcQUADQhqABoCzEFAM0QVAC0RkwBwFYIKgBaIqYAoAWlQfVvzywJGzY25kcAqHdiCgBaUQTV8vfXh5/NeltQAZARUwDQBjGozj5qSLYtqACIxBQAtFGPbRrC947YPdsWVACIKQBoB0EFQEFMAUA7CSoAIjEFAAkEFQBiCgASCSqA+iamAKADBBVA/RJTANBBggqgPokpACgDQQVQf8QUAJSJoAKoL2IKAMpIUAHUDzEFAGVWBFWPTWfZq2YsCOvWb8yPAFBLxBQAdIJPgmpIGNJ/e0EFUKPEFAB0om8euGsYMajXVoNKZAFULzEFAJ1sa0H17LzV4dpHF+Yf0VXee++9cNddd4VTTjkl7L///qGhoWHz4+ijj86OtebKK6/c4rmjRo0KkydPzv7trhC/Tun3/dBDD+VHmvfUU09t/twBAwa0+n3G30Px+XG7qdLjpY/4b8ffa/x6zUl9HlQqMQUAXaBpUMWQigtU/N9F74c16zbkn0VXuPXWW8Opp54a7r777vD888/nez8xY8aM7FgMpeaCI+6Lxy644IItnjt37twwderUsNdee4U33ngj39t5Zs6cmW99Ytq0aflW61asWPGp55eKQRN/Dynivx1/r4ceemg466yz8r2tS30edDcxBQBdpAiqKQ/M27zSX3y8MH9N/hl0lZNPPjnceeed4cUXXwyNjY3ZIwbRFVdckR2PoRSjq6m4Lx7r379/9vziubNnzw4jR47MoqArYuC2227LxjPPPDMb42xaW2bF4vcYXXTRRdnYnF/84hfZGH/G1sTfV/E7iI/4+yy+pxtuuCGbwWtO6vOg0ogpAOhCn9uld1i44sMtlkyf88aqfIuucP7552++zG+fffbJ94aw5557ZseK/6h/7LHHsrHU5Zdfno3XX3999vzCIYccEv7jP/4j246zOi+99FK23RnizFf8GjGM4vdRRFxLs02FeDli/PliODZ3OWP8t2PMjB8/PhxwwAH53raLv8/4PRW/w+L31ZrU50F3E1MA0EWKS/uaemXxWpf6VZDhw4fnW1uKl7/FaIlKQ6oQg2C//fbLtufMmZONnaGIpji7Vjref//92dia0047LRubm526+uqrs/Hss8/OxlTF14i/r/aEZerzoLuIKQDoAr9bsGarb+Ib98XQojIUM1JHHnlkNhaeeeaZbIyzNlszbty4bJw1a1Y2doZbbrklG0866aQtxnjPUVsu9YuzaPFnaDo7VcxKxZmuY489Nt/bcWvWpF3Gmvo86EpiCgC6wBeHfCacN35oOGp0/zBgx5753r94Zq5L/bpbnHmKM07xEroYG/GSv1KrVrX+f6O+fftm48qVK7Ox3OJsTbxnKwZPcYliHIt7oe69995sbE0xK1U6O1U899JLL83Gjli9+i8vDowePTrfal3q86C7iCkA6ALxTXy/sPuO4TsH7xauPXWvcPFxw8PRXxiwOaxeXbI2LH9/fbZN1yqW544rycVQiQtLTJ8+PT/6Fy+88EK+1X3uueeebJw4cWI2FopL/YpZq9Y0nZ2KM1rxPqUYZc1dwthe1157bTbGyx4HDhyYbbdF6vOgu4gpAOgGe+/aO1vdL4bVJSeMCCd8aVCYt2xdfpTuEuPipz/9aavv29Rd4qV80YknnpiNhdNPPz0bYwy2dWn20tmpuEphvE+po7NSpbN70TXXXJONrUl9HnQ3MQUA3WzEoB3CiWN2DmOG9cn30JWK5bljSN14443ZOGHChGZXu+tOMTji9xZnbeLKg6Xix8XiF2291C/OTsWZqPhvxvfNSpmVis8rffPdOLtXBF+c4Ytfozmpz4NKI6YAADaJQXLGGWeEn/zkJ9nHTd8vasyYMflW9yje/ynOPpWGSPGI+6Obb745G9uidCaqHPdKxSArll5vT5ilPg+6m5gCACjxV3/1V9lYLINeKBaXaEmxSEW/fv2ysZzaOlMWg6Sty4rHcIkhE9+gNyVimr757uuvv569X1TTmbOmUp8HlUZMAQC0wUEHHZSNxX09zXnkkUey8ctf/nI2lku8hyvGXVw0ojRCmj6KZduLhSraIobM8uXL84+A9hBTAAAlrrvuumyMMzal4n08cQYnam6WKN7TVFxqV0RNudx+++3Z+O1vfzsbt6Y4Ht8vCuh8YgoAqCujRo0KkydPzmZ7Sle+i5fGxUvdioUQmruHaNKkSdkY76cqDaoYUuecc062HUOqeA+ocojLlhff09ixY7Nxa4rjcRarUlckhFoipgCAuhLvKZo6dWq2Yl+cfSoWcNh33303R8uFF17Y7D1EcQnyuGpejJVTTz1183OL96iKM1fx3p9ymjlzZjbG95Jq7b2X4vHiPaemTZuWjUDnEVMAQF158cUXswUQ4gxScdleVKwoN3v27HDZZZfle7cUYyW+oW98frEUeRSfGwPstddeK/siCrfddls2nnDCCdnYmuLzijfjBTpPQ2O8WxEAqGgN5zwRGq85PP8IoG387ehcZqYAAAASiCkAAIAEYgoAACCBmAIAAEggpgAAABKIKQAAgARiCgAAIIGYAgAASCCmAAAAEogpAACABGIKAAAggZgCAABIIKYAAAASiCkAAIAEYgoAACCBmAIAAEggpgAAABKIKQAAgARiCgAAIIGYAgAASCCmAAAAEogpAACABGIKAAAggZgCAABIIKYAAAASiCkAAIAEYgoAACCBmAIAAEggpgAAABKIKQAAgARiCgAAIIGYAgAASCCmAAAAEogpAACABGIKAAAggZgCAABIIKYAAAASiCkAAIAEYgoAACCBmAIAAEggpgAAABKIKQAAgARiCgAAIIGYAgAASCCmAAAAEogpAACABGIKAAAggZgCAABIIKYAAAASiCkAAIAEYgoAACCBmAIAAEggpgAAABKIKQAAgARiCgAAIEFD4yb5NgBQoRrOeSLfAmifxmsOz7coNzEFAACQwGV+AAAACcQUAABAAjEFAACQQEwBAAAkEFMAAAAJxBQAAEACMQUAAJBATAEAACQQUwAAAAnEFAAAQAIxBQAAkEBMAQAAJBBTAAAACcQUAABAAjEFAACQQEwBAAAkEFMAAAAJxBQAAEACMQUAAJBATAEAACQQUwAAAAnEFAAAQAIxBQAAkEBMAQAAJBBTAAAACcQUAABAAjEFAACQQEwBAAAkEFMAAAAJxBQAAEACMQUAAJBATAEAACQQUwAAAAnEFAAAQAIxBQAAkEBMAQAAJBBTAAAACcQUAABAAjEFAACQQEwBAAAkEFMAAAAJxBQAAEC7hfD/A9SEK0Qljc6H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035" y="1385456"/>
            <a:ext cx="7286710" cy="486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7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/>
        </p:nvSpPr>
        <p:spPr>
          <a:xfrm>
            <a:off x="675500" y="1947983"/>
            <a:ext cx="10559185" cy="43513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Tx/>
              <a:buNone/>
              <a:defRPr sz="14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900" dirty="0">
                <a:solidFill>
                  <a:schemeClr val="bg2">
                    <a:lumMod val="10000"/>
                  </a:schemeClr>
                </a:solidFill>
              </a:rPr>
              <a:t>Para </a:t>
            </a:r>
            <a:r>
              <a:rPr lang="en-US" sz="1900" dirty="0" err="1" smtClean="0">
                <a:solidFill>
                  <a:schemeClr val="bg2">
                    <a:lumMod val="10000"/>
                  </a:schemeClr>
                </a:solidFill>
              </a:rPr>
              <a:t>otimizar</a:t>
            </a:r>
            <a:r>
              <a:rPr lang="en-US" sz="1900" dirty="0" smtClean="0">
                <a:solidFill>
                  <a:schemeClr val="bg2">
                    <a:lumMod val="10000"/>
                  </a:schemeClr>
                </a:solidFill>
              </a:rPr>
              <a:t> a </a:t>
            </a:r>
            <a:r>
              <a:rPr lang="en-US" sz="1900" dirty="0" err="1" smtClean="0">
                <a:solidFill>
                  <a:schemeClr val="bg2">
                    <a:lumMod val="10000"/>
                  </a:schemeClr>
                </a:solidFill>
              </a:rPr>
              <a:t>entrega</a:t>
            </a:r>
            <a:r>
              <a:rPr lang="en-US" sz="19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900" dirty="0" smtClean="0">
                <a:solidFill>
                  <a:schemeClr val="bg2">
                    <a:lumMod val="10000"/>
                  </a:schemeClr>
                </a:solidFill>
              </a:rPr>
              <a:t>do portal OBM, </a:t>
            </a:r>
            <a:r>
              <a:rPr lang="en-US" sz="1900" dirty="0" err="1" smtClean="0">
                <a:solidFill>
                  <a:schemeClr val="bg2">
                    <a:lumMod val="10000"/>
                  </a:schemeClr>
                </a:solidFill>
              </a:rPr>
              <a:t>foi</a:t>
            </a:r>
            <a:r>
              <a:rPr lang="en-US" sz="19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900" dirty="0" err="1" smtClean="0">
                <a:solidFill>
                  <a:schemeClr val="bg2">
                    <a:lumMod val="10000"/>
                  </a:schemeClr>
                </a:solidFill>
              </a:rPr>
              <a:t>acordado</a:t>
            </a:r>
            <a:r>
              <a:rPr lang="en-US" sz="1900" dirty="0" smtClean="0">
                <a:solidFill>
                  <a:schemeClr val="bg2">
                    <a:lumMod val="10000"/>
                  </a:schemeClr>
                </a:solidFill>
              </a:rPr>
              <a:t> com a </a:t>
            </a:r>
            <a:r>
              <a:rPr lang="en-US" sz="1900" dirty="0" err="1" smtClean="0">
                <a:solidFill>
                  <a:schemeClr val="bg2">
                    <a:lumMod val="10000"/>
                  </a:schemeClr>
                </a:solidFill>
              </a:rPr>
              <a:t>equipe</a:t>
            </a:r>
            <a:r>
              <a:rPr lang="en-US" sz="1900" dirty="0" smtClean="0">
                <a:solidFill>
                  <a:schemeClr val="bg2">
                    <a:lumMod val="10000"/>
                  </a:schemeClr>
                </a:solidFill>
              </a:rPr>
              <a:t> do </a:t>
            </a:r>
            <a:r>
              <a:rPr lang="en-US" sz="1900" dirty="0" err="1" smtClean="0">
                <a:solidFill>
                  <a:schemeClr val="bg2">
                    <a:lumMod val="10000"/>
                  </a:schemeClr>
                </a:solidFill>
              </a:rPr>
              <a:t>Ministério</a:t>
            </a:r>
            <a:r>
              <a:rPr lang="en-US" sz="1900" dirty="0" smtClean="0">
                <a:solidFill>
                  <a:schemeClr val="bg2">
                    <a:lumMod val="10000"/>
                  </a:schemeClr>
                </a:solidFill>
              </a:rPr>
              <a:t> da Saúde em 23/11/2023 a </a:t>
            </a:r>
            <a:r>
              <a:rPr lang="en-US" sz="1900" dirty="0" err="1" smtClean="0">
                <a:solidFill>
                  <a:schemeClr val="bg2">
                    <a:lumMod val="10000"/>
                  </a:schemeClr>
                </a:solidFill>
              </a:rPr>
              <a:t>seguinte</a:t>
            </a:r>
            <a:r>
              <a:rPr lang="en-US" sz="19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900" dirty="0" err="1" smtClean="0">
                <a:solidFill>
                  <a:schemeClr val="bg2">
                    <a:lumMod val="10000"/>
                  </a:schemeClr>
                </a:solidFill>
              </a:rPr>
              <a:t>divisão</a:t>
            </a:r>
            <a:r>
              <a:rPr lang="en-US" sz="1900" dirty="0" smtClean="0">
                <a:solidFill>
                  <a:schemeClr val="bg2">
                    <a:lumMod val="10000"/>
                  </a:schemeClr>
                </a:solidFill>
              </a:rPr>
              <a:t>: </a:t>
            </a:r>
            <a:endParaRPr lang="en-US" sz="1900" dirty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190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900" dirty="0" err="1" smtClean="0">
                <a:solidFill>
                  <a:schemeClr val="bg2">
                    <a:lumMod val="10000"/>
                  </a:schemeClr>
                </a:solidFill>
              </a:rPr>
              <a:t>Equipe</a:t>
            </a:r>
            <a:r>
              <a:rPr lang="en-US" sz="1900" dirty="0" smtClean="0">
                <a:solidFill>
                  <a:schemeClr val="bg2">
                    <a:lumMod val="10000"/>
                  </a:schemeClr>
                </a:solidFill>
              </a:rPr>
              <a:t> MS: </a:t>
            </a:r>
            <a:r>
              <a:rPr lang="en-US" sz="1900" dirty="0" err="1" smtClean="0">
                <a:solidFill>
                  <a:schemeClr val="bg2">
                    <a:lumMod val="10000"/>
                  </a:schemeClr>
                </a:solidFill>
              </a:rPr>
              <a:t>carga</a:t>
            </a:r>
            <a:r>
              <a:rPr lang="en-US" sz="1900" dirty="0" smtClean="0">
                <a:solidFill>
                  <a:schemeClr val="bg2">
                    <a:lumMod val="10000"/>
                  </a:schemeClr>
                </a:solidFill>
              </a:rPr>
              <a:t> dos </a:t>
            </a:r>
            <a:r>
              <a:rPr lang="en-US" sz="1900" dirty="0" err="1" smtClean="0">
                <a:solidFill>
                  <a:schemeClr val="bg2">
                    <a:lumMod val="10000"/>
                  </a:schemeClr>
                </a:solidFill>
              </a:rPr>
              <a:t>medicamentos</a:t>
            </a:r>
            <a:r>
              <a:rPr lang="en-US" sz="1900" dirty="0" smtClean="0">
                <a:solidFill>
                  <a:schemeClr val="bg2">
                    <a:lumMod val="10000"/>
                  </a:schemeClr>
                </a:solidFill>
              </a:rPr>
              <a:t> com </a:t>
            </a:r>
            <a:r>
              <a:rPr lang="pt-BR" sz="1900" dirty="0">
                <a:solidFill>
                  <a:schemeClr val="bg2">
                    <a:lumMod val="10000"/>
                  </a:schemeClr>
                </a:solidFill>
              </a:rPr>
              <a:t>substância </a:t>
            </a:r>
            <a:r>
              <a:rPr lang="pt-BR" sz="1900" dirty="0" smtClean="0">
                <a:solidFill>
                  <a:schemeClr val="bg2">
                    <a:lumMod val="10000"/>
                  </a:schemeClr>
                </a:solidFill>
              </a:rPr>
              <a:t>única, exceto injetáveis;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sz="1900" dirty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900" dirty="0" smtClean="0">
                <a:solidFill>
                  <a:schemeClr val="bg2">
                    <a:lumMod val="10000"/>
                  </a:schemeClr>
                </a:solidFill>
              </a:rPr>
              <a:t>Equipe HSL: carga dos medicamentos com substâncias compostas </a:t>
            </a:r>
            <a:r>
              <a:rPr lang="pt-BR" sz="1900" dirty="0">
                <a:solidFill>
                  <a:schemeClr val="bg2">
                    <a:lumMod val="10000"/>
                  </a:schemeClr>
                </a:solidFill>
              </a:rPr>
              <a:t>e injetáveis </a:t>
            </a:r>
            <a:r>
              <a:rPr lang="pt-BR" sz="1900" dirty="0" smtClean="0">
                <a:solidFill>
                  <a:schemeClr val="bg2">
                    <a:lumMod val="10000"/>
                  </a:schemeClr>
                </a:solidFill>
              </a:rPr>
              <a:t>na </a:t>
            </a:r>
            <a:r>
              <a:rPr lang="pt-BR" sz="1900" dirty="0">
                <a:solidFill>
                  <a:schemeClr val="bg2">
                    <a:lumMod val="10000"/>
                  </a:schemeClr>
                </a:solidFill>
              </a:rPr>
              <a:t>inserção </a:t>
            </a:r>
            <a:r>
              <a:rPr lang="pt-BR" sz="1900" dirty="0" smtClean="0">
                <a:solidFill>
                  <a:schemeClr val="bg2">
                    <a:lumMod val="10000"/>
                  </a:schemeClr>
                </a:solidFill>
              </a:rPr>
              <a:t>para </a:t>
            </a:r>
            <a:r>
              <a:rPr lang="pt-BR" sz="1900" dirty="0">
                <a:solidFill>
                  <a:schemeClr val="bg2">
                    <a:lumMod val="10000"/>
                  </a:schemeClr>
                </a:solidFill>
              </a:rPr>
              <a:t>o portal OBM. </a:t>
            </a:r>
          </a:p>
          <a:p>
            <a:pPr marL="1743075" indent="-581025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b="1" kern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endParaRPr lang="en-US" kern="1200" dirty="0">
              <a:solidFill>
                <a:schemeClr val="bg2">
                  <a:lumMod val="10000"/>
                </a:schemeClr>
              </a:solidFill>
            </a:endParaRPr>
          </a:p>
          <a:p>
            <a:endParaRPr lang="en-US" kern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/>
        </p:nvSpPr>
        <p:spPr>
          <a:xfrm>
            <a:off x="675500" y="145281"/>
            <a:ext cx="9669227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just"/>
            <a:r>
              <a:rPr lang="en-US" sz="2400" dirty="0" err="1" smtClean="0"/>
              <a:t>Definição</a:t>
            </a:r>
            <a:r>
              <a:rPr lang="en-US" sz="2400" dirty="0" smtClean="0"/>
              <a:t> da </a:t>
            </a:r>
            <a:r>
              <a:rPr lang="en-US" sz="2400" dirty="0" err="1" smtClean="0"/>
              <a:t>entrega</a:t>
            </a:r>
            <a:r>
              <a:rPr lang="en-US" sz="2400" dirty="0" smtClean="0"/>
              <a:t> de AMPPs</a:t>
            </a:r>
            <a:endParaRPr lang="en-US" sz="2400" kern="1200" dirty="0"/>
          </a:p>
        </p:txBody>
      </p:sp>
    </p:spTree>
    <p:extLst>
      <p:ext uri="{BB962C8B-B14F-4D97-AF65-F5344CB8AC3E}">
        <p14:creationId xmlns:p14="http://schemas.microsoft.com/office/powerpoint/2010/main" val="70641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/>
        </p:nvSpPr>
        <p:spPr>
          <a:xfrm>
            <a:off x="675500" y="145281"/>
            <a:ext cx="9669227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just"/>
            <a:r>
              <a:rPr lang="en-US" sz="2400" dirty="0" err="1" smtClean="0"/>
              <a:t>Medicamentos</a:t>
            </a:r>
            <a:r>
              <a:rPr lang="en-US" sz="2400" dirty="0" smtClean="0"/>
              <a:t> </a:t>
            </a:r>
            <a:r>
              <a:rPr lang="en-US" sz="2400" dirty="0" err="1" smtClean="0"/>
              <a:t>cadastrados</a:t>
            </a:r>
            <a:r>
              <a:rPr lang="en-US" sz="2400" dirty="0" smtClean="0"/>
              <a:t> no portal OBM em 2023</a:t>
            </a:r>
            <a:endParaRPr lang="en-US" sz="2400" kern="1200" dirty="0"/>
          </a:p>
        </p:txBody>
      </p:sp>
      <p:sp>
        <p:nvSpPr>
          <p:cNvPr id="2" name="AutoShape 1" descr="data:image/png;base64,iVBORw0KGgoAAAANSUhEUgAAAeIAAAEfCAYAAACd5cVkAAAAAXNSR0IArs4c6QAAIABJREFUeF7tnVFoHce5x+eGgFSoUBCiBBHQQ0JDXTChFYQUkttSUfJQUdzQpq3TUKkVLgSk6qUYgfMQgwiFokoQqNFtVNKEJgE3D3poCHKd64eGgFJMIAkuLTRQjBqEkFAoxxByL9/eO8tovHvO7GjP2ZnZ34EQ+ZzZ3e/7fd/Of7/Z2Z3/UHwgAAEIQAACEGiMwH/IkT/88MP/6XQ6jRnBgSEAAQhAAAJtJPDpp5/+dybEN27c+J/Pf/7zbWSAzxCAAAQgAIHGCPz1r39VCHFj+DkwBCAAAQi0nQBC3PYMwH8IQAACEGiUAELcKH4ODgEIQAACbSeAELc9A/AfAhCAAAQaJYAQN4qfg0MAAhCAQNsJIMRtzwD8hwAEIACBRgkgxI3i5+AQgAAEINB2Aghx2zMA/yEAAQhAoFECCHGj+Dk4BCAAAQi0nQBC3PYMwH8IQAACEGiUAELcKH4ODgEIQAACbSeAELc9A/AfAhCAAAQaJYAQN4qfg0MAAhCAQNsJIMRtz4Ae/h8eHqqLFy+q6elp9eijj0LLg8Dzzz+v9vb21OLiohoaGlLy7/fff19duHBBjY6OeuzRbZMPP/xQraysqKeeekqdPn3abSNaQQACAyeAEA8ceX8O+O6776pnn3322M6ffPLJE4snQnzyeCHEJ2coeyjK8QceeCC/wNFHuXXrllpbW1PXr18/duCJiYnbLn5ef/119cILL2Ttzp8/X3rBoi9qjo6OVK/zytyn7LfouPK9uc+ydrbPIyMjanl5WU1OTh7zTXJse3s7/67smPVEgr3UTQAhrptoA/uTk/Dtt98+doLqzkiq2JNUQ/0SYlucGsA2sEM25WtKFXG3HP/73/9emPvj4+Nqbm4ui7M+Hz766KNjYiyi+dprr6nPfvaz6otf/GLe3k4OOf57772nPv74Y3XmzJnSC1wRTtmnHv3Q54/szxwB0bEx92X7KG02NzfV0tJSNnKifbD9tY9Z5uvAEp4DVSaAEFdGFtYG+oq529X8SSxGiE9C7/+2RYhPxlCLZVElqEVHjqDFT39nCrH8XnSuyL6lkvzyl7+s3nzzzcJqU58D0uadd96pfJtGV8j6HC2yWexzOde0D72q8n73CyeLKFvbBBDiiHOi7IQuc8keMpP7vrpi0NuYQ2EyDCb3F2Xozr5H7LIvc7hMD5UdHBxk9y1liM/86E5KtpHP1NRUNtRuDsXZQ3nSzr4A0Z3ZzZs3s/0U+Wget9vx7CFO12FBu5O0hVh3/rpCslmKffbQoj30WNQRm/uR7aXNc889d9s9YpfhTpt1t45fM5c2wl0P9RYNG9vxKWOqY+SS47ZQdxNi4WEKuo6FZlVU7eo2CwsLan19vbIQ26JYJrguvhZV0kXne7eLl4i7vGRNR4gjDq3rSamrMumc9YSroitru8Mouy8motBrX7bYyL53dnZy4S+rErXg2J14N3u1SBR1wLI/EfWy4fmy4+nO8nOf+1xeaZVVNubwv92mqCK22ZgpqI976tSpjFXRLYaiY9gdrym25sVK2bYinrqdLRRiw8bGhpqZmbnt3qRZyYkI61jYfki7sqFWe7jY5OGS43abojwoiqccx4zF5cuXj02qk9/NfT322GNeExft2HS7ZdBrIp9Lpav3/+CDD5YOtUfc7SVpOkIccVhdOqky9+zOqqyKcDlGmQDKse2KW9vTTYjL7nfbQ422yHU6nayjFDFwvS9edO/R7qD1zOYyRkVCao4g9KqIze1dKhlbKMsqrKqVmOYrMZfKTypAe1JQUT4ViW4ZQ3t7sdGuUusSYnuyVtEIiinE4reMwpgXLqZ9d911V2UhLqpyu4lpLyEu+91lhCriri550xHiiEPsIpK9hFh+l3trWsTsIWiX+1ZFnY3uGMqGhrsJsfmoj66kZDi7bNhQJtvIcOPdd9+dz5Z1vWdexY6i6tbmWyRKrkLswtqsQHXVXFZh2d+7CoAcQy5o5PZB0X3ZMp+Lbl/o2JQJeq8KzyXHXSpifWEglb85zG4KsfZbcy270KvyKF/RhZVrHOxH23qx0nEpm9QVcVeXvOkIccQhdumkTPfs+4zymx4C3t3dze7d2mJXJg7d9iXPypodn/xddM/TFtwyoes2lGdXVPZ9XZd7xLYdZY+/aJbmsHlZW/O4rkJcVu30OkZZB10kxGXVpz1cbt/LdblH7CLERff5iypVzdolx20/u41c2IyL7tfriwexwXwO2/VCSdteNrHKR4irDjeXjVJE3N0lbTpCHHF4y+572S4VPc5gV7GuFbHLvrQQ253pvffee+ylFlWFuFdFbFdduirvJiJVK2KTbRF/34q47GLD5Rh1V8R2JaYvuspGGcoEquy+tRmPXlWei6C4TtbSF4cyS9qcKGf+2xR+aW/+VkWItV9FF4JlFxdlk7V0e/P86dVtuUz86rUPfh8cAYR4cKz7ciSXe4pFJ759oopx8hKEskc+dOfpsi9biIs6wCoC2KvCKRJ0OabLPd0yO7pNqLIrHlOgfIS4W6dZJFT2MboJYbdJWNqPXpx6CZCrEBdV/L2EWI+S2PMGtO1FvHvli/lWMzvOett//etf2TPD5oSnXhzsC8+yyVK9BNe84HS92LY7F5cLmL50SOzUiwBC7IUtnI3K7gfp72XS0kMPPZTd87PvfcnVvjnMas+oLZo1XSY05r6kul5dXVWzs7PZZJ+ye8hF9w+7CaMpKlrcze/sFxu4DGuWHa+sIzNnjJfdm5RJQlWGpruJUZVjmGJVNmu6aHKa/Z3kgcyA1hPteomlqxCXzR6We9Hd7unr/dv3rPX3kgvmyzLKhLhoqLjogku3sx+tchFi1+rVZlo00lTmn9372E8x9Lp4Caf3whJNACFOJBfsWZPiljkEaN+bE6GQj11NmvuR+7o///nP1W9/+9tsFrJ+9MllX3Yb+3Ek+76n+RxxWYXr8vyrzaHXiw/KhNisqM3Zt/b+bJu++93vKjmpzJGFXveIi+63y/E1E5dj6M5Xv+ZQeP/oRz9Sv/jFL26bRW4zKnodom2Ti1C63CM29ytCd/bsWfXSSy85vQ+7KMeLhn673eO3/SgS4rIq1EWIy2Ip8Sl7JE93QfbvRf7qtmbM7Pv50oZXXMbVsSPEccULayEAAQhAIDECCHFiAcUdCEAAAhCIiwBCHFe8sBYCEIAABBIjgBAnFlDcgQAEIACBuAggxHHFC2shAAEIQCAxAghxYgHFHQhAAAIQiIsAQhxXvLAWAhCAAAQSI4AQJxZQ3IEABCAAgbgIIMRxxQtrIQABCEAgMQIIcWIBxR0IQAACEIiLAEIcV7ywFgIQgAAEEiOAECcWUNyBAAQgAIG4CCDEccULayEAAQhAIDECCHFiAcUdCEAAAhCIiwBCHFe8sBYCEIAABBIjgBAnFlDcgQAEIACBuAhUEuKiBeHn5uYyj80Fsc3F08u+Nxe9LlrcOy6MWAsBCEAAAhDwI1BZiLe2ttT8/LwaGhrKj/juu+8qEdbFxUXV6XTU6uqqmp2dVYeHh4Xfy4abm5tqaWlJDQ8Pq7W1NfXoo4+q06dP+3nBVhCAAAQgAIFICdQixFL1Tk1N5UKq/72zs1P4/c2bNzNcIr7yERE3/x0pS8yGAAQgAAEIVCZQWYhXVlbU0dFRdqDz589n4lskxBMTE0oE1xZo+V5/TCGWtnqYu7IXbAABCEAAAhCIlEAlITZ9lPvF6+vramFhQV25cuWY4OoK1xZi/b0txDK0LdUzQhxpFmE2BCAAAQh4E/AW4lu3bqmNjQ01MzNzmxAPYmh6b29P7e/vezvOhhCAAAQgAIG6CIyNjanx8XGv3XkLsVTEesKV/K0na+3u7vb8/uDgIG8jVuvJXZOTk15OsBEEIAABCEAgVgKVhNh8FGlkZEQtLy8rLZ7mb/resUAp+958fMl83ClWkNgNAQhAAAIQ8CFQSYh9DsA2EIAABCAAAQiUE0CIyQ4IQAACEIBAgwQQ4gbhc2gIQAACEIAAQkwOQAACEIAABBokgBA3CJ9DQwACEIAABBBicgACEIAABCDQIAGEuEH4HBoCEICAC4En/ut9l2bH2rz4k1OVt2GDZgggxM1w56gQgAAEnAkgxM6oomyIEEcZNoyGAATaRAAhTjvaXkIsr7SUVZjOnDmTLWWo/61XZZqens4XcDDfrGW+Qct8s5bZPm3ceAcBCECgOgGEuDqzmLaoLMR6sQdx8r777suFeGtrS83Pz6uhoaHcf1lVSb+DutPp5O+Ulgb6PdXDw8NqbW0t248sqcgHAhCAAASOE0CI086IykJctJShVMRFQly0TrGsTyzLI8rHXI/Y/HfayPEOAhCAQDUCCHE1XrG1riTEh4eH6vLly+rs2bPq6tWruZjaQ9N60YciIZ6YmMgZmUIs4sx6xLGlD/ZCAAKDIIAQD4Jyc8eoJMSmsOrKWIupdkFEeX19XS0sLNy2TnFRNS3byRD2zs4OQtxcHnBkCEAgYAIIccDBqcE0ZyGWe8NyL/f69evHDmsvYajvIc/MzNwmxFrIGZquIXLsAgIQaA0BhDjtUDsLsY2hW0WsJ2JJdawna+3u7uYTtA4ODvK/Zb+rq6tqdnY2X9vYBfne3p7a3993aUobCEAAAlETeObaJ5Xtf/qROytvwwb+BMbGxtT4+LjXDmoRYvMRpZGREbW8vJyLqvmbvncslpqPL9lVtZcnbAQBCEAgUQJUxIkG9v/d8hbitLHgHQQgAIFwCCDE4cSiH5YgxP2gyj4hAAEI1EgAIa4RZoC7QogDDAomQQACEDAJIMRp5wNCnHZ88Q4CEEiAAEKcQBC7uIAQpx1fvIMABBIggBAnEESEOO0g4h0EIJA2AYQ47fhSEacdX7yDAAQSIIAQJxBEKuK0g4h3EIBA2gQQ4rTjS0WcdnzxDgIQSIAAQpxAEKmI0w4i3kEAAmkTQIjTjq9XRayXPTxz5ky+prD5KkvzlZVl35uvuJyenmblpbTzDO8gAIETEECITwAvgk0rC7FeXUl8u++++zIhlmUM9eIOnU4nX8RB1i8u+l621QtDDA8PZ6s6yX5Onz4dATJMhAAEIDBYAgjxYHkP+miVhbhoTWFznWJxQP9b1hiemprKBZZlEAcdXo4HAQikQAAhTiGK5T5UEmKpcC9fvqzOnj2rrl69mu1VKtkiIZ6YmFCy7rAtxPK9/si28hFxl7Zzc3Np08Y7CEAAAh4EEGIPaBFtUkmITcE11yO2hVj/ZgtxUTUtrGRoW6pnhDiizMFUCEBgYAQQ4oGhbuRAzkIs94blXu7169ePGSoTs4oqX6mE+zk0vbe3p/b39xuBxkEhAAEIDJLAM9c+qXy4px+5s/I2bOBPYGxsTI2Pj3vtwFmI7b2bFbE5WWt3dzefiCWzq/VkLfP7g4ODvI3sd3V1Vc3OzqrJyUkvJ9gIAhCAQMoEqIhTjq5StQixIDIfUzp//vyxCVrb29sZRfN78/El83GntHHjHQQgAIHqBBDi6sxi2sJbiGNyElshAAEIxEwAIY45er1tR4h7M6IFBCAAgUYJIMSN4u/7wRHiviPmABCAAARORgAhPhm/0LdGiEOPEPZBAAKtJ4AQp50CCHHa8cU7CEAgAQIIcQJB7OICQpx2fPEOAhBIgABCnEAQEeK0g4h3EIBA2gQQ4rTjS0WcdnzxDgIQSIAAQpxAEKmI0w4i3kEAAmkTQIjTjm+lith+37R+U5a8ynJlZUUdHR1ltKanp/MFHMw3bplv0DLfrGW2Txs33kEAAhCoTgAhrs4spi0qCbG8U1o+p0+fViK+W1tban5+Xsl7pPXfQ0NDuf/mO6g7nU7+TmlpsLm5qZaWltTw8HC2mIQsiSj75QMBCEAAAscJIMRpZ0QlITZRmEsXmqJsCnHROsWyKpOs1iQfcz1i899pI8c7CEAAAtUIIMTVeMXWupIQm0PTExMT6sKFC2p0dDSrjs2haT1kXSTEsp3+mEIs4sx6xLGlD/ZCAAKDIIAQD4Jyc8eoJMSmmSK+enhZxFh/5Pv19XW1sLCgrly5oqQC1kPOeulEW4jN6ro5FBwZAhCAQJgEEOIw41KXVd5CLNXxxsaGmpmZObaOsPm9LcS6QmZouq7wsR8IQKANBBDitKNcSYivXbuWia78160i1pWytJEqeHFxMZvQpb8/ODjI/xa8q6uranZ29pig98K+t7en9vf3ezXjdwhAAALRE3jm2ieVfXj6kTsrb8MG/gTGxsbU+Pi41w4qCXG3e8Hb29uZASMjI2p5eTkXVfPxJX3vWNqZjy+ZjzV5ecFGEIAABBImQEWccHCVUpWEOG0UeAcBCEAgTAIIcZhxqcsqhLgukuwHAhCAQJ8IIMR9AhvIbhHiQAKBGRCAAATKCCDEaecGQpx2fPEOAhBIgABCnEAQu7iAEKcdX7yDAAQSIIAQJxBEhDjtIOIdBCCQNgGEOO34UhGnHV+8gwAEEiCAECcQRCritIOIdxCAQNoEEOK040tFnHZ88Q4CEEiAAEKcQBCpiNMOIt5BAAJpE0CI045vpYrYXAZRsJivrDRfZWm+srLse/MVl9PT0yyBmHae4R0EIHACAgjxCeBFsGklIZblCuUjyxrKe6e3trbU/Py8unHjRr64Q6fTyRdxODw8LPxe9qEXgBgeHlZra2tK1ibWyyVGwA0TIQABCAyMAEI8MNSNHKiSEJsWmmsI6+UNtZDqf+/s7Bxbj5hlEBuJMQeFAAQiJ4AQRx7AHuZXEmJzaHpiYkJduHBBjY6OqiIhlt9l3eGpqam80pV28r3+SBUsHxmmlrZzc3Np08Y7CEAAAh4EEGIPaBFtUkmITb/M9YgvX758THBFWOVjC7H+3hZis7qOiB2mQgACEBgIAYR4IJgbO4i3EEt1vLGxoWZmZtSVK1cKh6D7OTS9t7en9vf3GwPHgSEAAQgMisAz1z6pfKinH7mz8jZs4E9gbGxMjY+Pe+2gkhBfu3ZNTU5OZv+ZFbH8LdXu4uKi2t3dzSdilX1/cHCQtxGrV1dX1ezsbLZfPhCAAAQgcJwAFXHaGVFJiEVYV1ZW1NHRUUal7PEll+/Nx5fMx53Sxo13EIAABKoTQIirM4tpi0pCHJNj2AoBCEAgFQIIcSqRLPYDIU47vngHAQgkQAAhTiCIXVxAiNOOL95BAAIJEKhDiPef/lJlEmPP/KXyNmxQnQBCXJ0ZW0AAAhAYKAGEeKC4B34whHjgyDkgBCAAgWoEEOJqvGJrjRDHFjHshQAEWkcAIU475Ahx2vHFOwhAIAECCHECQeziAkKcdnzxDgIQSIAAQpxAEBHitIOIdxCAQNoEEOK041upIjZXXxIs+g1a9hu3pqen85WUZMWl7e3tjKL5Bi3zzVpm+7Rx4x0EIFAHgTqEqQ47BrWPOvyN6fGlOvwdVGzqOE4lIZZVkmRFJVm+UP423y+9tbWl5ufn1dDQUG6X2abT6eTvlJYGm5ubamlpSQ0PD6u1tbVsn3o94zocYx8QgEC6BNrWUdfhL0Ic7vlQSYhNN8xFH2QRhyIhLlqnWNYnFjGXj7kesfnvcHFhGQQgEAKBOoQpBD9cbajDX4TYlfbg23kLsbmGcNliEEVCPDExkXtpCrGI89zc3OAJcEQIRE7Ap5MWl1/8yaloPffxue3+IsThpruXEB8eHqpLly6pc+fOqdHR0WPeiSivr6+rhYWF29YplqFs86OF2BT1cFFhGQTCJOAjSghxmLEss8onxvaFB0IcbswrC7GesFV2T1d+39jYUDMzM7cJsa6QGZoONyGwLD4CPp00QhxXnH1ijBDHE+NKQiyV8MWLF7PZz2UTq8x7x/K3OaFLT9CSe8r6b0G1urqqZmdn1eTkpDO5vb09tb+/79yehhBIlcAz1z7xcu3pR+702i6EjXx8bru/4y9+r3Lo9p54ufI2dWwQY3zHxsbU+Pi4l/uVhNh85EgfTR5h2tnZyR9RGhkZUcvLy7momo8v6cedZFtzX+ZjTV5esBEEWkzAp1qiIo4rYXxiTEUcT4wrCXE8bmFpmwn4dFoxC1Pb/JVY+fjMZK14lkFsW3wR4jYrVqK++5zECHFcyeATY4QYIQ41yxHiUCODXd4EfDpphNgbdyMb+sQYIUaIG0lWh4MixA6QaBIXAZ9OGiFOP8YIMUIcapYjxKFGBru8CSDEbujaLkxulMJo5ZPTTNYKI3YuViDELpRoExUBn06LijiqEDNZyyFcCLEDpECaIMSBBAIz6iOAELuxpCJ24xRCK5+cRohDiJybDQixGydaRUTAp9OiIo4owDy+5BQshNgJUxCNEOIgwoARdRJAiN1oUhG7cQqhlU9OI8QhRM7NBoTYjROtIiLg02lREUcUYCpip2AhxE6YgmhUSYj1gg/Xr1/PjDdfWWm+ytJ8ZWXZ9+YrLqenp1kCMYh0SMMIhNgtjlTEbpxCaOWT0whxCJFzs6GSEMtyhbJykqy8JH/rBR1u3LiR/93pdPJFHGSRCN3G/F5M04s+DA8Pq7W1tWyfZQtJuLlCKwj8HwGfTouKOK7s8Ylx2y88WAYx3ByvJMSmG+YqS5cvX1ZTU1O5kOrlDmUxiKLvWQYx3IRIwTKfThohjivyPjFGiHmhR6hZ7i3EUhGL0M7NzSktvLqilX9PTExk1bMtxPK9/kgVLB+pmqWt7IsPBE5KwKeTRohPSn2w2/vEGCFGiAebpe5H8xJiGXK+dOmSOnfunBodHb1NiEVY5WMLsf7eFmJT1N1NpyUEign4dNIIcVzZ5BNjhBghDjXLKwuxnrBl3tMtqoilEu7n0PTe3p7a398PlSt2NUjAZ1FxMTfWhePb5q/EysfnWONbl7/jL36v8lm598TLlbepY4MY4zs2NqbGx8e93K8kxFIJX7x4UcmsaHNilTlxa3d3N5+IJfeR9WQt8/uDg4O8jVi9urqqZmdn1eTkpJcTbAQBk4BPtURFHFcO+cSYipiKONQsryTE5iNH2iH9CJP5mFLZY03m9+a+zMedQgWFXfEQ8OmkEeJ44iuW+sQYIUaIQ83ySkIcqhPYBQEq4uo50HZhqk6suS3quPDg8aXm4tfryAhxL0L8Hh0Bn06LijiuMPvEuO0XHghxuDmOEIcbGyzzJODTSSPEnrAb2swnxggxQ9MNpWvPwyLEPRHRIDYCPp00QhxXlH1ijBAjxKFmOUIcamRqtMun00KYagxAn3fVtvgKTh+fEWKEuM+novfuEWJvdPFs6NNpIcTEN2QCPjmNECPEoeY0QhxqZGq0y6fTQohrDECfd9W2+FIRuyUUqy+5cQqhFUIcQhT6bEPbOmr8dUuotleIbpTCaOWT0whxGLFzsQIhdqEUeRufk5iKOJ6gty2+VMRuuYkQu3EKoVVlIdbvmpZ3aurVkuRVlisrK+ro6CjzaXp6Ov/NfOOW+QYt881aZvsQoKRmQ9s6avx1y2AqYjdOIbTyyWmEOITIudlQSYhFcNfX19XDDz+cLbhgCvHW1paan59XQ0ND+ZHNd1B3Op38ndLSYHNzUy0tLanh4WG1tramzEUk3EynlSsBn5OYitiVbvPt2hZfKmK3nEOI3TiF0KqSEGuD7WULRaCLhLhsVSZZHlE+5nrE5r9DAJOSDW3rqPHXLXupiN04hdDKJ6cR4hAi52ZDbUJsDk2bC0HIcoh6pSYR5omJidwyU4hFnHWF7WY6rVwJ+JzEVMSudJtv17b4UhG75RxC7MYphFa1CLHpiB6+XlhYUFeuXFGmEMt9YfOjhdiusEMAk5INbeuo8dcte6mI3TiF0MonpxHiECLnZkPtQiyTuTY2NtTMzMxtQqyHqusYmt7b28vuU/PpTcBnkW3Za6wLqeNv75yIOb5iu0+MY83nuvwdf/F7bolhtNp74uXK29SxQYzxHRsbUzKJ2edTuxBLRawnYsnfUgUvLi6q3d3d/PuDg4P8bzF6dXVVzc7OqsnJSR8f2KYHAZ+radllrBUT/rqdErHGV7zziXHb/WX1JbfzoolWlYTYfkxJDJb7wTs7O2p7ezuzf2RkRC0vL+eiaj6+pO8dSzvz8SXzsaYmIKR+TJ9OCyGOJyvaFl+E2C03GZp24xRCq0pCHILB2FCdQNs6avx1y5G2V4hulMJo5ZPTCHEYsXOxAiF2oRR5G5+TmIo4nqC3Lb5UxG65iRC7cQqhFUIcQhT6bEPbOmr8dUsoKmI3TiG08slphDiEyLnZgBC7cYq6lc9JTEUcT8jbFl8qYrfcRIjdOIXQCiEOIQp9tqFtHTX+uiUUFbEbpxBa+eQ0QhxC5NxsQIjdOEXdyuckpiKOJ+Rtiy8VsVtuIsRunEJohRCHEIU+29C2jhp/3RKKitiNUwitfHIaIQ4hcm42IMRunKJu5XMSUxHHE/K2xZeK2C03EWI3TiG0QohDiEKfbWhbR42/bglFRezGKYRWPjmNEIcQOTcbKguxvEta1g+Wd2qaqyWZb9Ay35RV9r35Zq3p6WlWXnKLl1crn5OYitgLdSMbtS2+VMRuaYYQu3EKoVUlIdYrKz388MPZggtaiGX1JP1O6U6nk787+vDwsPB7cVy/j3p4eDgTdlmJSS+XGAKYlGxoW0eNv27ZS0XsximEVj45jRCHEDk3GyoJsd6lvWyhXlXJXHdYlj+Ud1Db6xHLv+tYfcnNPVr5Vg9UxPHkjk8nHXN8fXO67RceLPoQ7jndNyGemJjIBNcWYvlef/R6xFJNS1tzqDtcZPFZ1raOGn/dcrTtwuRGKYxWPjlNRRxG7Fys6IsQi7DKxxZi/b0txHaF7WI4bdwJ+JzEMVdM+OuWGwixG6cQWvnkNEIcQuTcbOiLEOuhaoam3YLQ71Y+JzFC3O+o1Lf/tsWXoWm33EGI3TiF0KoWITYna+3u7uYTsWRyl57EZX5/cHCQtxEIq6uranZ2Nl/D2AXM3t5eNmGMT28Cz1z7pHejghZPP3Kn13Zl4h1MAAAR6klEQVRNb4S/bhGINb7inU+M2+7v+Ivfc0sMo9XeEy9X3qaODWKM79jYWPY0kc+nkhCLsK6srKijo6P8WOfPn89mO5uPKenvpFHZ9+bjS+bjTj5OsE13Am2rmPDX7YxgaNqNUwitfHKaijiEyLnZUEmI3XZJq9AI+JzE4kOsHTX+umVgrPEV73xi3HZ/mTXtdl400QohboL6gI/p02khxAMO0gkO17b4IsRuyUJF7MYphFYIcQhR6LMNbeuo8dctodpeIbpRCqOVT04jxGHEzsUKhNiFUuRtfE5iKuJ4gt62+FIRu+UmQuzGKYRWCHEIUeizDW3rqPHXLaGoiN04hdDKJ6cR4hAi52YDQuzGKepWPicxFXE8IW9bfKmI3XITIXbjFEIrhDiEKPTZhrZ11PjrllBUxG6cQmjlk9MIcQiRc7MBIXbjFHUrn5OYijiekLctvlTEbrmJELtxCqEVQhxCFPpsQ9s6avx1SygqYjdOIbTyyWmEOITIudmAELtxirqVz0lMRRxPyNsWXypit9xEiN04hdCqFiG2X305PT2dL2lovuLSfJWl+YpLs30IUFKzoW0dNf66ZTAVsRunEFr55DRCHELk3GyoTYi3trbU/Py8Ghoayo9sLgbR6XTyxR2kwebmplpaWlLDw8NqbW1NydrE8s5qPvUT8DmJqYjrj0O/9ti2+FIRu2USQuzGKYRWfRVivRyiFlj9b1mnWD4ivvLR6xTrf4cAJiUb2tZR469b9lIRu3EKoZVPTiPEIUTOzYbahNhclclckWlqaiqvdEWIJyYmcstMIRZxnpubc7OaVpUI+JzEVMSVEDfauG3xpSJ2SzeE2I1TCK1qEWLTEblfvL6+rhYWFtSVK1eUKcS68tXttRDLEPbOzg5C3KeMaFtHjb9uiURF7MYphFY+OY0QhxA5NxtqF+Jbt26pjY0NNTMzc5sQ1zk0vbe3p/b39928bHkrn0W2BVmsC6njr1vCxxpf8c4nxm33d/zF77klhtFq74mXK29TxwYxxndsbEyNj497uV+7EEtFrCdiyd9SBS8uLqrd3d38+4ODg/xvsXp1dVXNzs6qyclJLyfYqDsBn6tphqbjyaq2xZehabfcpCJ24xRCq1qE2HxEaWRkRC0vL+eiav6m7x2L4+bjS+ZjTSFASc2GtnXU+OuWwQxNu3EKoZVPTrddiPef/pJX6Mae+YvXdifZqBYhPokBbNt/Aj4nMRVx/+NS1xHaFl8qYrfMQYgRYrdModVACLSto8Zft7SiInbjFEIrn5xGiBHiEHIXG/6fgM9JTEUcT/q0Lb5UxG65iRAjxG6ZQquBEGhbR42/bmlFRezGKYRWPjmNECPEIeQuNlARV8qBWIXJp5OOecSDitgtrRFihNgtU2g1EAJt66jx1y2tYr3wQIj94uszi7iJGcR1xdfHXzl2Ez4za9otp6NuhTC5hS9WYWpbfOvqqN2yIoxWPjGmIqYiDiN7sSIj4HMSxzx0ib9uiR/rhYdvTrfdX58KsYnqsK74+vhLRezWd9DKgwDC5AYt1o66bfGtq6N2y4owWvnEmIqYirhn9ppv1pqenmbBh57E/Bv4nMRUxP68B71l2+KLELtlGEKMEHfNFPN91MPDw2ptbS1bm1ivW+yWZv6tfDquWKsl304LIfbPr0Fv6ZPPMcfXN6fbdg4jxAhx175IL4dorkcsG+h/97sj8+m42nYSx9xR+8QXf/t91tW7f58Yt+0cRogR4spCfPPmzYENT3MSu3WKsXZcPvFFiN1yIpRWPjGONZ/rGgHwmbzEZK3BZHwjjy/ZFfG7776rdnZ2EOI+xdyn00KY+hSMPuy2bfGtS5j6EIq+7dInxlTEVMSVK2KGpvt2DvP4kiPaWCsmn0465gsthNgtoRFihLhrppiTtaTh6uqqmp2dzdcwdkmzvb09tb+/79KUNhCAAAQgAIG+EhgbG1Pj4+Nex2hkaFosNR9fevLJJwc2UcuLEhtBAAIQgAAE+kSgMSHukz/sFgIQgAAEIBAVAYQ4qnBhLAQgAAEIpEYAIU4tovgDAQhAAAJREUCIowoXxkIAAhCAQGoEEOLUIoo/EIAABCAQFQGEOKpwYSwEIAABCKRGACFOLaL4AwEIQAACURFAiKMKF8ZCAAIQgEBqBFopxLdu3VIbGxtqZmam0tu8dPAH/W7supPu+eefV1NTU12XnTR9dGlft40n2Z/EV5bWlLfczM3NnWRXQWyr/bl+/bqamJhQFy5cUKOjowOxLZRcN18AJI6fP3++tmVTm/RRzq33338/j+lJ+ybfpJC3HW5tban5+Xk1NDTku5ue2x0eHqqLFy8qWeRHPiMjI2p5edmrH+55sJIGTTHuZi9CPDlZOZ5NnriVjS3YwEVYYxZi6VReeeWVzPPHH3+8tpO8qRNYREivTia+yX+PPPJIaSrYi6qcJGdCyHXxR+xYXFzMREL8X19fVwsLC11j62q7a7uTcCzbVs7Ff/zjH+orX/lK9nbBpnJskEJ86dIlde7cuexi0jWWdbJvijFCbBEwA3H33Xcfq47NhHzppZeyLbe3t7P/66twOXGvXbum/v3vfyupUqanp/PKS3579tlns/YPPPBA3nnUmUgn3ZcpxObfcrWqTxLhoFfEkjbyHtU//vGP6ujo6Fg1YlYqJoeT2niS7bUQ6X3oda7N2JjxuXHjRmHMzPY/+MEPsspF4i0f7esg/DeF2OQiMVpZWclioivlt956S73wwgtZs6LvtN36YkVyWK7GJVe/+tWvql/96lfHqhQ713VO7+7uZhc7sv3HH3+cVXSyz7pzX3Ky6F30OsZf+9rXCs/fhx56SP3yl7/MOOiq68qVK/lIkJ3r5vk8SB/l3LrvvvvUn/70p+x9+3Z/VNSfSL6aq9VpFuKzrjbNSlOOYfZjP/vZz9Sbb755rO/S/Z60+/Of/5znzvDwcMZXfy994OTkZOFxXM5Zk7se1THz26yYtQ+yX53n8rd+JbL4pftm/Z3wkv199NFH2cWr5LucB3JO6PNB+3TPPfeoV1999VjfbrKSfUp+yeiaPu/rHIkxebW+Iu4lxLK4hFyJS/JLgPXfzz33XDakctddd+UdhYDd3NxUS0tL2dWeBFWCr4XAJVEH0cZHiMs4aCZitySs+Hr69OlBuFF4DPMiSxro4Tb5W9+OMGNeFjM5AeVC7LHHHsuHge0raX3SS07003/dOYng6mE8scW0z6zqzIpYOljpWL///e9nNurYS35K5/bUU0+p+++/P4udfMSXq1ev5hW47FfnunDTMTa3l3ibC7nUmfv2fnXQtb9nz54tvZC2BavbRWdTPmqbRDTkP9OfstwUwdUXzFpU5DabxFkqaxFKu6Awz1+5WNKCqi9ytNhJPkg8dd+lhUjf5tG3SfR5bp4DLkPaRUJs2vqHP/yh0AfZt3lRJn8LL3sUQb43+2a5MDl16lRWKJX5ZPog55RmJcc0+/CyXKyjs0OIe1TE+l5qWbVodm7yt04O+XtQwz1VE8FHiIs4SPUlFxpaeJsc4tMMTOZl4msKsXlC2zGTk7Lb/TsRvEH6ryvgM2fOKLP60b7rSk6EVD7SSdmjALqi+MIXvnDsnqCZE2Yc7Zhqkbe3l3b9yP1BCXFRhTkIHzV3EU8RRRl5eeONN7L5K71yU85JueiRi02p3n7961/nlZvEWVeAly9fzkcCys4P86JVBKjsQkdskv3JBYO0qzrM202Iu/kgfpoXmPacAbFfLi7ko2Np21Y2imLaZLKyL3bNvr7uYgMhrlGI9QQEXQGnLsRm0kqShiDERSdo0VCWObSsRavo4klXo9LeHga177UPwn8tTN/5zneyyrVoco3dYZn+FV2w6Ct/fbHlI8T2fem6ct93aFq4VKmIXYS4Hz6aOST7/9vf/paFSIT4gw8+yC+o7NzUvonYysesku2JfOYxTirEdlzrEGI9NC2jT+b9Y7PAsI9bNs/FzN2TCnHRRYPL/JqqhZG0b6UQ2ye3XSHqoQmpiKpUxHIChD40bQ8t2Z223HPR9/vMe8RlHEIami7qFPSwk9x/k8pBX8mbgtQrZnp499vf/vaxYdBBDU3//ve/z4fr9DF/+tOfZhVQ0a0Ae2ja9M9HiOX+muSEDIOaQ9PmLNt+DU3rKkT+r2fA2xN8ys7fsnupwkwYmbnelI/2cLkMpepbEOJzWW7qPuzTTz9VP/7xj7Ph6LJbYa5CbE6AM4dxzSdM6h6aLoqlfTuv23mtJ/DpvHYVYsljqWr1qJHux8w+X+eetoehaZ9LjJJt9A1+c2KROelF7rHIR66oqwqxBNasyEKbrKVtM+0yJ0fI9/KRGY32ZK0iIdb3AvWEiaYnaxVVYbrDEgF+7bXXjg3d6YkXRTHrdDqFE1J0W+2rOWGkX/6b+WlOwjG/l7jpyl9/L21FQM0JXOYEGFNIuw1Nv/fee+qdd97JJ7+IIBax7mfum5ztR17Kzl8dQy1sMp9DT2ayc70pH+0KSxhKnuq5AN2Yyrbm/Uz70SAzR/X5260ilslssj+ZmKT7CMkr+1HPsnx06aZ7Pb5U5MPXv/71Y5O1is49PQxv9lvdKmLp2z/zmc9kF+f2xDbz0U7bHiZruUSZNhAoIWALxyCGkQkGBCAAARcCrRyadgFDm/QIdKuq0vMWjyAAgVgIIMSxRAo7IQABCEAgSQIIcZJhxSkIQAACEIiFAEIcS6SwEwIQgAAEkiSAECcZVpyCAAQgAIFYCCDEsUQKOyEAAQhAIEkCCHGSYcUpCEAAAhCIhQBCHEuksBMCEIAABJIkgBAnGVacggAEIACBWAggxLFECjshAAEIQCBJAghxkmHFKQhAAAIQiIUAQhxLpLATAhCAAASSJIAQJxlWnIIABCAAgVgIIMSxRAo7IQABCEAgSQIIcZJhxSkIQAACEIiFAEIcS6SwEwIQgAAEkiSAECcZVpyCAAQgAIFYCCDEsUQKO5Mk8Prrr2d+Pfroo9n/Dw8P1aVLl9S5c+fU6Oioev7559X29rYaGRlRy8vLanJyUtnb1AXmww8/VCsrK+rBBx9Uc3Nzx3Yrdrz99tu5DUV21WUH+4FA2wggxG2LOP4GRaCbEIswyu+Li4uq0+moN998U33rW9/qqxD/5je/UXfccYdaWlrKLgTkI3a88sor2d+PP/54drFQZFdQYDEGAhERQIgjChamxkPgif96v9TYF39yKv/NVYiHhoZKt+lFZf/pL5U2GXvmL/lvIrhbW1vqnnvuUcPDw3mVLjbKhcA///lPNTMzc0yITbt62cHvEIBAMQGEmMyAQB8IVBHiF1544ZgFExMT6sKFC5kYrq2tqevXr6vz58+r06dPZ+2qDk1XFeJvfOMb6o033lDz8/PZ8V566SX1zW9+U7366quZEN99992FdvUBI7uEQCsIIMStCDNODppAFSEW28ruEctvMhR88eJFderUqezebb+F+Ic//KH63e9+l1e/Ozs76uzZs2pjYyP7Tu5TF9k1aMYcDwKpEECIU4kkfgRFoE4h1qK3urqqZmdn1QcffJD5qsW7l+NVK2KphK9evZrt9ubNm2pqakrdf//9twmxbZcW6F728DsEIHCcAEJMRkCgDwTqEOK33npLyTC1DEnL/dvNzc1sEpV8328h3t3dzWZQ33vvvdlkMfnoilguBIrs0pO7+oCTXUIgaQIIcdLhxbmmCNQhxGK7DElLVSoffZ9YhqbN+8pPPvlk1+rYpyKWSVjyiJIIrlTet27dyoX4rrvuKrSrKdYcFwKxE0CIY48g9gdJwFWIB2G8qxAPwhaOAQEI3E4AISYrIAABCEAAAg0SQIgbhM+hIQABCEAAAggxOQABCEAAAhBokABC3CB8Dg0BCEAAAhBAiMkBCEAAAhCAQIMEEOIG4XNoCEAAAhCAAEJMDkAAAhCAAAQaJIAQNwifQ0MAAhCAAAQQYnIAAhCAAAQg0CABhLhB+BwaAhCAAAQggBCTAxCAAAQgAIEGCSDEDcLn0BCAAAQgAAGEmByAAAQgAAEINEgAIW4QPoeGAAQgAAEIIMTkAAQgAAEIQKBBAghxg/A5NAQgAAEIQCAX4g8++ODNO+644z9BAgEIQAACEIDA4Ah8+umn//2/Ee7bZT7M18gAAAAASUVORK5CYII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00000000-0008-0000-02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5030822"/>
              </p:ext>
            </p:extLst>
          </p:nvPr>
        </p:nvGraphicFramePr>
        <p:xfrm>
          <a:off x="1306946" y="283325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00000000-0008-0000-02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3401837"/>
              </p:ext>
            </p:extLst>
          </p:nvPr>
        </p:nvGraphicFramePr>
        <p:xfrm>
          <a:off x="6737927" y="283325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073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HSL 2018">
      <a:dk1>
        <a:srgbClr val="646464"/>
      </a:dk1>
      <a:lt1>
        <a:srgbClr val="FFFFFF"/>
      </a:lt1>
      <a:dk2>
        <a:srgbClr val="004F9A"/>
      </a:dk2>
      <a:lt2>
        <a:srgbClr val="E7E6E6"/>
      </a:lt2>
      <a:accent1>
        <a:srgbClr val="008FD7"/>
      </a:accent1>
      <a:accent2>
        <a:srgbClr val="2AA7E0"/>
      </a:accent2>
      <a:accent3>
        <a:srgbClr val="83C1E9"/>
      </a:accent3>
      <a:accent4>
        <a:srgbClr val="C7E1F5"/>
      </a:accent4>
      <a:accent5>
        <a:srgbClr val="23BEF0"/>
      </a:accent5>
      <a:accent6>
        <a:srgbClr val="618CBD"/>
      </a:accent6>
      <a:hlink>
        <a:srgbClr val="23BEF0"/>
      </a:hlink>
      <a:folHlink>
        <a:srgbClr val="969696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23D2CAF8F6D454386B6D2F8A0DCF231" ma:contentTypeVersion="2" ma:contentTypeDescription="Crie um novo documento." ma:contentTypeScope="" ma:versionID="c0858f29dd66d52c8696a7587490b468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b1e67541914f58e7f62cd871ab279784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Agendamento de Data de Início" ma:internalName="PublishingStartDate">
      <xsd:simpleType>
        <xsd:restriction base="dms:Unknown"/>
      </xsd:simpleType>
    </xsd:element>
    <xsd:element name="PublishingExpirationDate" ma:index="9" nillable="true" ma:displayName="Agendamento de Data de Término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F6787597-DDBA-41B4-A0C3-4E2D2241CA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4046F3B-6BA2-4AF8-9DF3-38A8213880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F17BE90-3239-45E4-8E7C-04C1ECDC6112}">
  <ds:schemaRefs>
    <ds:schemaRef ds:uri="http://schemas.microsoft.com/office/infopath/2007/PartnerControls"/>
    <ds:schemaRef ds:uri="http://www.w3.org/XML/1998/namespace"/>
    <ds:schemaRef ds:uri="http://purl.org/dc/elements/1.1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247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Verdana</vt:lpstr>
      <vt:lpstr>Office Theme</vt:lpstr>
      <vt:lpstr>Promoção do Ambiente de Interconectividade em Saúde como apoio à Implementação da Estratégia de Saúde Digital para o Brasil – IPS Brasil</vt:lpstr>
      <vt:lpstr>Apresentação do PowerPoint</vt:lpstr>
      <vt:lpstr>Apresentação do PowerPoint</vt:lpstr>
      <vt:lpstr>Apresentação do PowerPoint</vt:lpstr>
      <vt:lpstr>Metodologia utilizada para atualizar a OBM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Verdana 60</dc:title>
  <dc:creator>Microsoft Office User</dc:creator>
  <cp:lastModifiedBy>Monalisa</cp:lastModifiedBy>
  <cp:revision>34</cp:revision>
  <dcterms:created xsi:type="dcterms:W3CDTF">2018-05-17T15:34:44Z</dcterms:created>
  <dcterms:modified xsi:type="dcterms:W3CDTF">2023-12-18T18:26:52Z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0x010100723D2CAF8F6D454386B6D2F8A0DCF231</vt:lpwstr>
  </property>
</Properties>
</file>