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Play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glI73Xg2g0wTOZoFh3x2rCLdnM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font" Target="fonts/Play-bold.fntdata"/><Relationship Id="rId10" Type="http://schemas.openxmlformats.org/officeDocument/2006/relationships/font" Target="fonts/Play-regular.fntdata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e4bf1a930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24e4bf1a930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e4bf1a930_0_12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9" name="Google Shape;89;g24e4bf1a930_0_12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0" name="Google Shape;90;g24e4bf1a930_0_1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1" name="Google Shape;91;g24e4bf1a930_0_1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2" name="Google Shape;92;g24e4bf1a930_0_1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e4bf1a930_0_1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5" name="Google Shape;95;g24e4bf1a930_0_1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96" name="Google Shape;96;g24e4bf1a930_0_1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7" name="Google Shape;97;g24e4bf1a930_0_1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8" name="Google Shape;98;g24e4bf1a930_0_1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e4bf1a930_0_13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1" name="Google Shape;101;g24e4bf1a930_0_13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g24e4bf1a930_0_1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3" name="Google Shape;103;g24e4bf1a930_0_1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4" name="Google Shape;104;g24e4bf1a930_0_1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e4bf1a930_0_1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7" name="Google Shape;107;g24e4bf1a930_0_13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08" name="Google Shape;108;g24e4bf1a930_0_13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09" name="Google Shape;109;g24e4bf1a930_0_13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0" name="Google Shape;110;g24e4bf1a930_0_1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1" name="Google Shape;111;g24e4bf1a930_0_1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e4bf1a930_0_14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4" name="Google Shape;114;g24e4bf1a930_0_146"/>
          <p:cNvSpPr txBox="1"/>
          <p:nvPr>
            <p:ph idx="1" type="body"/>
          </p:nvPr>
        </p:nvSpPr>
        <p:spPr>
          <a:xfrm>
            <a:off x="839788" y="1681163"/>
            <a:ext cx="51579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g24e4bf1a930_0_146"/>
          <p:cNvSpPr txBox="1"/>
          <p:nvPr>
            <p:ph idx="2" type="body"/>
          </p:nvPr>
        </p:nvSpPr>
        <p:spPr>
          <a:xfrm>
            <a:off x="839788" y="2505075"/>
            <a:ext cx="5157900" cy="3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16" name="Google Shape;116;g24e4bf1a930_0_146"/>
          <p:cNvSpPr txBox="1"/>
          <p:nvPr>
            <p:ph idx="3" type="body"/>
          </p:nvPr>
        </p:nvSpPr>
        <p:spPr>
          <a:xfrm>
            <a:off x="6172200" y="1681163"/>
            <a:ext cx="5183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g24e4bf1a930_0_146"/>
          <p:cNvSpPr txBox="1"/>
          <p:nvPr>
            <p:ph idx="4" type="body"/>
          </p:nvPr>
        </p:nvSpPr>
        <p:spPr>
          <a:xfrm>
            <a:off x="6172200" y="2505075"/>
            <a:ext cx="5183100" cy="3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18" name="Google Shape;118;g24e4bf1a930_0_14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9" name="Google Shape;119;g24e4bf1a930_0_14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0" name="Google Shape;120;g24e4bf1a930_0_1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e4bf1a930_0_1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3" name="Google Shape;123;g24e4bf1a930_0_15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4" name="Google Shape;124;g24e4bf1a930_0_15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5" name="Google Shape;125;g24e4bf1a930_0_1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e4bf1a930_0_16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8" name="Google Shape;128;g24e4bf1a930_0_16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9" name="Google Shape;129;g24e4bf1a930_0_1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e4bf1a930_0_164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2" name="Google Shape;132;g24e4bf1a930_0_164"/>
          <p:cNvSpPr txBox="1"/>
          <p:nvPr>
            <p:ph idx="1" type="body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3" name="Google Shape;133;g24e4bf1a930_0_164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34" name="Google Shape;134;g24e4bf1a930_0_16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5" name="Google Shape;135;g24e4bf1a930_0_16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6" name="Google Shape;136;g24e4bf1a930_0_1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e4bf1a930_0_171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9" name="Google Shape;139;g24e4bf1a930_0_171"/>
          <p:cNvSpPr/>
          <p:nvPr>
            <p:ph idx="2" type="pic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g24e4bf1a930_0_17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41" name="Google Shape;141;g24e4bf1a930_0_1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2" name="Google Shape;142;g24e4bf1a930_0_17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3" name="Google Shape;143;g24e4bf1a930_0_1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e4bf1a930_0_17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6" name="Google Shape;146;g24e4bf1a930_0_178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47" name="Google Shape;147;g24e4bf1a930_0_17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8" name="Google Shape;148;g24e4bf1a930_0_17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9" name="Google Shape;149;g24e4bf1a930_0_1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e4bf1a930_0_18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2" name="Google Shape;152;g24e4bf1a930_0_18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53" name="Google Shape;153;g24e4bf1a930_0_18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4" name="Google Shape;154;g24e4bf1a930_0_18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5" name="Google Shape;155;g24e4bf1a930_0_18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838200" y="-14581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e4bf1a930_0_1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g24e4bf1a930_0_1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24e4bf1a930_0_1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24e4bf1a930_0_1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g24e4bf1a930_0_1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BR"/>
              <a:t>Brazil IPS premisses</a:t>
            </a:r>
            <a:endParaRPr/>
          </a:p>
        </p:txBody>
      </p:sp>
      <p:sp>
        <p:nvSpPr>
          <p:cNvPr id="161" name="Google Shape;16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R"/>
              <a:t>Data currently available on  RNDS will be used to generate the first version of Brazil IPS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R"/>
              <a:t>More than 1.2 billion immunization records of 103 different vaccines ( at least 4 of them do not exist on SNOMED core…)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R"/>
              <a:t>More than 800.000 Lab reports of COVID-19 and Monkeypox exams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R"/>
              <a:t>It is expected that till October we will also have allergies and medications  from  eSUS-AB the Brazilian primary care information system used in 82% of our primary care units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67" name="Google Shape;16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8" name="Google Shape;1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5683" y="1080529"/>
            <a:ext cx="7643672" cy="430445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"/>
          <p:cNvSpPr/>
          <p:nvPr/>
        </p:nvSpPr>
        <p:spPr>
          <a:xfrm>
            <a:off x="4208648" y="5588407"/>
            <a:ext cx="204306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BR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http://hl7.org/fhir/uv/ips/</a:t>
            </a:r>
            <a:endParaRPr/>
          </a:p>
        </p:txBody>
      </p:sp>
      <p:sp>
        <p:nvSpPr>
          <p:cNvPr id="170" name="Google Shape;170;p2"/>
          <p:cNvSpPr/>
          <p:nvPr/>
        </p:nvSpPr>
        <p:spPr>
          <a:xfrm>
            <a:off x="3624264" y="1856868"/>
            <a:ext cx="267891" cy="27306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C8799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5071539" y="1859946"/>
            <a:ext cx="267891" cy="27306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C8799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5026227" y="4057143"/>
            <a:ext cx="267891" cy="27306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C8799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3584973" y="2799843"/>
            <a:ext cx="267891" cy="27306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C8799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BR"/>
              <a:t>Current Status IPS-Brasil</a:t>
            </a:r>
            <a:endParaRPr/>
          </a:p>
        </p:txBody>
      </p:sp>
      <p:sp>
        <p:nvSpPr>
          <p:cNvPr id="179" name="Google Shape;17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R"/>
              <a:t>80% of the Brazilian RNDS CodeSystems, ValueSets and ConceptMaps of Immunization(IPS),  Diagnostic Report(IPS), Allergy Intolerance(IPS), and  Medication (IPS) loaded in OCL terminology server;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R"/>
              <a:t> 20% of the FHIR IPS profiles in FHIRSH for those sections that will be in the first version of the Brazilian IPS (Immunization(IPS),  Diagnostic Report(IPS), Allergy Intolerance(IPS), and  Medication (IPS)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e4bf1a930_0_95"/>
          <p:cNvSpPr/>
          <p:nvPr/>
        </p:nvSpPr>
        <p:spPr>
          <a:xfrm>
            <a:off x="319314" y="558354"/>
            <a:ext cx="5530500" cy="722700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BR" sz="15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Base resource </a:t>
            </a:r>
            <a:r>
              <a:rPr lang="en-BR" sz="15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(R4)</a:t>
            </a:r>
            <a:endParaRPr sz="1500">
              <a:solidFill>
                <a:srgbClr val="137C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4e4bf1a930_0_95"/>
          <p:cNvSpPr/>
          <p:nvPr/>
        </p:nvSpPr>
        <p:spPr>
          <a:xfrm>
            <a:off x="319314" y="1668696"/>
            <a:ext cx="5530500" cy="722700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BR" sz="15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Use case agnostic national profile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4e4bf1a930_0_95"/>
          <p:cNvSpPr/>
          <p:nvPr/>
        </p:nvSpPr>
        <p:spPr>
          <a:xfrm>
            <a:off x="319314" y="2779038"/>
            <a:ext cx="5530500" cy="722700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BR" sz="15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Use case generalist</a:t>
            </a:r>
            <a:br>
              <a:rPr lang="en-BR" sz="15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BR" sz="15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national profile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4e4bf1a930_0_95"/>
          <p:cNvSpPr/>
          <p:nvPr/>
        </p:nvSpPr>
        <p:spPr>
          <a:xfrm>
            <a:off x="319313" y="3958985"/>
            <a:ext cx="5530500" cy="722700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BR" sz="15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Use case restrictive</a:t>
            </a:r>
            <a:br>
              <a:rPr lang="en-BR" sz="15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BR" sz="15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national profile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4e4bf1a930_0_95"/>
          <p:cNvSpPr/>
          <p:nvPr/>
        </p:nvSpPr>
        <p:spPr>
          <a:xfrm>
            <a:off x="319314" y="5865233"/>
            <a:ext cx="5530500" cy="722700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B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Profile (Most Restrictive)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4e4bf1a930_0_95"/>
          <p:cNvSpPr/>
          <p:nvPr/>
        </p:nvSpPr>
        <p:spPr>
          <a:xfrm>
            <a:off x="3823295" y="633106"/>
            <a:ext cx="1815600" cy="5097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r>
              <a:rPr lang="en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BR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4e4bf1a930_0_95"/>
          <p:cNvSpPr/>
          <p:nvPr/>
        </p:nvSpPr>
        <p:spPr>
          <a:xfrm>
            <a:off x="6389078" y="5828319"/>
            <a:ext cx="5336100" cy="722700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12700">
            <a:solidFill>
              <a:srgbClr val="A8D0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BR" sz="1500">
                <a:solidFill>
                  <a:srgbClr val="137CC0"/>
                </a:solidFill>
                <a:latin typeface="Calibri"/>
                <a:ea typeface="Calibri"/>
                <a:cs typeface="Calibri"/>
                <a:sym typeface="Calibri"/>
              </a:rPr>
              <a:t> International </a:t>
            </a:r>
            <a:br>
              <a:rPr lang="en-BR" sz="1500">
                <a:solidFill>
                  <a:srgbClr val="137C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BR" sz="1500">
                <a:solidFill>
                  <a:srgbClr val="137CC0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4e4bf1a930_0_95"/>
          <p:cNvSpPr/>
          <p:nvPr/>
        </p:nvSpPr>
        <p:spPr>
          <a:xfrm>
            <a:off x="6543049" y="5934997"/>
            <a:ext cx="1815600" cy="509700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BR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IPS </a:t>
            </a:r>
            <a:r>
              <a:rPr lang="en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4e4bf1a930_0_95"/>
          <p:cNvSpPr txBox="1"/>
          <p:nvPr/>
        </p:nvSpPr>
        <p:spPr>
          <a:xfrm>
            <a:off x="6811108" y="118185"/>
            <a:ext cx="4982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BR" sz="2400">
                <a:solidFill>
                  <a:srgbClr val="137CC0"/>
                </a:solidFill>
                <a:latin typeface="Calibri"/>
                <a:ea typeface="Calibri"/>
                <a:cs typeface="Calibri"/>
                <a:sym typeface="Calibri"/>
              </a:rPr>
              <a:t>Our proposal</a:t>
            </a:r>
            <a:endParaRPr b="0" i="0" sz="1500" u="none" cap="none" strike="noStrike">
              <a:solidFill>
                <a:srgbClr val="137C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137C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4e4bf1a930_0_95"/>
          <p:cNvSpPr/>
          <p:nvPr/>
        </p:nvSpPr>
        <p:spPr>
          <a:xfrm>
            <a:off x="3823295" y="2365313"/>
            <a:ext cx="1815600" cy="5097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IPS Brazil</a:t>
            </a:r>
            <a:r>
              <a:rPr b="0" i="0" lang="en-BR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Paciente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4e4bf1a930_0_95"/>
          <p:cNvSpPr txBox="1"/>
          <p:nvPr/>
        </p:nvSpPr>
        <p:spPr>
          <a:xfrm>
            <a:off x="6565767" y="963933"/>
            <a:ext cx="5336100" cy="4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BR" sz="1900">
                <a:solidFill>
                  <a:srgbClr val="137CC0"/>
                </a:solidFill>
                <a:latin typeface="Calibri"/>
                <a:ea typeface="Calibri"/>
                <a:cs typeface="Calibri"/>
                <a:sym typeface="Calibri"/>
              </a:rPr>
              <a:t>Publish IPS Brasil with HL7 Brazil’s assistance</a:t>
            </a:r>
            <a:endParaRPr sz="1900">
              <a:solidFill>
                <a:srgbClr val="137C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900">
              <a:solidFill>
                <a:srgbClr val="137C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BR" sz="1900">
                <a:solidFill>
                  <a:srgbClr val="137CC0"/>
                </a:solidFill>
                <a:latin typeface="Calibri"/>
                <a:ea typeface="Calibri"/>
                <a:cs typeface="Calibri"/>
                <a:sym typeface="Calibri"/>
              </a:rPr>
              <a:t>IPS Brazil will be a use case agnostic/generalist use case that defines a minimal semantic set, and an extensible/permissive set of profiles for national use</a:t>
            </a:r>
            <a:endParaRPr sz="1900">
              <a:solidFill>
                <a:srgbClr val="137C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900">
              <a:solidFill>
                <a:srgbClr val="137C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BR" sz="1900">
                <a:solidFill>
                  <a:srgbClr val="137CC0"/>
                </a:solidFill>
                <a:latin typeface="Calibri"/>
                <a:ea typeface="Calibri"/>
                <a:cs typeface="Calibri"/>
                <a:sym typeface="Calibri"/>
              </a:rPr>
              <a:t>Some profiles will derive IPS Brasil for generalist or less restrictive use cases</a:t>
            </a:r>
            <a:endParaRPr sz="1900">
              <a:solidFill>
                <a:srgbClr val="137C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900">
              <a:solidFill>
                <a:srgbClr val="137C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BR" sz="1900">
                <a:solidFill>
                  <a:srgbClr val="137CC0"/>
                </a:solidFill>
                <a:latin typeface="Calibri"/>
                <a:ea typeface="Calibri"/>
                <a:cs typeface="Calibri"/>
                <a:sym typeface="Calibri"/>
              </a:rPr>
              <a:t>National generalist/restrictive profiles can extend IPS Brasil with more specific use cases</a:t>
            </a:r>
            <a:endParaRPr sz="1900">
              <a:solidFill>
                <a:srgbClr val="137C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900">
              <a:solidFill>
                <a:srgbClr val="137C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BR" sz="1900">
                <a:solidFill>
                  <a:srgbClr val="137CC0"/>
                </a:solidFill>
                <a:latin typeface="Calibri"/>
                <a:ea typeface="Calibri"/>
                <a:cs typeface="Calibri"/>
                <a:sym typeface="Calibri"/>
              </a:rPr>
              <a:t>Regional profiles might include regional based restrictions, like identifiers, and semantic sets.</a:t>
            </a:r>
            <a:endParaRPr sz="1900">
              <a:solidFill>
                <a:srgbClr val="137C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4e4bf1a930_0_95"/>
          <p:cNvSpPr/>
          <p:nvPr/>
        </p:nvSpPr>
        <p:spPr>
          <a:xfrm>
            <a:off x="3828823" y="4048525"/>
            <a:ext cx="1815600" cy="5097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Beneficiary Patient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4e4bf1a930_0_95"/>
          <p:cNvSpPr/>
          <p:nvPr/>
        </p:nvSpPr>
        <p:spPr>
          <a:xfrm>
            <a:off x="319312" y="4962648"/>
            <a:ext cx="5530500" cy="722700"/>
          </a:xfrm>
          <a:prstGeom prst="roundRect">
            <a:avLst>
              <a:gd fmla="val 16667" name="adj"/>
            </a:avLst>
          </a:prstGeom>
          <a:solidFill>
            <a:srgbClr val="F0F8EC"/>
          </a:solidFill>
          <a:ln cap="flat" cmpd="sng" w="12700">
            <a:solidFill>
              <a:srgbClr val="D0CECE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</a:t>
            </a:r>
            <a:r>
              <a:rPr lang="en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Restrictive Regional Profile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4e4bf1a930_0_95"/>
          <p:cNvSpPr/>
          <p:nvPr/>
        </p:nvSpPr>
        <p:spPr>
          <a:xfrm>
            <a:off x="3823295" y="5094938"/>
            <a:ext cx="1815600" cy="5097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SESA-BA Patient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g24e4bf1a930_0_95"/>
          <p:cNvCxnSpPr>
            <a:stCxn id="190" idx="1"/>
            <a:endCxn id="185" idx="3"/>
          </p:cNvCxnSpPr>
          <p:nvPr/>
        </p:nvCxnSpPr>
        <p:spPr>
          <a:xfrm rot="10800000">
            <a:off x="5849678" y="2030169"/>
            <a:ext cx="539400" cy="41595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g24e4bf1a930_0_95"/>
          <p:cNvSpPr/>
          <p:nvPr/>
        </p:nvSpPr>
        <p:spPr>
          <a:xfrm>
            <a:off x="3880295" y="5934946"/>
            <a:ext cx="1815600" cy="5097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BRIndividuo-1.0 Patient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2E9CB8"/>
      </a:accent2>
      <a:accent3>
        <a:srgbClr val="C80724"/>
      </a:accent3>
      <a:accent4>
        <a:srgbClr val="E97132"/>
      </a:accent4>
      <a:accent5>
        <a:srgbClr val="196B24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2023-06-02T14:51:56Z</dcterms:created>
  <dc:creator>Beatriz de Faria Leao</dc:creator>
</cp:coreProperties>
</file>