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7"/>
    <p:restoredTop sz="96301"/>
  </p:normalViewPr>
  <p:slideViewPr>
    <p:cSldViewPr snapToGrid="0">
      <p:cViewPr varScale="1">
        <p:scale>
          <a:sx n="94" d="100"/>
          <a:sy n="94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01E6-F5D2-4AF7-20E6-ECA7DFF95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R" sz="4400" dirty="0"/>
              <a:t>Indicadores Plano de Trabalho IPS-Brasil</a:t>
            </a:r>
            <a:br>
              <a:rPr lang="en-BR" dirty="0"/>
            </a:b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D555-386A-BA42-537B-99E95EF6C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sz="2400" dirty="0"/>
              <a:t>maio/23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693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7C21-FA85-8814-66AE-09FF7E84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Status da revisão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AD87-B6EE-719A-3685-D23FBE09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Até o momento 2255/4799 registros do Hórus foram analisados (46,99%)</a:t>
            </a:r>
          </a:p>
          <a:p>
            <a:r>
              <a:rPr lang="en-BR" dirty="0"/>
              <a:t>Destes:</a:t>
            </a:r>
          </a:p>
          <a:p>
            <a:pPr lvl="1"/>
            <a:r>
              <a:rPr lang="en-BR" dirty="0"/>
              <a:t>546 VMPs  precisam ser incluídos</a:t>
            </a:r>
          </a:p>
          <a:p>
            <a:pPr lvl="1"/>
            <a:r>
              <a:rPr lang="en-BR" dirty="0"/>
              <a:t>3169 AMPS precisam ser incluídos</a:t>
            </a:r>
          </a:p>
          <a:p>
            <a:pPr lvl="1"/>
            <a:r>
              <a:rPr lang="en-BR" dirty="0"/>
              <a:t>4236 AMPPs precisam ser incluídos</a:t>
            </a:r>
          </a:p>
          <a:p>
            <a:r>
              <a:rPr lang="en-BR" dirty="0"/>
              <a:t>48 registros Hórus precisam correção</a:t>
            </a:r>
          </a:p>
          <a:p>
            <a:endParaRPr lang="en-BR" dirty="0"/>
          </a:p>
          <a:p>
            <a:pPr lvl="1"/>
            <a:endParaRPr lang="en-BR" dirty="0"/>
          </a:p>
          <a:p>
            <a:pPr marL="0" indent="0">
              <a:buNone/>
            </a:pPr>
            <a:r>
              <a:rPr lang="en-BR" dirty="0"/>
              <a:t>  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231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1B5-57C2-C43F-822A-EFC4D1F8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C4D544F-35E6-7E40-DB14-3850298E7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0747"/>
              </p:ext>
            </p:extLst>
          </p:nvPr>
        </p:nvGraphicFramePr>
        <p:xfrm>
          <a:off x="1411983" y="556383"/>
          <a:ext cx="10215910" cy="5942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86">
                  <a:extLst>
                    <a:ext uri="{9D8B030D-6E8A-4147-A177-3AD203B41FA5}">
                      <a16:colId xmlns:a16="http://schemas.microsoft.com/office/drawing/2014/main" val="1134707354"/>
                    </a:ext>
                  </a:extLst>
                </a:gridCol>
                <a:gridCol w="2993723">
                  <a:extLst>
                    <a:ext uri="{9D8B030D-6E8A-4147-A177-3AD203B41FA5}">
                      <a16:colId xmlns:a16="http://schemas.microsoft.com/office/drawing/2014/main" val="3563927614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2218437376"/>
                    </a:ext>
                  </a:extLst>
                </a:gridCol>
                <a:gridCol w="1296820">
                  <a:extLst>
                    <a:ext uri="{9D8B030D-6E8A-4147-A177-3AD203B41FA5}">
                      <a16:colId xmlns:a16="http://schemas.microsoft.com/office/drawing/2014/main" val="3964035644"/>
                    </a:ext>
                  </a:extLst>
                </a:gridCol>
                <a:gridCol w="1420985">
                  <a:extLst>
                    <a:ext uri="{9D8B030D-6E8A-4147-A177-3AD203B41FA5}">
                      <a16:colId xmlns:a16="http://schemas.microsoft.com/office/drawing/2014/main" val="2581860210"/>
                    </a:ext>
                  </a:extLst>
                </a:gridCol>
                <a:gridCol w="1420985">
                  <a:extLst>
                    <a:ext uri="{9D8B030D-6E8A-4147-A177-3AD203B41FA5}">
                      <a16:colId xmlns:a16="http://schemas.microsoft.com/office/drawing/2014/main" val="784031933"/>
                    </a:ext>
                  </a:extLst>
                </a:gridCol>
                <a:gridCol w="1283025">
                  <a:extLst>
                    <a:ext uri="{9D8B030D-6E8A-4147-A177-3AD203B41FA5}">
                      <a16:colId xmlns:a16="http://schemas.microsoft.com/office/drawing/2014/main" val="135491499"/>
                    </a:ext>
                  </a:extLst>
                </a:gridCol>
              </a:tblGrid>
              <a:tr h="33359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Indicadores</a:t>
                      </a:r>
                      <a:r>
                        <a:rPr lang="en-US" sz="2000" b="1" u="none" strike="noStrike" dirty="0">
                          <a:effectLst/>
                        </a:rPr>
                        <a:t> de </a:t>
                      </a:r>
                      <a:r>
                        <a:rPr lang="en-US" sz="2000" b="1" u="none" strike="noStrike" dirty="0" err="1">
                          <a:effectLst/>
                        </a:rPr>
                        <a:t>resultado</a:t>
                      </a:r>
                      <a:r>
                        <a:rPr lang="en-US" sz="2000" b="1" u="none" strike="noStrike" dirty="0">
                          <a:effectLst/>
                        </a:rPr>
                        <a:t> do </a:t>
                      </a:r>
                      <a:r>
                        <a:rPr lang="en-US" sz="2000" b="1" u="none" strike="noStrike" dirty="0" err="1">
                          <a:effectLst/>
                        </a:rPr>
                        <a:t>projeto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60392"/>
                  </a:ext>
                </a:extLst>
              </a:tr>
              <a:tr h="2388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BR" sz="1200" b="1" u="none" strike="noStrike" dirty="0">
                          <a:effectLst/>
                        </a:rPr>
                        <a:t> 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BR" sz="1200" b="1" u="none" strike="noStrike" dirty="0">
                          <a:effectLst/>
                        </a:rPr>
                        <a:t> 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Metas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Metas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ABRIL 23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MAIO 23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extLst>
                  <a:ext uri="{0D108BD9-81ED-4DB2-BD59-A6C34878D82A}">
                    <a16:rowId xmlns:a16="http://schemas.microsoft.com/office/drawing/2014/main" val="1295209316"/>
                  </a:ext>
                </a:extLst>
              </a:tr>
              <a:tr h="2537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Indicador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Frequência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1" u="none" strike="noStrike" dirty="0">
                          <a:effectLst/>
                        </a:rPr>
                        <a:t>6</a:t>
                      </a:r>
                      <a:endParaRPr lang="en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1" u="none" strike="noStrike">
                          <a:effectLst/>
                        </a:rPr>
                        <a:t>12</a:t>
                      </a:r>
                      <a:endParaRPr lang="en-BR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v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34767"/>
                  </a:ext>
                </a:extLst>
              </a:tr>
              <a:tr h="25373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BR" sz="1200" b="1" u="none" strike="noStrike">
                          <a:effectLst/>
                        </a:rPr>
                        <a:t> </a:t>
                      </a:r>
                      <a:endParaRPr lang="en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/>
                </a:tc>
                <a:tc h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BR" sz="1200" b="1" u="none" strike="noStrike" dirty="0">
                          <a:effectLst/>
                        </a:rPr>
                        <a:t> 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meses (</a:t>
                      </a:r>
                      <a:r>
                        <a:rPr lang="en-US" sz="1200" b="1" u="none" strike="noStrike" dirty="0" err="1">
                          <a:effectLst/>
                        </a:rPr>
                        <a:t>junho</a:t>
                      </a:r>
                      <a:r>
                        <a:rPr lang="en-US" sz="1200" b="1" u="none" strike="noStrike" dirty="0">
                          <a:effectLst/>
                        </a:rPr>
                        <a:t> 23)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meses (dez23)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 v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65348"/>
                  </a:ext>
                </a:extLst>
              </a:tr>
              <a:tr h="895546">
                <a:tc>
                  <a:txBody>
                    <a:bodyPr/>
                    <a:lstStyle/>
                    <a:p>
                      <a:pPr algn="r" fontAlgn="ctr"/>
                      <a:r>
                        <a:rPr lang="en-BR" sz="900" u="none" strike="noStrike">
                          <a:effectLst/>
                        </a:rPr>
                        <a:t>1</a:t>
                      </a:r>
                      <a:endParaRPr lang="en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effectLst/>
                        </a:rPr>
                        <a:t>% de </a:t>
                      </a:r>
                      <a:r>
                        <a:rPr lang="en-US" sz="1200" b="0" u="none" strike="noStrike" dirty="0" err="1">
                          <a:effectLst/>
                        </a:rPr>
                        <a:t>terminologias</a:t>
                      </a:r>
                      <a:r>
                        <a:rPr lang="en-US" sz="1200" b="0" u="none" strike="noStrike" dirty="0">
                          <a:effectLst/>
                        </a:rPr>
                        <a:t> e </a:t>
                      </a:r>
                      <a:r>
                        <a:rPr lang="en-US" sz="1200" b="0" u="none" strike="noStrike" dirty="0" err="1">
                          <a:effectLst/>
                        </a:rPr>
                        <a:t>domínios</a:t>
                      </a:r>
                      <a:r>
                        <a:rPr lang="en-US" sz="1200" b="0" u="none" strike="noStrike" dirty="0"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effectLst/>
                        </a:rPr>
                        <a:t>locais</a:t>
                      </a:r>
                      <a:r>
                        <a:rPr lang="en-US" sz="1200" b="0" u="none" strike="noStrike" dirty="0">
                          <a:effectLst/>
                        </a:rPr>
                        <a:t> do </a:t>
                      </a:r>
                      <a:r>
                        <a:rPr lang="en-US" sz="1200" b="0" u="none" strike="noStrike" dirty="0" err="1">
                          <a:effectLst/>
                        </a:rPr>
                        <a:t>bloco</a:t>
                      </a:r>
                      <a:r>
                        <a:rPr lang="en-US" sz="1200" b="0" u="none" strike="noStrike" dirty="0"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effectLst/>
                        </a:rPr>
                        <a:t>imunização</a:t>
                      </a:r>
                      <a:r>
                        <a:rPr lang="en-US" sz="1200" b="0" u="none" strike="noStrike" dirty="0">
                          <a:effectLst/>
                        </a:rPr>
                        <a:t> e </a:t>
                      </a:r>
                      <a:r>
                        <a:rPr lang="en-US" sz="1200" b="0" u="none" strike="noStrike" dirty="0" err="1">
                          <a:effectLst/>
                        </a:rPr>
                        <a:t>mapeamentos</a:t>
                      </a:r>
                      <a:r>
                        <a:rPr lang="en-US" sz="1200" b="0" u="none" strike="noStrike" dirty="0">
                          <a:effectLst/>
                        </a:rPr>
                        <a:t> (</a:t>
                      </a:r>
                      <a:r>
                        <a:rPr lang="en-US" sz="1200" b="0" u="none" strike="noStrike" dirty="0" err="1">
                          <a:effectLst/>
                        </a:rPr>
                        <a:t>mapas</a:t>
                      </a:r>
                      <a:r>
                        <a:rPr lang="en-US" sz="1200" b="0" u="none" strike="noStrike" dirty="0">
                          <a:effectLst/>
                        </a:rPr>
                        <a:t> de </a:t>
                      </a:r>
                      <a:r>
                        <a:rPr lang="en-US" sz="1200" b="0" u="none" strike="noStrike" dirty="0" err="1">
                          <a:effectLst/>
                        </a:rPr>
                        <a:t>conceitos</a:t>
                      </a:r>
                      <a:r>
                        <a:rPr lang="en-US" sz="1200" b="0" u="none" strike="noStrike" dirty="0">
                          <a:effectLst/>
                        </a:rPr>
                        <a:t>) para as </a:t>
                      </a:r>
                      <a:r>
                        <a:rPr lang="en-US" sz="1200" b="0" u="none" strike="noStrike" dirty="0" err="1">
                          <a:effectLst/>
                        </a:rPr>
                        <a:t>terminologias</a:t>
                      </a:r>
                      <a:r>
                        <a:rPr lang="en-US" sz="1200" b="0" u="none" strike="noStrike" dirty="0">
                          <a:effectLst/>
                        </a:rPr>
                        <a:t> do IPS </a:t>
                      </a:r>
                      <a:r>
                        <a:rPr lang="en-US" sz="1200" b="0" u="none" strike="noStrike" dirty="0" err="1">
                          <a:effectLst/>
                        </a:rPr>
                        <a:t>carregados</a:t>
                      </a:r>
                      <a:r>
                        <a:rPr lang="en-US" sz="1200" b="0" u="none" strike="noStrike" dirty="0">
                          <a:effectLst/>
                        </a:rPr>
                        <a:t> no </a:t>
                      </a:r>
                      <a:r>
                        <a:rPr lang="en-US" sz="1200" b="0" u="none" strike="noStrike" dirty="0" err="1">
                          <a:effectLst/>
                        </a:rPr>
                        <a:t>serviço</a:t>
                      </a:r>
                      <a:r>
                        <a:rPr lang="en-US" sz="1200" b="0" u="none" strike="noStrike" dirty="0">
                          <a:effectLst/>
                        </a:rPr>
                        <a:t> de </a:t>
                      </a:r>
                      <a:r>
                        <a:rPr lang="en-US" sz="1200" b="0" u="none" strike="noStrike" dirty="0" err="1">
                          <a:effectLst/>
                        </a:rPr>
                        <a:t>terminologia</a:t>
                      </a:r>
                      <a:r>
                        <a:rPr lang="en-US" sz="1200" b="0" u="none" strike="noStrike" dirty="0">
                          <a:effectLst/>
                        </a:rPr>
                        <a:t>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Mensal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 dirty="0">
                          <a:effectLst/>
                        </a:rPr>
                        <a:t>50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 dirty="0">
                          <a:effectLst/>
                        </a:rPr>
                        <a:t>100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1200" b="0" u="none" strike="noStrike" dirty="0">
                          <a:effectLst/>
                        </a:rPr>
                        <a:t>100,00%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1200" b="1" u="none" strike="noStrike" dirty="0">
                          <a:effectLst/>
                        </a:rPr>
                        <a:t>100,00%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b"/>
                </a:tc>
                <a:extLst>
                  <a:ext uri="{0D108BD9-81ED-4DB2-BD59-A6C34878D82A}">
                    <a16:rowId xmlns:a16="http://schemas.microsoft.com/office/drawing/2014/main" val="485770209"/>
                  </a:ext>
                </a:extLst>
              </a:tr>
              <a:tr h="895546">
                <a:tc>
                  <a:txBody>
                    <a:bodyPr/>
                    <a:lstStyle/>
                    <a:p>
                      <a:pPr algn="r" fontAlgn="ctr"/>
                      <a:r>
                        <a:rPr lang="en-BR" sz="1000" u="none" strike="noStrike">
                          <a:effectLst/>
                        </a:rPr>
                        <a:t>2</a:t>
                      </a:r>
                      <a:endParaRPr lang="en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% de terminologias e domínios locais do bloco exames e mapeamentos (mapas de conceitos) para as terminologias do IPS carregados no serviço de terminologia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Mensal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50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 dirty="0">
                          <a:effectLst/>
                        </a:rPr>
                        <a:t>100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0" u="none" strike="noStrike" dirty="0">
                          <a:effectLst/>
                        </a:rPr>
                        <a:t>0%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1" u="none" strike="noStrike" dirty="0">
                          <a:effectLst/>
                        </a:rPr>
                        <a:t>15%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extLst>
                  <a:ext uri="{0D108BD9-81ED-4DB2-BD59-A6C34878D82A}">
                    <a16:rowId xmlns:a16="http://schemas.microsoft.com/office/drawing/2014/main" val="1631884299"/>
                  </a:ext>
                </a:extLst>
              </a:tr>
              <a:tr h="895546">
                <a:tc>
                  <a:txBody>
                    <a:bodyPr/>
                    <a:lstStyle/>
                    <a:p>
                      <a:pPr algn="r" fontAlgn="ctr"/>
                      <a:r>
                        <a:rPr lang="en-BR" sz="1000" u="none" strike="noStrike">
                          <a:effectLst/>
                        </a:rPr>
                        <a:t>2</a:t>
                      </a:r>
                      <a:endParaRPr lang="en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% de terminologias e domínios locais do bloco alergias e mapeamentos (mapas de conceitos) para as terminologias do IPS carregados no serviço de terminologia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Mensal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50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 dirty="0">
                          <a:effectLst/>
                        </a:rPr>
                        <a:t>100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0" u="none" strike="noStrike" dirty="0">
                          <a:effectLst/>
                        </a:rPr>
                        <a:t>83%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1" u="none" strike="noStrike" dirty="0">
                          <a:effectLst/>
                        </a:rPr>
                        <a:t>83%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extLst>
                  <a:ext uri="{0D108BD9-81ED-4DB2-BD59-A6C34878D82A}">
                    <a16:rowId xmlns:a16="http://schemas.microsoft.com/office/drawing/2014/main" val="3208267711"/>
                  </a:ext>
                </a:extLst>
              </a:tr>
              <a:tr h="686585">
                <a:tc>
                  <a:txBody>
                    <a:bodyPr/>
                    <a:lstStyle/>
                    <a:p>
                      <a:pPr algn="r" fontAlgn="ctr"/>
                      <a:r>
                        <a:rPr lang="en-BR" sz="1000" u="none" strike="noStrike">
                          <a:effectLst/>
                        </a:rPr>
                        <a:t>3</a:t>
                      </a:r>
                      <a:endParaRPr lang="en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% de medicamentos do cadastro Hórus mapeados para a estrutura da OBM (VTM, VMP, VMPP, AMPP)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Mensal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50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 dirty="0">
                          <a:effectLst/>
                        </a:rPr>
                        <a:t>100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1200" b="0" u="none" strike="noStrike" dirty="0">
                          <a:effectLst/>
                        </a:rPr>
                        <a:t>22,80%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1200" b="1" u="none" strike="noStrike" dirty="0">
                          <a:effectLst/>
                        </a:rPr>
                        <a:t>46,90%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b"/>
                </a:tc>
                <a:extLst>
                  <a:ext uri="{0D108BD9-81ED-4DB2-BD59-A6C34878D82A}">
                    <a16:rowId xmlns:a16="http://schemas.microsoft.com/office/drawing/2014/main" val="169421699"/>
                  </a:ext>
                </a:extLst>
              </a:tr>
              <a:tr h="447772">
                <a:tc>
                  <a:txBody>
                    <a:bodyPr/>
                    <a:lstStyle/>
                    <a:p>
                      <a:pPr algn="r" fontAlgn="ctr"/>
                      <a:r>
                        <a:rPr lang="en-BR" sz="900" u="none" strike="noStrike">
                          <a:effectLst/>
                        </a:rPr>
                        <a:t>4</a:t>
                      </a:r>
                      <a:endParaRPr lang="en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effectLst/>
                        </a:rPr>
                        <a:t>% de perfis HL7/FHIR que implementam os blocos de imunização, exames e alergias definidos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Mensal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40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100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0" u="none" strike="noStrike" dirty="0">
                          <a:effectLst/>
                        </a:rPr>
                        <a:t>0%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1" u="none" strike="noStrike" dirty="0">
                          <a:effectLst/>
                        </a:rPr>
                        <a:t>30%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extLst>
                  <a:ext uri="{0D108BD9-81ED-4DB2-BD59-A6C34878D82A}">
                    <a16:rowId xmlns:a16="http://schemas.microsoft.com/office/drawing/2014/main" val="219236730"/>
                  </a:ext>
                </a:extLst>
              </a:tr>
              <a:tr h="369412">
                <a:tc>
                  <a:txBody>
                    <a:bodyPr/>
                    <a:lstStyle/>
                    <a:p>
                      <a:pPr algn="r" fontAlgn="ctr"/>
                      <a:r>
                        <a:rPr lang="en-BR" sz="900" u="none" strike="noStrike">
                          <a:effectLst/>
                        </a:rPr>
                        <a:t>5</a:t>
                      </a:r>
                      <a:endParaRPr lang="en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% do Guia de Implementação do Brasil IPS especificado e aderente aos padrões HL7 FHIR IG IPS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Mensal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20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100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0" u="none" strike="noStrike" dirty="0">
                          <a:effectLst/>
                        </a:rPr>
                        <a:t>2%</a:t>
                      </a:r>
                      <a:endParaRPr lang="en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1" u="none" strike="noStrike" dirty="0">
                          <a:effectLst/>
                        </a:rPr>
                        <a:t>30%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extLst>
                  <a:ext uri="{0D108BD9-81ED-4DB2-BD59-A6C34878D82A}">
                    <a16:rowId xmlns:a16="http://schemas.microsoft.com/office/drawing/2014/main" val="705683808"/>
                  </a:ext>
                </a:extLst>
              </a:tr>
              <a:tr h="369412">
                <a:tc>
                  <a:txBody>
                    <a:bodyPr/>
                    <a:lstStyle/>
                    <a:p>
                      <a:pPr algn="r" fontAlgn="ctr"/>
                      <a:r>
                        <a:rPr lang="en-BR" sz="900" u="none" strike="noStrike">
                          <a:effectLst/>
                        </a:rPr>
                        <a:t>6</a:t>
                      </a:r>
                      <a:endParaRPr lang="en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Número de trabalhos científicos submetidos para publicação e/ou apresentação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Mensal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0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R" sz="1200" b="0" u="none" strike="noStrike">
                          <a:effectLst/>
                        </a:rPr>
                        <a:t>2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0" u="none" strike="noStrike">
                          <a:effectLst/>
                        </a:rPr>
                        <a:t>10%</a:t>
                      </a:r>
                      <a:endParaRPr lang="en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BR" sz="1200" b="1" u="none" strike="noStrike" dirty="0">
                          <a:effectLst/>
                        </a:rPr>
                        <a:t>100%</a:t>
                      </a:r>
                      <a:endParaRPr lang="en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/>
                </a:tc>
                <a:extLst>
                  <a:ext uri="{0D108BD9-81ED-4DB2-BD59-A6C34878D82A}">
                    <a16:rowId xmlns:a16="http://schemas.microsoft.com/office/drawing/2014/main" val="249851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5162</TotalTime>
  <Words>275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Indicadores Plano de Trabalho IPS-Brasil </vt:lpstr>
      <vt:lpstr>Status da revisão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OBM – Alguns Achados</dc:title>
  <dc:creator>Beatriz de Faria Leao</dc:creator>
  <cp:lastModifiedBy>Beatriz de Faria Leao</cp:lastModifiedBy>
  <cp:revision>5</cp:revision>
  <dcterms:created xsi:type="dcterms:W3CDTF">2023-05-29T14:09:10Z</dcterms:created>
  <dcterms:modified xsi:type="dcterms:W3CDTF">2023-06-02T13:40:56Z</dcterms:modified>
</cp:coreProperties>
</file>