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4" r:id="rId3"/>
    <p:sldId id="214704699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301"/>
  </p:normalViewPr>
  <p:slideViewPr>
    <p:cSldViewPr snapToGrid="0">
      <p:cViewPr varScale="1">
        <p:scale>
          <a:sx n="123" d="100"/>
          <a:sy n="123" d="100"/>
        </p:scale>
        <p:origin x="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458119"/>
            <a:ext cx="10515600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F02CDF-4DB2-8547-AAC1-7326CB975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B</a:t>
            </a:r>
            <a:r>
              <a:rPr lang="en-US" dirty="0"/>
              <a:t>r</a:t>
            </a:r>
            <a:r>
              <a:rPr lang="en-BR" dirty="0"/>
              <a:t>azil IPS premisses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2103ED-2969-202A-D527-2340FEC07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Data currently available on  RNDS will be used to generate the first version of Brazil IPS</a:t>
            </a:r>
          </a:p>
          <a:p>
            <a:pPr lvl="1"/>
            <a:r>
              <a:rPr lang="en-US" dirty="0"/>
              <a:t>M</a:t>
            </a:r>
            <a:r>
              <a:rPr lang="en-BR" dirty="0"/>
              <a:t>ore than 1.2 billion immunization records of 103 different vaccines ( at least 4 of them do not exist on SNOMED core…)</a:t>
            </a:r>
          </a:p>
          <a:p>
            <a:pPr lvl="1"/>
            <a:r>
              <a:rPr lang="en-BR" dirty="0"/>
              <a:t>More than 800.000 Lab reports of COVID-19 and Monkeypox exams</a:t>
            </a:r>
          </a:p>
          <a:p>
            <a:pPr lvl="1"/>
            <a:endParaRPr lang="en-BR" dirty="0"/>
          </a:p>
          <a:p>
            <a:r>
              <a:rPr lang="en-BR"/>
              <a:t>It is expected that till October we will also have allergies and medications  from  eSUS-AB the Brazilian primary care information system used in 82% of our primary care units</a:t>
            </a:r>
          </a:p>
        </p:txBody>
      </p:sp>
    </p:spTree>
    <p:extLst>
      <p:ext uri="{BB962C8B-B14F-4D97-AF65-F5344CB8AC3E}">
        <p14:creationId xmlns:p14="http://schemas.microsoft.com/office/powerpoint/2010/main" val="3463172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51DFF-1E70-0AD1-4B56-79A13CB03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6306C-1E7A-5E25-9555-1E130B2FE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1EC498-0380-5AE6-1D4A-CE4027A0E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683" y="1080529"/>
            <a:ext cx="7643672" cy="430445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6C2B2EB-C652-59CF-083E-359661A4B644}"/>
              </a:ext>
            </a:extLst>
          </p:cNvPr>
          <p:cNvSpPr/>
          <p:nvPr/>
        </p:nvSpPr>
        <p:spPr>
          <a:xfrm>
            <a:off x="4208648" y="5588407"/>
            <a:ext cx="204306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BR" sz="1350" dirty="0"/>
              <a:t>http://hl7.org/fhir/uv/ips/</a:t>
            </a:r>
          </a:p>
        </p:txBody>
      </p:sp>
      <p:sp>
        <p:nvSpPr>
          <p:cNvPr id="7" name="5-Point Star 6">
            <a:extLst>
              <a:ext uri="{FF2B5EF4-FFF2-40B4-BE49-F238E27FC236}">
                <a16:creationId xmlns:a16="http://schemas.microsoft.com/office/drawing/2014/main" id="{08C0E0A8-842B-7B6D-67B6-8C32BE33D0FB}"/>
              </a:ext>
            </a:extLst>
          </p:cNvPr>
          <p:cNvSpPr/>
          <p:nvPr/>
        </p:nvSpPr>
        <p:spPr>
          <a:xfrm>
            <a:off x="3624264" y="1856868"/>
            <a:ext cx="267891" cy="273068"/>
          </a:xfrm>
          <a:prstGeom prst="star5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sz="1350"/>
          </a:p>
        </p:txBody>
      </p:sp>
      <p:sp>
        <p:nvSpPr>
          <p:cNvPr id="8" name="5-Point Star 7">
            <a:extLst>
              <a:ext uri="{FF2B5EF4-FFF2-40B4-BE49-F238E27FC236}">
                <a16:creationId xmlns:a16="http://schemas.microsoft.com/office/drawing/2014/main" id="{FDC2A10D-2C93-7A58-5C48-438BEF5722C4}"/>
              </a:ext>
            </a:extLst>
          </p:cNvPr>
          <p:cNvSpPr/>
          <p:nvPr/>
        </p:nvSpPr>
        <p:spPr>
          <a:xfrm>
            <a:off x="5071539" y="1859946"/>
            <a:ext cx="267891" cy="273068"/>
          </a:xfrm>
          <a:prstGeom prst="star5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sz="1350"/>
          </a:p>
        </p:txBody>
      </p:sp>
      <p:sp>
        <p:nvSpPr>
          <p:cNvPr id="9" name="5-Point Star 8">
            <a:extLst>
              <a:ext uri="{FF2B5EF4-FFF2-40B4-BE49-F238E27FC236}">
                <a16:creationId xmlns:a16="http://schemas.microsoft.com/office/drawing/2014/main" id="{B222E0FE-FCC7-A232-3400-D0C7A6213012}"/>
              </a:ext>
            </a:extLst>
          </p:cNvPr>
          <p:cNvSpPr/>
          <p:nvPr/>
        </p:nvSpPr>
        <p:spPr>
          <a:xfrm>
            <a:off x="5026227" y="4057143"/>
            <a:ext cx="267891" cy="273068"/>
          </a:xfrm>
          <a:prstGeom prst="star5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sz="1350"/>
          </a:p>
        </p:txBody>
      </p:sp>
      <p:sp>
        <p:nvSpPr>
          <p:cNvPr id="6" name="5-Point Star 5">
            <a:extLst>
              <a:ext uri="{FF2B5EF4-FFF2-40B4-BE49-F238E27FC236}">
                <a16:creationId xmlns:a16="http://schemas.microsoft.com/office/drawing/2014/main" id="{100E1D56-C351-8575-5BCD-89826B4A094D}"/>
              </a:ext>
            </a:extLst>
          </p:cNvPr>
          <p:cNvSpPr/>
          <p:nvPr/>
        </p:nvSpPr>
        <p:spPr>
          <a:xfrm>
            <a:off x="3584973" y="2799843"/>
            <a:ext cx="267891" cy="273068"/>
          </a:xfrm>
          <a:prstGeom prst="star5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sz="1350"/>
          </a:p>
        </p:txBody>
      </p:sp>
    </p:spTree>
    <p:extLst>
      <p:ext uri="{BB962C8B-B14F-4D97-AF65-F5344CB8AC3E}">
        <p14:creationId xmlns:p14="http://schemas.microsoft.com/office/powerpoint/2010/main" val="3944393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9332D-1E53-F9BB-7E22-0CC5193C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Current Status IPS-Brasil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54BC3-DE21-5D72-7054-D5267F648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80% of the Brazilian RNDS CodeSystems, ValueSets and ConceptMaps of Immunization(IPS),  Diagnostic Report(IPS), Allergy Intolerance(IPS), and  Medication (IPS) loaded in OCL terminology server;</a:t>
            </a:r>
          </a:p>
          <a:p>
            <a:r>
              <a:rPr lang="en-BR" dirty="0"/>
              <a:t> 20% of the FHIR IPS profiles in FHIRSH for those sections that will be in the first version of the Brazilian IPS (Immunization(IPS),  Diagnostic Report(IPS), Allergy Intolerance(IPS), and  Medication (IPS)</a:t>
            </a:r>
          </a:p>
          <a:p>
            <a:pPr marL="0" indent="0">
              <a:buNone/>
            </a:pP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566102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2E9CB8"/>
      </a:accent2>
      <a:accent3>
        <a:srgbClr val="C80724"/>
      </a:accent3>
      <a:accent4>
        <a:srgbClr val="E97132"/>
      </a:accent4>
      <a:accent5>
        <a:srgbClr val="196B24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181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Brazil IPS premisses</vt:lpstr>
      <vt:lpstr>PowerPoint Presentation</vt:lpstr>
      <vt:lpstr>Current Status IPS-Brasil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Brazil IPS premisses</dc:title>
  <dc:creator>Beatriz de Faria Leao</dc:creator>
  <cp:lastModifiedBy>Beatriz de Faria Leao</cp:lastModifiedBy>
  <cp:revision>1</cp:revision>
  <dcterms:created xsi:type="dcterms:W3CDTF">2023-06-02T14:51:56Z</dcterms:created>
  <dcterms:modified xsi:type="dcterms:W3CDTF">2023-06-02T15:36:47Z</dcterms:modified>
</cp:coreProperties>
</file>