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L7Norway/best-practice/blob/master/docs/no-profileringshierarki.md" TargetMode="External"/><Relationship Id="rId3" Type="http://schemas.openxmlformats.org/officeDocument/2006/relationships/hyperlink" Target="https://www.youtube.com/watch?v=8pv-Zztiby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f2a1dd22b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3f2a1dd22b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b511e4114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3b511e411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b511e411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3b511e411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f223f1c28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3f223f1c28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3f223f1c2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3f223f1c2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3d0288bb8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g23d0288bb8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3b511e4114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g23b511e4114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f2a1dd22b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3f2a1dd22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f2a1dd22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3f2a1dd2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b511e411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3b511e41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f2a1dd22b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3f2a1dd22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700"/>
              <a:t>Summarized f</a:t>
            </a:r>
            <a:r>
              <a:rPr lang="en-US" sz="700"/>
              <a:t>rom: </a:t>
            </a:r>
            <a:r>
              <a:rPr lang="en-US" sz="700" u="sng">
                <a:solidFill>
                  <a:schemeClr val="hlink"/>
                </a:solidFill>
                <a:hlinkClick r:id="rId2"/>
              </a:rPr>
              <a:t>https://github.com/HL7Norway/best-practice/blob/master/docs/no-profileringshierarki.md</a:t>
            </a:r>
            <a:r>
              <a:rPr lang="en-US" sz="700"/>
              <a:t> and </a:t>
            </a:r>
            <a:r>
              <a:rPr lang="en-US" sz="700" u="sng">
                <a:solidFill>
                  <a:schemeClr val="hlink"/>
                </a:solidFill>
                <a:hlinkClick r:id="rId3"/>
              </a:rPr>
              <a:t>https://www.youtube.com/watch?v=8pv-Zztibyg</a:t>
            </a:r>
            <a:r>
              <a:rPr lang="en-US" sz="700"/>
              <a:t> </a:t>
            </a:r>
            <a:endParaRPr sz="700"/>
          </a:p>
          <a:p>
            <a:pPr indent="0" lvl="0" marL="0" rtl="0" algn="l">
              <a:spcBef>
                <a:spcPts val="0"/>
              </a:spcBef>
              <a:spcAft>
                <a:spcPts val="0"/>
              </a:spcAft>
              <a:buNone/>
            </a:pPr>
            <a:r>
              <a:rPr b="1" lang="en-US" sz="700"/>
              <a:t>National Abstract Profiles:</a:t>
            </a:r>
            <a:r>
              <a:rPr lang="en-US" sz="700"/>
              <a:t> describe the minimum adaptations/national context necessary to use an </a:t>
            </a:r>
            <a:r>
              <a:rPr lang="en-US" sz="700"/>
              <a:t>international</a:t>
            </a:r>
            <a:r>
              <a:rPr lang="en-US" sz="700"/>
              <a:t> resource in the nation. Examples include provision of identifiers, extensions, national codes, and national information needs (e.g., middle name for a patient). These profiles are open and general and </a:t>
            </a:r>
            <a:r>
              <a:rPr lang="en-US" sz="700">
                <a:solidFill>
                  <a:srgbClr val="1F2328"/>
                </a:solidFill>
                <a:highlight>
                  <a:srgbClr val="FFFFFF"/>
                </a:highlight>
              </a:rPr>
              <a:t>intended to be the basis for all applications, regardless of use-case, of the given international resource in the Norwegian health sector.</a:t>
            </a:r>
            <a:endParaRPr sz="700">
              <a:solidFill>
                <a:srgbClr val="1F2328"/>
              </a:solidFill>
              <a:highlight>
                <a:srgbClr val="FFFFFF"/>
              </a:highlight>
            </a:endParaRPr>
          </a:p>
          <a:p>
            <a:pPr indent="0" lvl="0" marL="0" rtl="0" algn="l">
              <a:spcBef>
                <a:spcPts val="0"/>
              </a:spcBef>
              <a:spcAft>
                <a:spcPts val="0"/>
              </a:spcAft>
              <a:buNone/>
            </a:pPr>
            <a:r>
              <a:rPr b="1" lang="en-US" sz="700">
                <a:solidFill>
                  <a:srgbClr val="1F2328"/>
                </a:solidFill>
                <a:highlight>
                  <a:srgbClr val="FFFFFF"/>
                </a:highlight>
              </a:rPr>
              <a:t>National Domain/Use Case</a:t>
            </a:r>
            <a:r>
              <a:rPr lang="en-US" sz="700">
                <a:solidFill>
                  <a:srgbClr val="1F2328"/>
                </a:solidFill>
                <a:highlight>
                  <a:srgbClr val="FFFFFF"/>
                </a:highlight>
              </a:rPr>
              <a:t> - adapts international resources for a specific use case. Represents information structures that can be reused across implementations for the defined use case. Can be use directly or profiled further for use in specific implementations. </a:t>
            </a:r>
            <a:endParaRPr sz="700">
              <a:solidFill>
                <a:srgbClr val="1F2328"/>
              </a:solidFill>
              <a:highlight>
                <a:srgbClr val="FFFFFF"/>
              </a:highlight>
            </a:endParaRPr>
          </a:p>
          <a:p>
            <a:pPr indent="-273050" lvl="0" marL="457200" rtl="0" algn="l">
              <a:spcBef>
                <a:spcPts val="0"/>
              </a:spcBef>
              <a:spcAft>
                <a:spcPts val="0"/>
              </a:spcAft>
              <a:buClr>
                <a:srgbClr val="1F2328"/>
              </a:buClr>
              <a:buSzPts val="700"/>
              <a:buChar char="-"/>
            </a:pPr>
            <a:r>
              <a:rPr lang="en-US" sz="700">
                <a:solidFill>
                  <a:srgbClr val="1F2328"/>
                </a:solidFill>
                <a:highlight>
                  <a:srgbClr val="FFFFFF"/>
                </a:highlight>
              </a:rPr>
              <a:t>Separated</a:t>
            </a:r>
            <a:r>
              <a:rPr lang="en-US" sz="700">
                <a:solidFill>
                  <a:srgbClr val="1F2328"/>
                </a:solidFill>
                <a:highlight>
                  <a:srgbClr val="FFFFFF"/>
                </a:highlight>
              </a:rPr>
              <a:t> generalized from restrictive to account for variability in in how nations expressed use case constraints and architectural expectations/integrations with controlled national assets. NL weigh in on how they’ve understood the separation. </a:t>
            </a:r>
            <a:endParaRPr sz="700">
              <a:solidFill>
                <a:srgbClr val="1F2328"/>
              </a:solidFill>
              <a:highlight>
                <a:srgbClr val="FFFFFF"/>
              </a:highlight>
            </a:endParaRPr>
          </a:p>
          <a:p>
            <a:pPr indent="0" lvl="0" marL="0" rtl="0" algn="l">
              <a:spcBef>
                <a:spcPts val="0"/>
              </a:spcBef>
              <a:spcAft>
                <a:spcPts val="0"/>
              </a:spcAft>
              <a:buNone/>
            </a:pPr>
            <a:r>
              <a:rPr b="1" lang="en-US" sz="700">
                <a:solidFill>
                  <a:srgbClr val="1F2328"/>
                </a:solidFill>
                <a:highlight>
                  <a:srgbClr val="FFFFFF"/>
                </a:highlight>
              </a:rPr>
              <a:t>Regional Use Case Profile: </a:t>
            </a:r>
            <a:r>
              <a:rPr lang="en-US" sz="700">
                <a:solidFill>
                  <a:srgbClr val="1F2328"/>
                </a:solidFill>
                <a:highlight>
                  <a:srgbClr val="FFFFFF"/>
                </a:highlight>
              </a:rPr>
              <a:t>Added as well to describe layer we were seeing with some nations having regions that hosted profiles with specific region or site identifiers. These could be Generalized or restrictive. Restrictive tended to describe integrations with regionally assets (e.g., clinical data stores, provider directories)</a:t>
            </a:r>
            <a:endParaRPr sz="700">
              <a:solidFill>
                <a:srgbClr val="1F2328"/>
              </a:solidFill>
              <a:highlight>
                <a:srgbClr val="FFFFFF"/>
              </a:highlight>
            </a:endParaRPr>
          </a:p>
          <a:p>
            <a:pPr indent="0" lvl="0" marL="0" rtl="0" algn="l">
              <a:spcBef>
                <a:spcPts val="0"/>
              </a:spcBef>
              <a:spcAft>
                <a:spcPts val="0"/>
              </a:spcAft>
              <a:buNone/>
            </a:pPr>
            <a:r>
              <a:rPr b="1" lang="en-US" sz="700">
                <a:solidFill>
                  <a:srgbClr val="1F2328"/>
                </a:solidFill>
                <a:highlight>
                  <a:srgbClr val="FFFFFF"/>
                </a:highlight>
              </a:rPr>
              <a:t>Implementation</a:t>
            </a:r>
            <a:r>
              <a:rPr b="1" lang="en-US" sz="700">
                <a:solidFill>
                  <a:srgbClr val="1F2328"/>
                </a:solidFill>
                <a:highlight>
                  <a:srgbClr val="FFFFFF"/>
                </a:highlight>
              </a:rPr>
              <a:t> profile</a:t>
            </a:r>
            <a:r>
              <a:rPr lang="en-US" sz="700">
                <a:solidFill>
                  <a:srgbClr val="1F2328"/>
                </a:solidFill>
                <a:highlight>
                  <a:srgbClr val="FFFFFF"/>
                </a:highlight>
              </a:rPr>
              <a:t>: describes what is implemented in an application service.</a:t>
            </a:r>
            <a:endParaRPr sz="700">
              <a:solidFill>
                <a:srgbClr val="1F2328"/>
              </a:solidFill>
              <a:highlight>
                <a:srgbClr val="FFFFFF"/>
              </a:highlight>
            </a:endParaRPr>
          </a:p>
          <a:p>
            <a:pPr indent="0" lvl="0" marL="0" rtl="0" algn="l">
              <a:spcBef>
                <a:spcPts val="0"/>
              </a:spcBef>
              <a:spcAft>
                <a:spcPts val="0"/>
              </a:spcAft>
              <a:buNone/>
            </a:pPr>
            <a:r>
              <a:t/>
            </a:r>
            <a:endParaRPr sz="700">
              <a:solidFill>
                <a:srgbClr val="1F2328"/>
              </a:solidFill>
              <a:highlight>
                <a:srgbClr val="FFFFFF"/>
              </a:highlight>
            </a:endParaRPr>
          </a:p>
        </p:txBody>
      </p:sp>
      <p:sp>
        <p:nvSpPr>
          <p:cNvPr id="136" name="Google Shape;13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confluence.hl7.org/display/CGP/US+Core+Variance+Request+Proces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hat.fhir.org/#narrow/stream/261969-IPA/topic/National.20IG.20Meetup.20.40.20Mon.20Q5.20in.20Assiss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National IG Profiling Patterns</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Framework and Assessment Against Framework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Validating Your Nation’s Pattern</a:t>
            </a:r>
            <a:endParaRPr/>
          </a:p>
        </p:txBody>
      </p:sp>
      <p:sp>
        <p:nvSpPr>
          <p:cNvPr id="188" name="Google Shape;188;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rgbClr val="333333"/>
              </a:buClr>
              <a:buSzPts val="2800"/>
              <a:buChar char="•"/>
            </a:pPr>
            <a:r>
              <a:rPr lang="en-US">
                <a:solidFill>
                  <a:srgbClr val="333333"/>
                </a:solidFill>
              </a:rPr>
              <a:t> </a:t>
            </a:r>
            <a:r>
              <a:rPr lang="en-US" sz="2000"/>
              <a:t>Please p</a:t>
            </a:r>
            <a:r>
              <a:rPr lang="en-US" sz="2000"/>
              <a:t>rovide the following context for your national guides and confirm correct placement on the framework</a:t>
            </a:r>
            <a:endParaRPr sz="2000"/>
          </a:p>
          <a:p>
            <a:pPr indent="-241300" lvl="1" marL="685800" rtl="0" algn="l">
              <a:lnSpc>
                <a:spcPct val="90000"/>
              </a:lnSpc>
              <a:spcBef>
                <a:spcPts val="1000"/>
              </a:spcBef>
              <a:spcAft>
                <a:spcPts val="0"/>
              </a:spcAft>
              <a:buSzPts val="2000"/>
              <a:buChar char="•"/>
            </a:pPr>
            <a:r>
              <a:rPr lang="en-US" sz="2000"/>
              <a:t>Is the placement correct?</a:t>
            </a:r>
            <a:endParaRPr sz="2000"/>
          </a:p>
          <a:p>
            <a:pPr indent="-241300" lvl="1" marL="685800" rtl="0" algn="l">
              <a:lnSpc>
                <a:spcPct val="90000"/>
              </a:lnSpc>
              <a:spcBef>
                <a:spcPts val="1000"/>
              </a:spcBef>
              <a:spcAft>
                <a:spcPts val="0"/>
              </a:spcAft>
              <a:buSzPts val="2000"/>
              <a:buChar char="•"/>
            </a:pPr>
            <a:r>
              <a:rPr lang="en-US" sz="2000"/>
              <a:t>How intentional in the patterning you’ve pursued?</a:t>
            </a:r>
            <a:endParaRPr sz="2000"/>
          </a:p>
          <a:p>
            <a:pPr indent="-241300" lvl="1" marL="685800" rtl="0" algn="l">
              <a:lnSpc>
                <a:spcPct val="90000"/>
              </a:lnSpc>
              <a:spcBef>
                <a:spcPts val="1000"/>
              </a:spcBef>
              <a:spcAft>
                <a:spcPts val="0"/>
              </a:spcAft>
              <a:buSzPts val="2000"/>
              <a:buChar char="•"/>
            </a:pPr>
            <a:r>
              <a:rPr lang="en-US" sz="2000"/>
              <a:t>Has governance/program ownership impacted your decision on promoting derivation in your country?</a:t>
            </a:r>
            <a:endParaRPr sz="2000"/>
          </a:p>
          <a:p>
            <a:pPr indent="-241300" lvl="1" marL="685800" rtl="0" algn="l">
              <a:lnSpc>
                <a:spcPct val="90000"/>
              </a:lnSpc>
              <a:spcBef>
                <a:spcPts val="1000"/>
              </a:spcBef>
              <a:spcAft>
                <a:spcPts val="0"/>
              </a:spcAft>
              <a:buSzPts val="2000"/>
              <a:buChar char="•"/>
            </a:pPr>
            <a:r>
              <a:rPr lang="en-US" sz="2000"/>
              <a:t>Have you considered how international use case profiles (e.g., IPS, IPA, Provider Directory) might fit into your pattern?</a:t>
            </a:r>
            <a:endParaRPr sz="2000"/>
          </a:p>
          <a:p>
            <a:pPr indent="0" lvl="0" marL="228600" rtl="0" algn="l">
              <a:spcBef>
                <a:spcPts val="0"/>
              </a:spcBef>
              <a:spcAft>
                <a:spcPts val="0"/>
              </a:spcAft>
              <a:buNone/>
            </a:pPr>
            <a:r>
              <a:t/>
            </a:r>
            <a:endParaRPr/>
          </a:p>
          <a:p>
            <a:pPr indent="0" lvl="0" marL="228600" rtl="0" algn="l">
              <a:lnSpc>
                <a:spcPct val="90000"/>
              </a:lnSpc>
              <a:spcBef>
                <a:spcPts val="1000"/>
              </a:spcBef>
              <a:spcAft>
                <a:spcPts val="0"/>
              </a:spcAft>
              <a:buNone/>
            </a:pPr>
            <a:r>
              <a:t/>
            </a:r>
            <a:endParaRPr>
              <a:solidFill>
                <a:srgbClr val="333333"/>
              </a:solidFill>
            </a:endParaRPr>
          </a:p>
        </p:txBody>
      </p:sp>
      <p:sp>
        <p:nvSpPr>
          <p:cNvPr id="189" name="Google Shape;189;p22"/>
          <p:cNvSpPr txBox="1"/>
          <p:nvPr/>
        </p:nvSpPr>
        <p:spPr>
          <a:xfrm>
            <a:off x="1145600" y="4858075"/>
            <a:ext cx="110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195" name="Google Shape;195;p23"/>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196" name="Google Shape;196;p23"/>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197" name="Google Shape;197;p23"/>
          <p:cNvSpPr/>
          <p:nvPr/>
        </p:nvSpPr>
        <p:spPr>
          <a:xfrm>
            <a:off x="319314" y="3879223"/>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198" name="Google Shape;198;p23"/>
          <p:cNvSpPr/>
          <p:nvPr/>
        </p:nvSpPr>
        <p:spPr>
          <a:xfrm>
            <a:off x="319314" y="571838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199" name="Google Shape;199;p23"/>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PractitionerRole</a:t>
            </a:r>
            <a:endParaRPr sz="1800">
              <a:solidFill>
                <a:schemeClr val="lt1"/>
              </a:solidFill>
              <a:latin typeface="Calibri"/>
              <a:ea typeface="Calibri"/>
              <a:cs typeface="Calibri"/>
              <a:sym typeface="Calibri"/>
            </a:endParaRPr>
          </a:p>
        </p:txBody>
      </p:sp>
      <p:sp>
        <p:nvSpPr>
          <p:cNvPr id="200" name="Google Shape;200;p23"/>
          <p:cNvSpPr/>
          <p:nvPr/>
        </p:nvSpPr>
        <p:spPr>
          <a:xfrm>
            <a:off x="3823295" y="288571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AU Core PractitionerRole</a:t>
            </a:r>
            <a:endParaRPr sz="1800">
              <a:solidFill>
                <a:schemeClr val="lt1"/>
              </a:solidFill>
              <a:latin typeface="Calibri"/>
              <a:ea typeface="Calibri"/>
              <a:cs typeface="Calibri"/>
              <a:sym typeface="Calibri"/>
            </a:endParaRPr>
          </a:p>
        </p:txBody>
      </p:sp>
      <p:sp>
        <p:nvSpPr>
          <p:cNvPr id="201" name="Google Shape;201;p23"/>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202" name="Google Shape;202;p23"/>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Practitioner</a:t>
            </a:r>
            <a:endParaRPr/>
          </a:p>
        </p:txBody>
      </p:sp>
      <p:sp>
        <p:nvSpPr>
          <p:cNvPr id="203" name="Google Shape;203;p23"/>
          <p:cNvSpPr txBox="1"/>
          <p:nvPr/>
        </p:nvSpPr>
        <p:spPr>
          <a:xfrm>
            <a:off x="7725508" y="118185"/>
            <a:ext cx="4982305"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Australia Example</a:t>
            </a:r>
            <a:endParaRPr/>
          </a:p>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(Needs to be Validated)</a:t>
            </a:r>
            <a:endParaRPr/>
          </a:p>
        </p:txBody>
      </p:sp>
      <p:sp>
        <p:nvSpPr>
          <p:cNvPr id="204" name="Google Shape;204;p23"/>
          <p:cNvSpPr/>
          <p:nvPr/>
        </p:nvSpPr>
        <p:spPr>
          <a:xfrm>
            <a:off x="3823295" y="1775374"/>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AU Base PractitionerRole</a:t>
            </a:r>
            <a:endParaRPr sz="1800">
              <a:solidFill>
                <a:schemeClr val="lt1"/>
              </a:solidFill>
              <a:latin typeface="Calibri"/>
              <a:ea typeface="Calibri"/>
              <a:cs typeface="Calibri"/>
              <a:sym typeface="Calibri"/>
            </a:endParaRPr>
          </a:p>
        </p:txBody>
      </p:sp>
      <p:cxnSp>
        <p:nvCxnSpPr>
          <p:cNvPr id="205" name="Google Shape;205;p23"/>
          <p:cNvCxnSpPr>
            <a:stCxn id="204" idx="2"/>
            <a:endCxn id="200" idx="0"/>
          </p:cNvCxnSpPr>
          <p:nvPr/>
        </p:nvCxnSpPr>
        <p:spPr>
          <a:xfrm>
            <a:off x="4731052" y="2284828"/>
            <a:ext cx="0" cy="600900"/>
          </a:xfrm>
          <a:prstGeom prst="straightConnector1">
            <a:avLst/>
          </a:prstGeom>
          <a:noFill/>
          <a:ln cap="flat" cmpd="sng" w="9525">
            <a:solidFill>
              <a:schemeClr val="dk1"/>
            </a:solidFill>
            <a:prstDash val="solid"/>
            <a:miter lim="800000"/>
            <a:headEnd len="sm" w="sm" type="none"/>
            <a:tailEnd len="med" w="med" type="triangle"/>
          </a:ln>
        </p:spPr>
      </p:cxnSp>
      <p:sp>
        <p:nvSpPr>
          <p:cNvPr id="206" name="Google Shape;206;p23"/>
          <p:cNvSpPr/>
          <p:nvPr/>
        </p:nvSpPr>
        <p:spPr>
          <a:xfrm>
            <a:off x="3823295" y="3985901"/>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AU PD PractitionerRole</a:t>
            </a:r>
            <a:endParaRPr sz="1800">
              <a:solidFill>
                <a:schemeClr val="lt1"/>
              </a:solidFill>
              <a:latin typeface="Calibri"/>
              <a:ea typeface="Calibri"/>
              <a:cs typeface="Calibri"/>
              <a:sym typeface="Calibri"/>
            </a:endParaRPr>
          </a:p>
        </p:txBody>
      </p:sp>
      <p:sp>
        <p:nvSpPr>
          <p:cNvPr id="207" name="Google Shape;207;p23"/>
          <p:cNvSpPr txBox="1"/>
          <p:nvPr/>
        </p:nvSpPr>
        <p:spPr>
          <a:xfrm>
            <a:off x="6565825" y="2092975"/>
            <a:ext cx="5335800" cy="3417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Publishes Base and Core (and some national use case guides) through HL7 Australia</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Additional national profiles that involve interactions with national assets are published through Australian Digital Health Agency</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AU Core intended to be directly implementable guide that defines implementer obligations including search - just starting and involves FHIR Community Process and National Core Data for Interoperability</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3"/>
          <p:cNvSpPr/>
          <p:nvPr/>
        </p:nvSpPr>
        <p:spPr>
          <a:xfrm>
            <a:off x="3823295" y="4602033"/>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ADHA Core PractitionerRole</a:t>
            </a:r>
            <a:endParaRPr sz="1800">
              <a:solidFill>
                <a:schemeClr val="lt1"/>
              </a:solidFill>
              <a:latin typeface="Calibri"/>
              <a:ea typeface="Calibri"/>
              <a:cs typeface="Calibri"/>
              <a:sym typeface="Calibri"/>
            </a:endParaRPr>
          </a:p>
        </p:txBody>
      </p:sp>
      <p:sp>
        <p:nvSpPr>
          <p:cNvPr id="209" name="Google Shape;209;p23"/>
          <p:cNvSpPr/>
          <p:nvPr/>
        </p:nvSpPr>
        <p:spPr>
          <a:xfrm>
            <a:off x="3835995" y="5365663"/>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ADHA Authoring PractitionerRole</a:t>
            </a:r>
            <a:endParaRPr sz="1800">
              <a:solidFill>
                <a:schemeClr val="lt1"/>
              </a:solidFill>
              <a:latin typeface="Calibri"/>
              <a:ea typeface="Calibri"/>
              <a:cs typeface="Calibri"/>
              <a:sym typeface="Calibri"/>
            </a:endParaRPr>
          </a:p>
        </p:txBody>
      </p:sp>
      <p:cxnSp>
        <p:nvCxnSpPr>
          <p:cNvPr id="210" name="Google Shape;210;p23"/>
          <p:cNvCxnSpPr>
            <a:stCxn id="208" idx="3"/>
            <a:endCxn id="209" idx="3"/>
          </p:cNvCxnSpPr>
          <p:nvPr/>
        </p:nvCxnSpPr>
        <p:spPr>
          <a:xfrm>
            <a:off x="5638809" y="4856760"/>
            <a:ext cx="12600" cy="763500"/>
          </a:xfrm>
          <a:prstGeom prst="bentConnector3">
            <a:avLst>
              <a:gd fmla="val 1915079" name="adj1"/>
            </a:avLst>
          </a:prstGeom>
          <a:noFill/>
          <a:ln cap="flat" cmpd="sng" w="9525">
            <a:solidFill>
              <a:schemeClr val="dk1"/>
            </a:solidFill>
            <a:prstDash val="solid"/>
            <a:miter lim="800000"/>
            <a:headEnd len="sm" w="sm" type="none"/>
            <a:tailEnd len="med" w="med" type="triangle"/>
          </a:ln>
        </p:spPr>
      </p:cxnSp>
      <p:cxnSp>
        <p:nvCxnSpPr>
          <p:cNvPr id="211" name="Google Shape;211;p23"/>
          <p:cNvCxnSpPr>
            <a:stCxn id="204" idx="3"/>
            <a:endCxn id="208" idx="3"/>
          </p:cNvCxnSpPr>
          <p:nvPr/>
        </p:nvCxnSpPr>
        <p:spPr>
          <a:xfrm>
            <a:off x="5638809" y="2030101"/>
            <a:ext cx="600" cy="2826600"/>
          </a:xfrm>
          <a:prstGeom prst="bentConnector3">
            <a:avLst>
              <a:gd fmla="val 39687500" name="adj1"/>
            </a:avLst>
          </a:prstGeom>
          <a:noFill/>
          <a:ln cap="flat" cmpd="sng" w="9525">
            <a:solidFill>
              <a:schemeClr val="dk1"/>
            </a:solidFill>
            <a:prstDash val="solid"/>
            <a:miter lim="800000"/>
            <a:headEnd len="sm" w="sm" type="none"/>
            <a:tailEnd len="med" w="med" type="triangle"/>
          </a:ln>
        </p:spPr>
      </p:cxnSp>
      <p:cxnSp>
        <p:nvCxnSpPr>
          <p:cNvPr id="212" name="Google Shape;212;p23"/>
          <p:cNvCxnSpPr>
            <a:stCxn id="204" idx="3"/>
            <a:endCxn id="206" idx="3"/>
          </p:cNvCxnSpPr>
          <p:nvPr/>
        </p:nvCxnSpPr>
        <p:spPr>
          <a:xfrm>
            <a:off x="5638809" y="2030101"/>
            <a:ext cx="600" cy="2210400"/>
          </a:xfrm>
          <a:prstGeom prst="bentConnector3">
            <a:avLst>
              <a:gd fmla="val 39687500"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p:nvPr/>
        </p:nvSpPr>
        <p:spPr>
          <a:xfrm>
            <a:off x="319314" y="3879223"/>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218" name="Google Shape;218;p24"/>
          <p:cNvSpPr/>
          <p:nvPr/>
        </p:nvSpPr>
        <p:spPr>
          <a:xfrm>
            <a:off x="319314" y="4979408"/>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219" name="Google Shape;219;p24"/>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220" name="Google Shape;220;p24"/>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221" name="Google Shape;221;p24"/>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222" name="Google Shape;222;p24"/>
          <p:cNvSpPr txBox="1"/>
          <p:nvPr/>
        </p:nvSpPr>
        <p:spPr>
          <a:xfrm>
            <a:off x="6565775" y="827101"/>
            <a:ext cx="4982400" cy="5064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700">
                <a:solidFill>
                  <a:schemeClr val="dk1"/>
                </a:solidFill>
                <a:latin typeface="Calibri"/>
                <a:ea typeface="Calibri"/>
                <a:cs typeface="Calibri"/>
                <a:sym typeface="Calibri"/>
              </a:rPr>
              <a:t>Belgian standardization process considers two types of publishing: legally sanctioned (eHealth Platform), voluntary basis (HL7 Belgium); but they share work groups and process, only the </a:t>
            </a:r>
            <a:r>
              <a:rPr lang="en-US" sz="1700">
                <a:solidFill>
                  <a:schemeClr val="dk1"/>
                </a:solidFill>
                <a:latin typeface="Calibri"/>
                <a:ea typeface="Calibri"/>
                <a:cs typeface="Calibri"/>
                <a:sym typeface="Calibri"/>
              </a:rPr>
              <a:t>status of the outcome is different</a:t>
            </a:r>
            <a:r>
              <a:rPr lang="en-US" sz="1700">
                <a:solidFill>
                  <a:schemeClr val="dk1"/>
                </a:solidFill>
                <a:latin typeface="Calibri"/>
                <a:ea typeface="Calibri"/>
                <a:cs typeface="Calibri"/>
                <a:sym typeface="Calibri"/>
              </a:rPr>
              <a:t>.</a:t>
            </a:r>
            <a:endParaRPr sz="1300"/>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rPr lang="en-US" sz="1700">
                <a:solidFill>
                  <a:schemeClr val="dk1"/>
                </a:solidFill>
                <a:latin typeface="Calibri"/>
                <a:ea typeface="Calibri"/>
                <a:cs typeface="Calibri"/>
                <a:sym typeface="Calibri"/>
              </a:rPr>
              <a:t>National Use Cases that are regulated by law shall at least implement the IGs that are published by eHealth Platform. Other initiatives are </a:t>
            </a:r>
            <a:r>
              <a:rPr lang="en-US" sz="1700">
                <a:solidFill>
                  <a:schemeClr val="dk1"/>
                </a:solidFill>
                <a:latin typeface="Calibri"/>
                <a:ea typeface="Calibri"/>
                <a:cs typeface="Calibri"/>
                <a:sym typeface="Calibri"/>
              </a:rPr>
              <a:t>free to adhere on a </a:t>
            </a:r>
            <a:r>
              <a:rPr lang="en-US" sz="1700">
                <a:solidFill>
                  <a:schemeClr val="dk1"/>
                </a:solidFill>
                <a:latin typeface="Calibri"/>
                <a:ea typeface="Calibri"/>
                <a:cs typeface="Calibri"/>
                <a:sym typeface="Calibri"/>
              </a:rPr>
              <a:t>voluntary </a:t>
            </a:r>
            <a:r>
              <a:rPr lang="en-US" sz="1700">
                <a:solidFill>
                  <a:schemeClr val="dk1"/>
                </a:solidFill>
                <a:latin typeface="Calibri"/>
                <a:ea typeface="Calibri"/>
                <a:cs typeface="Calibri"/>
                <a:sym typeface="Calibri"/>
              </a:rPr>
              <a:t>basis</a:t>
            </a:r>
            <a:r>
              <a:rPr lang="en-US" sz="1700">
                <a:solidFill>
                  <a:schemeClr val="dk1"/>
                </a:solidFill>
                <a:latin typeface="Calibri"/>
                <a:ea typeface="Calibri"/>
                <a:cs typeface="Calibri"/>
                <a:sym typeface="Calibri"/>
              </a:rPr>
              <a:t>.</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rPr lang="en-US" sz="1700">
                <a:solidFill>
                  <a:schemeClr val="dk1"/>
                </a:solidFill>
                <a:latin typeface="Calibri"/>
                <a:ea typeface="Calibri"/>
                <a:cs typeface="Calibri"/>
                <a:sym typeface="Calibri"/>
              </a:rPr>
              <a:t>We consistently use logical data models as abstraction (like the ZIBs, or WHO L2).</a:t>
            </a:r>
            <a:endParaRPr sz="17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l">
              <a:spcBef>
                <a:spcPts val="0"/>
              </a:spcBef>
              <a:spcAft>
                <a:spcPts val="0"/>
              </a:spcAft>
              <a:buNone/>
            </a:pPr>
            <a:r>
              <a:rPr lang="en-US" sz="1700">
                <a:solidFill>
                  <a:schemeClr val="dk1"/>
                </a:solidFill>
                <a:latin typeface="Calibri"/>
                <a:ea typeface="Calibri"/>
                <a:cs typeface="Calibri"/>
                <a:sym typeface="Calibri"/>
              </a:rPr>
              <a:t>U</a:t>
            </a:r>
            <a:r>
              <a:rPr lang="en-US" sz="1700">
                <a:solidFill>
                  <a:schemeClr val="dk1"/>
                </a:solidFill>
                <a:latin typeface="Calibri"/>
                <a:ea typeface="Calibri"/>
                <a:cs typeface="Calibri"/>
                <a:sym typeface="Calibri"/>
              </a:rPr>
              <a:t>se-case agnostic profiles: we didn't start by profiling and modeling a “base” - we build up the profiles (including “core”) as needed. New use cases can reuse existing profiles, and profiles are expected to be updated to accommodate for reuse.</a:t>
            </a:r>
            <a:endParaRPr sz="1700">
              <a:solidFill>
                <a:schemeClr val="dk1"/>
              </a:solidFill>
              <a:latin typeface="Calibri"/>
              <a:ea typeface="Calibri"/>
              <a:cs typeface="Calibri"/>
              <a:sym typeface="Calibri"/>
            </a:endParaRPr>
          </a:p>
        </p:txBody>
      </p:sp>
      <p:sp>
        <p:nvSpPr>
          <p:cNvPr id="223" name="Google Shape;223;p24"/>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224" name="Google Shape;224;p24"/>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225" name="Google Shape;225;p24"/>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226" name="Google Shape;226;p24"/>
          <p:cNvSpPr txBox="1"/>
          <p:nvPr/>
        </p:nvSpPr>
        <p:spPr>
          <a:xfrm>
            <a:off x="7725508" y="118185"/>
            <a:ext cx="49824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Belgium Example</a:t>
            </a:r>
            <a:endParaRPr/>
          </a:p>
        </p:txBody>
      </p:sp>
      <p:sp>
        <p:nvSpPr>
          <p:cNvPr id="227" name="Google Shape;227;p24"/>
          <p:cNvSpPr/>
          <p:nvPr/>
        </p:nvSpPr>
        <p:spPr>
          <a:xfrm rot="-5400000">
            <a:off x="3111975" y="3947100"/>
            <a:ext cx="1815600" cy="5877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BE Federal Core Patient</a:t>
            </a:r>
            <a:endParaRPr/>
          </a:p>
        </p:txBody>
      </p:sp>
      <p:sp>
        <p:nvSpPr>
          <p:cNvPr id="228" name="Google Shape;228;p24"/>
          <p:cNvSpPr/>
          <p:nvPr/>
        </p:nvSpPr>
        <p:spPr>
          <a:xfrm rot="-5400000">
            <a:off x="4355500" y="3954225"/>
            <a:ext cx="1815600" cy="5727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BE Lab Observation</a:t>
            </a:r>
            <a:endParaRPr/>
          </a:p>
        </p:txBody>
      </p:sp>
      <p:cxnSp>
        <p:nvCxnSpPr>
          <p:cNvPr id="229" name="Google Shape;229;p24"/>
          <p:cNvCxnSpPr>
            <a:stCxn id="228" idx="0"/>
            <a:endCxn id="227" idx="2"/>
          </p:cNvCxnSpPr>
          <p:nvPr/>
        </p:nvCxnSpPr>
        <p:spPr>
          <a:xfrm flipH="1">
            <a:off x="4313650" y="4240575"/>
            <a:ext cx="663300" cy="300"/>
          </a:xfrm>
          <a:prstGeom prst="straightConnector1">
            <a:avLst/>
          </a:prstGeom>
          <a:noFill/>
          <a:ln cap="flat" cmpd="sng" w="9525">
            <a:solidFill>
              <a:schemeClr val="dk1"/>
            </a:solidFill>
            <a:prstDash val="dashDot"/>
            <a:miter lim="800000"/>
            <a:headEnd len="sm" w="sm" type="none"/>
            <a:tailEnd len="med" w="med" type="triangle"/>
          </a:ln>
        </p:spPr>
      </p:cxnSp>
      <p:sp>
        <p:nvSpPr>
          <p:cNvPr id="230" name="Google Shape;230;p24"/>
          <p:cNvSpPr/>
          <p:nvPr/>
        </p:nvSpPr>
        <p:spPr>
          <a:xfrm>
            <a:off x="2286675" y="1564663"/>
            <a:ext cx="1145400" cy="10401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p:nvPr/>
        </p:nvSpPr>
        <p:spPr>
          <a:xfrm>
            <a:off x="319314" y="558354"/>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236" name="Google Shape;236;p25"/>
          <p:cNvSpPr/>
          <p:nvPr/>
        </p:nvSpPr>
        <p:spPr>
          <a:xfrm>
            <a:off x="319314" y="1668696"/>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237" name="Google Shape;237;p25"/>
          <p:cNvSpPr/>
          <p:nvPr/>
        </p:nvSpPr>
        <p:spPr>
          <a:xfrm>
            <a:off x="319314" y="2779038"/>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238" name="Google Shape;238;p25"/>
          <p:cNvSpPr/>
          <p:nvPr/>
        </p:nvSpPr>
        <p:spPr>
          <a:xfrm>
            <a:off x="319313" y="3958985"/>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239" name="Google Shape;239;p25"/>
          <p:cNvSpPr/>
          <p:nvPr/>
        </p:nvSpPr>
        <p:spPr>
          <a:xfrm>
            <a:off x="319314" y="5865233"/>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240" name="Google Shape;240;p25"/>
          <p:cNvSpPr/>
          <p:nvPr/>
        </p:nvSpPr>
        <p:spPr>
          <a:xfrm>
            <a:off x="3823295" y="633106"/>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241" name="Google Shape;241;p25"/>
          <p:cNvSpPr/>
          <p:nvPr/>
        </p:nvSpPr>
        <p:spPr>
          <a:xfrm>
            <a:off x="6389078" y="5828319"/>
            <a:ext cx="5335800" cy="722700"/>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242" name="Google Shape;242;p25"/>
          <p:cNvSpPr/>
          <p:nvPr/>
        </p:nvSpPr>
        <p:spPr>
          <a:xfrm>
            <a:off x="6543049" y="5934997"/>
            <a:ext cx="1815600" cy="509400"/>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IPS Patient</a:t>
            </a:r>
            <a:endParaRPr/>
          </a:p>
        </p:txBody>
      </p:sp>
      <p:sp>
        <p:nvSpPr>
          <p:cNvPr id="243" name="Google Shape;243;p25"/>
          <p:cNvSpPr txBox="1"/>
          <p:nvPr/>
        </p:nvSpPr>
        <p:spPr>
          <a:xfrm>
            <a:off x="7725508" y="118185"/>
            <a:ext cx="4982400" cy="67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Canada</a:t>
            </a:r>
            <a:r>
              <a:rPr b="1" lang="en-US" sz="2400">
                <a:solidFill>
                  <a:schemeClr val="dk1"/>
                </a:solidFill>
                <a:latin typeface="Calibri"/>
                <a:ea typeface="Calibri"/>
                <a:cs typeface="Calibri"/>
                <a:sym typeface="Calibri"/>
              </a:rPr>
              <a:t> Example</a:t>
            </a:r>
            <a:endParaRPr/>
          </a:p>
          <a:p>
            <a:pPr indent="0" lvl="0" marL="0" marR="0" rtl="0" algn="ctr">
              <a:lnSpc>
                <a:spcPct val="100000"/>
              </a:lnSpc>
              <a:spcBef>
                <a:spcPts val="0"/>
              </a:spcBef>
              <a:spcAft>
                <a:spcPts val="0"/>
              </a:spcAft>
              <a:buClr>
                <a:srgbClr val="000000"/>
              </a:buClr>
              <a:buSzPts val="1400"/>
              <a:buFont typeface="Calibri"/>
              <a:buNone/>
            </a:pPr>
            <a:r>
              <a:t/>
            </a:r>
            <a:endParaRPr/>
          </a:p>
        </p:txBody>
      </p:sp>
      <p:sp>
        <p:nvSpPr>
          <p:cNvPr id="244" name="Google Shape;244;p25"/>
          <p:cNvSpPr/>
          <p:nvPr/>
        </p:nvSpPr>
        <p:spPr>
          <a:xfrm>
            <a:off x="3823295" y="2365313"/>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 Baseline </a:t>
            </a:r>
            <a:r>
              <a:rPr lang="en-US" sz="1800">
                <a:solidFill>
                  <a:schemeClr val="lt1"/>
                </a:solidFill>
                <a:latin typeface="Calibri"/>
                <a:ea typeface="Calibri"/>
                <a:cs typeface="Calibri"/>
                <a:sym typeface="Calibri"/>
              </a:rPr>
              <a:t> Patient</a:t>
            </a:r>
            <a:endParaRPr/>
          </a:p>
        </p:txBody>
      </p:sp>
      <p:sp>
        <p:nvSpPr>
          <p:cNvPr id="245" name="Google Shape;245;p25"/>
          <p:cNvSpPr txBox="1"/>
          <p:nvPr/>
        </p:nvSpPr>
        <p:spPr>
          <a:xfrm>
            <a:off x="6565775" y="963925"/>
            <a:ext cx="5335800" cy="4525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Publishes CA Baseline through grassroots FHIR implementers group with assistance from HL7 Canada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CA Baseline includes a handful of must supports, conditional cardinality rules, and broad terminology recommendations (likely isn’t fully use case agnostic)</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Some early implementation profiles have started deriving from CA Baseline, but most informally align/point reference targets to CA Baseline profiles (e.g., Patient)</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National Program for developing a Use Case Driven Profiles (Core+) and potentially generalized Core in the future is starting but profiles are not developed yet</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5"/>
          <p:cNvSpPr/>
          <p:nvPr/>
        </p:nvSpPr>
        <p:spPr>
          <a:xfrm>
            <a:off x="3823295" y="4115263"/>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PS-CA</a:t>
            </a:r>
            <a:r>
              <a:rPr lang="en-US" sz="1800">
                <a:solidFill>
                  <a:schemeClr val="lt1"/>
                </a:solidFill>
                <a:latin typeface="Calibri"/>
                <a:ea typeface="Calibri"/>
                <a:cs typeface="Calibri"/>
                <a:sym typeface="Calibri"/>
              </a:rPr>
              <a:t> Patient</a:t>
            </a:r>
            <a:endParaRPr/>
          </a:p>
        </p:txBody>
      </p:sp>
      <p:sp>
        <p:nvSpPr>
          <p:cNvPr id="247" name="Google Shape;247;p25"/>
          <p:cNvSpPr/>
          <p:nvPr/>
        </p:nvSpPr>
        <p:spPr>
          <a:xfrm>
            <a:off x="319312" y="4962648"/>
            <a:ext cx="5530500" cy="722700"/>
          </a:xfrm>
          <a:prstGeom prst="roundRect">
            <a:avLst>
              <a:gd fmla="val 16667" name="adj"/>
            </a:avLst>
          </a:prstGeom>
          <a:solidFill>
            <a:srgbClr val="F0F8EC"/>
          </a:solid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Regional Use Case Profile (Restrictive) </a:t>
            </a:r>
            <a:endParaRPr/>
          </a:p>
        </p:txBody>
      </p:sp>
      <p:sp>
        <p:nvSpPr>
          <p:cNvPr id="248" name="Google Shape;248;p25"/>
          <p:cNvSpPr/>
          <p:nvPr/>
        </p:nvSpPr>
        <p:spPr>
          <a:xfrm>
            <a:off x="3823295" y="5094938"/>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PS-AB Patient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254" name="Google Shape;254;p26"/>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255" name="Google Shape;255;p26"/>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256" name="Google Shape;256;p26"/>
          <p:cNvSpPr/>
          <p:nvPr/>
        </p:nvSpPr>
        <p:spPr>
          <a:xfrm>
            <a:off x="319314" y="3879223"/>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257" name="Google Shape;257;p26"/>
          <p:cNvSpPr/>
          <p:nvPr/>
        </p:nvSpPr>
        <p:spPr>
          <a:xfrm>
            <a:off x="319314" y="497940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258" name="Google Shape;258;p26"/>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259" name="Google Shape;259;p26"/>
          <p:cNvSpPr/>
          <p:nvPr/>
        </p:nvSpPr>
        <p:spPr>
          <a:xfrm>
            <a:off x="3823295" y="1775374"/>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DK Core Patient</a:t>
            </a:r>
            <a:endParaRPr/>
          </a:p>
        </p:txBody>
      </p:sp>
      <p:sp>
        <p:nvSpPr>
          <p:cNvPr id="260" name="Google Shape;260;p26"/>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261" name="Google Shape;261;p26"/>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262" name="Google Shape;262;p26"/>
          <p:cNvSpPr txBox="1"/>
          <p:nvPr/>
        </p:nvSpPr>
        <p:spPr>
          <a:xfrm>
            <a:off x="7725508" y="118185"/>
            <a:ext cx="4982305" cy="10464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Denmark Example</a:t>
            </a:r>
            <a:endParaRPr/>
          </a:p>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(Needs to be Validated)</a:t>
            </a:r>
            <a:endParaRPr/>
          </a:p>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cxnSp>
        <p:nvCxnSpPr>
          <p:cNvPr id="263" name="Google Shape;263;p26"/>
          <p:cNvCxnSpPr>
            <a:stCxn id="261" idx="0"/>
            <a:endCxn id="259" idx="3"/>
          </p:cNvCxnSpPr>
          <p:nvPr/>
        </p:nvCxnSpPr>
        <p:spPr>
          <a:xfrm flipH="1" rot="5400000">
            <a:off x="4592406" y="3076597"/>
            <a:ext cx="3904800" cy="1812000"/>
          </a:xfrm>
          <a:prstGeom prst="bentConnector2">
            <a:avLst/>
          </a:prstGeom>
          <a:noFill/>
          <a:ln cap="flat" cmpd="sng" w="9525">
            <a:solidFill>
              <a:schemeClr val="dk1"/>
            </a:solidFill>
            <a:prstDash val="solid"/>
            <a:miter lim="800000"/>
            <a:headEnd len="sm" w="sm" type="none"/>
            <a:tailEnd len="med" w="med" type="triangle"/>
          </a:ln>
        </p:spPr>
      </p:cxnSp>
      <p:sp>
        <p:nvSpPr>
          <p:cNvPr id="264" name="Google Shape;264;p26"/>
          <p:cNvSpPr txBox="1"/>
          <p:nvPr/>
        </p:nvSpPr>
        <p:spPr>
          <a:xfrm>
            <a:off x="7677883" y="2284828"/>
            <a:ext cx="4314825"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Publishes Core through HL7 Denmark</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Recent updates to derive some of its base profiles off of IPA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270" name="Google Shape;270;p27"/>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271" name="Google Shape;271;p27"/>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272" name="Google Shape;272;p27"/>
          <p:cNvSpPr/>
          <p:nvPr/>
        </p:nvSpPr>
        <p:spPr>
          <a:xfrm>
            <a:off x="319314" y="3879223"/>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273" name="Google Shape;273;p27"/>
          <p:cNvSpPr/>
          <p:nvPr/>
        </p:nvSpPr>
        <p:spPr>
          <a:xfrm>
            <a:off x="319314" y="497940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274" name="Google Shape;274;p27"/>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275" name="Google Shape;275;p27"/>
          <p:cNvSpPr/>
          <p:nvPr/>
        </p:nvSpPr>
        <p:spPr>
          <a:xfrm>
            <a:off x="3823245" y="2070716"/>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FI Base Patient</a:t>
            </a:r>
            <a:endParaRPr/>
          </a:p>
        </p:txBody>
      </p:sp>
      <p:sp>
        <p:nvSpPr>
          <p:cNvPr id="276" name="Google Shape;276;p27"/>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277" name="Google Shape;277;p27"/>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278" name="Google Shape;278;p27"/>
          <p:cNvSpPr txBox="1"/>
          <p:nvPr/>
        </p:nvSpPr>
        <p:spPr>
          <a:xfrm>
            <a:off x="7725508" y="118185"/>
            <a:ext cx="4982305"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Finland Example</a:t>
            </a:r>
            <a:endParaRPr/>
          </a:p>
          <a:p>
            <a:pPr indent="0" lvl="0" marL="0" marR="0" rtl="0" algn="ctr">
              <a:lnSpc>
                <a:spcPct val="100000"/>
              </a:lnSpc>
              <a:spcBef>
                <a:spcPts val="0"/>
              </a:spcBef>
              <a:spcAft>
                <a:spcPts val="0"/>
              </a:spcAft>
              <a:buClr>
                <a:srgbClr val="000000"/>
              </a:buClr>
              <a:buSzPts val="1400"/>
              <a:buFont typeface="Calibri"/>
              <a:buNone/>
            </a:pPr>
            <a:r>
              <a:t/>
            </a:r>
            <a:endParaRPr/>
          </a:p>
        </p:txBody>
      </p:sp>
      <p:cxnSp>
        <p:nvCxnSpPr>
          <p:cNvPr id="279" name="Google Shape;279;p27"/>
          <p:cNvCxnSpPr>
            <a:stCxn id="277" idx="1"/>
            <a:endCxn id="275" idx="3"/>
          </p:cNvCxnSpPr>
          <p:nvPr/>
        </p:nvCxnSpPr>
        <p:spPr>
          <a:xfrm rot="10800000">
            <a:off x="5638849" y="2325424"/>
            <a:ext cx="904200" cy="38643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280" name="Google Shape;280;p27"/>
          <p:cNvSpPr txBox="1"/>
          <p:nvPr/>
        </p:nvSpPr>
        <p:spPr>
          <a:xfrm>
            <a:off x="6565825" y="1281176"/>
            <a:ext cx="4982400" cy="4802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Started with use case dependent </a:t>
            </a:r>
            <a:r>
              <a:rPr lang="en-US" sz="1800">
                <a:solidFill>
                  <a:schemeClr val="dk1"/>
                </a:solidFill>
                <a:latin typeface="Calibri"/>
                <a:ea typeface="Calibri"/>
                <a:cs typeface="Calibri"/>
                <a:sym typeface="Calibri"/>
              </a:rPr>
              <a:t>implementation guides. Some published by HL7 Finland, some by government agencies, some by industry.</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Base profiles now being published through HL7 Finland.</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Attempt to be use case agnostic. Some ideas presented for some use cases.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Attempting to derive its base profiles off of IPA wherever possible – though there are profiles in the Base not covered in IPA yet. Still, see IPA as the international profile between the Resource and the National Abstract Profile.</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Placement on Framework may vary by Profile</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7"/>
          <p:cNvSpPr/>
          <p:nvPr/>
        </p:nvSpPr>
        <p:spPr>
          <a:xfrm>
            <a:off x="3819779" y="508608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Finnish PHR Patient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p:nvPr/>
        </p:nvSpPr>
        <p:spPr>
          <a:xfrm>
            <a:off x="319314" y="558354"/>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287" name="Google Shape;287;p28"/>
          <p:cNvSpPr/>
          <p:nvPr/>
        </p:nvSpPr>
        <p:spPr>
          <a:xfrm>
            <a:off x="319314" y="1668696"/>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288" name="Google Shape;288;p28"/>
          <p:cNvSpPr/>
          <p:nvPr/>
        </p:nvSpPr>
        <p:spPr>
          <a:xfrm>
            <a:off x="319314" y="2779038"/>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289" name="Google Shape;289;p28"/>
          <p:cNvSpPr/>
          <p:nvPr/>
        </p:nvSpPr>
        <p:spPr>
          <a:xfrm>
            <a:off x="319314" y="3879223"/>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290" name="Google Shape;290;p28"/>
          <p:cNvSpPr/>
          <p:nvPr/>
        </p:nvSpPr>
        <p:spPr>
          <a:xfrm>
            <a:off x="319314" y="5602883"/>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291" name="Google Shape;291;p28"/>
          <p:cNvSpPr/>
          <p:nvPr/>
        </p:nvSpPr>
        <p:spPr>
          <a:xfrm>
            <a:off x="3823295" y="633106"/>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292" name="Google Shape;292;p28"/>
          <p:cNvSpPr/>
          <p:nvPr/>
        </p:nvSpPr>
        <p:spPr>
          <a:xfrm>
            <a:off x="3823295" y="2256162"/>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EE Base</a:t>
            </a:r>
            <a:r>
              <a:rPr lang="en-US" sz="1800">
                <a:solidFill>
                  <a:schemeClr val="lt1"/>
                </a:solidFill>
                <a:latin typeface="Calibri"/>
                <a:ea typeface="Calibri"/>
                <a:cs typeface="Calibri"/>
                <a:sym typeface="Calibri"/>
              </a:rPr>
              <a:t> Patient</a:t>
            </a:r>
            <a:endParaRPr/>
          </a:p>
        </p:txBody>
      </p:sp>
      <p:sp>
        <p:nvSpPr>
          <p:cNvPr id="293" name="Google Shape;293;p28"/>
          <p:cNvSpPr/>
          <p:nvPr/>
        </p:nvSpPr>
        <p:spPr>
          <a:xfrm>
            <a:off x="6656978" y="5828344"/>
            <a:ext cx="5335800" cy="722700"/>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294" name="Google Shape;294;p28"/>
          <p:cNvSpPr/>
          <p:nvPr/>
        </p:nvSpPr>
        <p:spPr>
          <a:xfrm>
            <a:off x="6879499" y="5934997"/>
            <a:ext cx="1815600" cy="509400"/>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295" name="Google Shape;295;p28"/>
          <p:cNvSpPr txBox="1"/>
          <p:nvPr/>
        </p:nvSpPr>
        <p:spPr>
          <a:xfrm>
            <a:off x="7725508" y="118185"/>
            <a:ext cx="49824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Estonia </a:t>
            </a:r>
            <a:r>
              <a:rPr b="1" lang="en-US" sz="2400">
                <a:solidFill>
                  <a:schemeClr val="dk1"/>
                </a:solidFill>
                <a:latin typeface="Calibri"/>
                <a:ea typeface="Calibri"/>
                <a:cs typeface="Calibri"/>
                <a:sym typeface="Calibri"/>
              </a:rPr>
              <a:t>Example</a:t>
            </a:r>
            <a:endParaRPr/>
          </a:p>
          <a:p>
            <a:pPr indent="0" lvl="0" marL="0" marR="0" rtl="0" algn="ctr">
              <a:spcBef>
                <a:spcPts val="0"/>
              </a:spcBef>
              <a:spcAft>
                <a:spcPts val="0"/>
              </a:spcAft>
              <a:buNone/>
            </a:pPr>
            <a:r>
              <a:t/>
            </a:r>
            <a:endParaRPr b="1" sz="2400">
              <a:solidFill>
                <a:schemeClr val="dk1"/>
              </a:solidFill>
              <a:latin typeface="Calibri"/>
              <a:ea typeface="Calibri"/>
              <a:cs typeface="Calibri"/>
              <a:sym typeface="Calibri"/>
            </a:endParaRPr>
          </a:p>
        </p:txBody>
      </p:sp>
      <p:sp>
        <p:nvSpPr>
          <p:cNvPr id="296" name="Google Shape;296;p28"/>
          <p:cNvSpPr txBox="1"/>
          <p:nvPr/>
        </p:nvSpPr>
        <p:spPr>
          <a:xfrm>
            <a:off x="7224150" y="1454725"/>
            <a:ext cx="4768500" cy="363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Base currently hosted by Health and Welfare Information System Center (TEHIK).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HL7 Affiliate application submitted.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National Health Information System (NHIS) profiles mandatory for all HCP systems for data exchange with central NHIS. Published by TEHIK.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Implementing a national information model layer to improve interoperability outside the strictly regulated national services.</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a:p>
        </p:txBody>
      </p:sp>
      <p:sp>
        <p:nvSpPr>
          <p:cNvPr id="297" name="Google Shape;297;p28"/>
          <p:cNvSpPr/>
          <p:nvPr/>
        </p:nvSpPr>
        <p:spPr>
          <a:xfrm>
            <a:off x="3823595" y="3985887"/>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NHIS </a:t>
            </a:r>
            <a:r>
              <a:rPr lang="en-US" sz="1800">
                <a:solidFill>
                  <a:schemeClr val="lt1"/>
                </a:solidFill>
                <a:latin typeface="Calibri"/>
                <a:ea typeface="Calibri"/>
                <a:cs typeface="Calibri"/>
                <a:sym typeface="Calibri"/>
              </a:rPr>
              <a:t>Patient</a:t>
            </a:r>
            <a:endParaRPr/>
          </a:p>
        </p:txBody>
      </p:sp>
      <p:sp>
        <p:nvSpPr>
          <p:cNvPr id="298" name="Google Shape;298;p28"/>
          <p:cNvSpPr/>
          <p:nvPr/>
        </p:nvSpPr>
        <p:spPr>
          <a:xfrm>
            <a:off x="3823295" y="5715612"/>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[vendor] </a:t>
            </a:r>
            <a:r>
              <a:rPr lang="en-US" sz="1800">
                <a:solidFill>
                  <a:schemeClr val="lt1"/>
                </a:solidFill>
                <a:latin typeface="Calibri"/>
                <a:ea typeface="Calibri"/>
                <a:cs typeface="Calibri"/>
                <a:sym typeface="Calibri"/>
              </a:rPr>
              <a:t>Patient</a:t>
            </a:r>
            <a:endParaRPr/>
          </a:p>
        </p:txBody>
      </p:sp>
      <p:cxnSp>
        <p:nvCxnSpPr>
          <p:cNvPr id="299" name="Google Shape;299;p28"/>
          <p:cNvCxnSpPr>
            <a:stCxn id="298" idx="3"/>
            <a:endCxn id="297" idx="3"/>
          </p:cNvCxnSpPr>
          <p:nvPr/>
        </p:nvCxnSpPr>
        <p:spPr>
          <a:xfrm flipH="1" rot="10800000">
            <a:off x="5638895" y="4240512"/>
            <a:ext cx="600" cy="1729800"/>
          </a:xfrm>
          <a:prstGeom prst="bentConnector3">
            <a:avLst>
              <a:gd fmla="val 39737500" name="adj1"/>
            </a:avLst>
          </a:prstGeom>
          <a:noFill/>
          <a:ln cap="flat" cmpd="sng" w="9525">
            <a:solidFill>
              <a:schemeClr val="dk2"/>
            </a:solidFill>
            <a:prstDash val="dashDot"/>
            <a:round/>
            <a:headEnd len="med" w="med" type="none"/>
            <a:tailEnd len="med" w="med" type="triangle"/>
          </a:ln>
          <a:effectLst>
            <a:outerShdw blurRad="57150" rotWithShape="0" algn="bl" dir="5400000" dist="19050">
              <a:srgbClr val="000000">
                <a:alpha val="50000"/>
              </a:srgbClr>
            </a:outerShdw>
          </a:effectLst>
        </p:spPr>
      </p:cxnSp>
      <p:cxnSp>
        <p:nvCxnSpPr>
          <p:cNvPr id="300" name="Google Shape;300;p28"/>
          <p:cNvCxnSpPr>
            <a:stCxn id="297" idx="0"/>
            <a:endCxn id="292" idx="2"/>
          </p:cNvCxnSpPr>
          <p:nvPr/>
        </p:nvCxnSpPr>
        <p:spPr>
          <a:xfrm rot="-5400000">
            <a:off x="4121495" y="3375387"/>
            <a:ext cx="1220400" cy="600"/>
          </a:xfrm>
          <a:prstGeom prst="bentConnector3">
            <a:avLst>
              <a:gd fmla="val 49997" name="adj1"/>
            </a:avLst>
          </a:prstGeom>
          <a:noFill/>
          <a:ln cap="flat" cmpd="sng" w="9525">
            <a:solidFill>
              <a:schemeClr val="dk2"/>
            </a:solidFill>
            <a:prstDash val="solid"/>
            <a:round/>
            <a:headEnd len="med" w="med" type="none"/>
            <a:tailEnd len="med" w="med" type="triangle"/>
          </a:ln>
        </p:spPr>
      </p:cxnSp>
      <p:cxnSp>
        <p:nvCxnSpPr>
          <p:cNvPr id="301" name="Google Shape;301;p28"/>
          <p:cNvCxnSpPr>
            <a:stCxn id="298" idx="3"/>
            <a:endCxn id="292" idx="3"/>
          </p:cNvCxnSpPr>
          <p:nvPr/>
        </p:nvCxnSpPr>
        <p:spPr>
          <a:xfrm flipH="1" rot="10800000">
            <a:off x="5638895" y="2510712"/>
            <a:ext cx="600" cy="3459600"/>
          </a:xfrm>
          <a:prstGeom prst="bentConnector3">
            <a:avLst>
              <a:gd fmla="val 39687500" name="adj1"/>
            </a:avLst>
          </a:prstGeom>
          <a:noFill/>
          <a:ln cap="flat" cmpd="sng" w="9525">
            <a:solidFill>
              <a:schemeClr val="dk2"/>
            </a:solidFill>
            <a:prstDash val="dashDot"/>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307" name="Google Shape;307;p29"/>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308" name="Google Shape;308;p29"/>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309" name="Google Shape;309;p29"/>
          <p:cNvSpPr/>
          <p:nvPr/>
        </p:nvSpPr>
        <p:spPr>
          <a:xfrm>
            <a:off x="319313" y="3958985"/>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310" name="Google Shape;310;p29"/>
          <p:cNvSpPr/>
          <p:nvPr/>
        </p:nvSpPr>
        <p:spPr>
          <a:xfrm>
            <a:off x="319314" y="5865233"/>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311" name="Google Shape;311;p29"/>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312" name="Google Shape;312;p29"/>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313" name="Google Shape;313;p29"/>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314" name="Google Shape;314;p29"/>
          <p:cNvSpPr txBox="1"/>
          <p:nvPr/>
        </p:nvSpPr>
        <p:spPr>
          <a:xfrm>
            <a:off x="7725508" y="118185"/>
            <a:ext cx="4982305"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Italy Example</a:t>
            </a:r>
            <a:endParaRPr/>
          </a:p>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(Needs to be Validated)</a:t>
            </a:r>
            <a:endParaRPr/>
          </a:p>
        </p:txBody>
      </p:sp>
      <p:sp>
        <p:nvSpPr>
          <p:cNvPr id="315" name="Google Shape;315;p29"/>
          <p:cNvSpPr/>
          <p:nvPr/>
        </p:nvSpPr>
        <p:spPr>
          <a:xfrm>
            <a:off x="3823295" y="1775374"/>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IT Base Patient</a:t>
            </a:r>
            <a:endParaRPr/>
          </a:p>
        </p:txBody>
      </p:sp>
      <p:sp>
        <p:nvSpPr>
          <p:cNvPr id="316" name="Google Shape;316;p29"/>
          <p:cNvSpPr txBox="1"/>
          <p:nvPr/>
        </p:nvSpPr>
        <p:spPr>
          <a:xfrm>
            <a:off x="6565818" y="1538041"/>
            <a:ext cx="4982400" cy="3971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Balloted </a:t>
            </a:r>
            <a:r>
              <a:rPr lang="en-US" sz="1800">
                <a:solidFill>
                  <a:schemeClr val="dk1"/>
                </a:solidFill>
                <a:latin typeface="Calibri"/>
                <a:ea typeface="Calibri"/>
                <a:cs typeface="Calibri"/>
                <a:sym typeface="Calibri"/>
              </a:rPr>
              <a:t>Base through HL7 Italy, however there was not </a:t>
            </a:r>
            <a:r>
              <a:rPr lang="en-US" sz="1800">
                <a:solidFill>
                  <a:schemeClr val="dk1"/>
                </a:solidFill>
                <a:latin typeface="Calibri"/>
                <a:ea typeface="Calibri"/>
                <a:cs typeface="Calibri"/>
                <a:sym typeface="Calibri"/>
              </a:rPr>
              <a:t>enough</a:t>
            </a:r>
            <a:r>
              <a:rPr lang="en-US" sz="1800">
                <a:solidFill>
                  <a:schemeClr val="dk1"/>
                </a:solidFill>
                <a:latin typeface="Calibri"/>
                <a:ea typeface="Calibri"/>
                <a:cs typeface="Calibri"/>
                <a:sym typeface="Calibri"/>
              </a:rPr>
              <a:t> feedback to publish</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Some use case guides in development but require more policy commitment</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Intent is to build hierarchy of profiling, though there may be cases to consider that may not use derivation</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Some guides published outside the affiliate to describe interactions with regional assets</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29"/>
          <p:cNvSpPr/>
          <p:nvPr/>
        </p:nvSpPr>
        <p:spPr>
          <a:xfrm>
            <a:off x="319312" y="4962648"/>
            <a:ext cx="5530501" cy="722811"/>
          </a:xfrm>
          <a:prstGeom prst="roundRect">
            <a:avLst>
              <a:gd fmla="val 16667" name="adj"/>
            </a:avLst>
          </a:prstGeom>
          <a:solidFill>
            <a:srgbClr val="F0F8EC"/>
          </a:solid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Regional Use Case Profile (Restrictive) </a:t>
            </a:r>
            <a:endParaRPr/>
          </a:p>
        </p:txBody>
      </p:sp>
      <p:sp>
        <p:nvSpPr>
          <p:cNvPr id="318" name="Google Shape;318;p29"/>
          <p:cNvSpPr/>
          <p:nvPr/>
        </p:nvSpPr>
        <p:spPr>
          <a:xfrm>
            <a:off x="3742793" y="56105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Lombardy Region Patient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p:nvPr/>
        </p:nvSpPr>
        <p:spPr>
          <a:xfrm>
            <a:off x="319302" y="558350"/>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324" name="Google Shape;324;p30"/>
          <p:cNvSpPr/>
          <p:nvPr/>
        </p:nvSpPr>
        <p:spPr>
          <a:xfrm>
            <a:off x="319302" y="1668691"/>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325" name="Google Shape;325;p30"/>
          <p:cNvSpPr/>
          <p:nvPr/>
        </p:nvSpPr>
        <p:spPr>
          <a:xfrm>
            <a:off x="319302" y="2779033"/>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326" name="Google Shape;326;p30"/>
          <p:cNvSpPr/>
          <p:nvPr/>
        </p:nvSpPr>
        <p:spPr>
          <a:xfrm>
            <a:off x="319301" y="3958979"/>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327" name="Google Shape;327;p30"/>
          <p:cNvSpPr/>
          <p:nvPr/>
        </p:nvSpPr>
        <p:spPr>
          <a:xfrm>
            <a:off x="319302" y="5865225"/>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328" name="Google Shape;328;p30"/>
          <p:cNvSpPr/>
          <p:nvPr/>
        </p:nvSpPr>
        <p:spPr>
          <a:xfrm>
            <a:off x="3975695" y="633106"/>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329" name="Google Shape;329;p30"/>
          <p:cNvSpPr/>
          <p:nvPr/>
        </p:nvSpPr>
        <p:spPr>
          <a:xfrm>
            <a:off x="6846278" y="5828319"/>
            <a:ext cx="5335800" cy="722700"/>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330" name="Google Shape;330;p30"/>
          <p:cNvSpPr/>
          <p:nvPr/>
        </p:nvSpPr>
        <p:spPr>
          <a:xfrm>
            <a:off x="7000249" y="5934997"/>
            <a:ext cx="1815600" cy="509400"/>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331" name="Google Shape;331;p30"/>
          <p:cNvSpPr txBox="1"/>
          <p:nvPr/>
        </p:nvSpPr>
        <p:spPr>
          <a:xfrm>
            <a:off x="7725508" y="118185"/>
            <a:ext cx="4982400" cy="67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Netherlands Example</a:t>
            </a:r>
            <a:endParaRPr/>
          </a:p>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(Needs to be Validated)</a:t>
            </a:r>
            <a:endParaRPr/>
          </a:p>
        </p:txBody>
      </p:sp>
      <p:sp>
        <p:nvSpPr>
          <p:cNvPr id="332" name="Google Shape;332;p30"/>
          <p:cNvSpPr/>
          <p:nvPr/>
        </p:nvSpPr>
        <p:spPr>
          <a:xfrm>
            <a:off x="3975695" y="1775374"/>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zib </a:t>
            </a:r>
            <a:r>
              <a:rPr lang="en-US" sz="1800">
                <a:solidFill>
                  <a:schemeClr val="lt1"/>
                </a:solidFill>
                <a:latin typeface="Calibri"/>
                <a:ea typeface="Calibri"/>
                <a:cs typeface="Calibri"/>
                <a:sym typeface="Calibri"/>
              </a:rPr>
              <a:t>Patient</a:t>
            </a:r>
            <a:endParaRPr/>
          </a:p>
        </p:txBody>
      </p:sp>
      <p:sp>
        <p:nvSpPr>
          <p:cNvPr id="333" name="Google Shape;333;p30"/>
          <p:cNvSpPr txBox="1"/>
          <p:nvPr/>
        </p:nvSpPr>
        <p:spPr>
          <a:xfrm>
            <a:off x="6667143" y="2794429"/>
            <a:ext cx="4982400" cy="252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Publishes Zib, Core, and Implementation  profiles through Nictiz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Additional implementation profiles published by other organizations (e.g., VZVZ) derive from NL-core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0"/>
          <p:cNvSpPr/>
          <p:nvPr/>
        </p:nvSpPr>
        <p:spPr>
          <a:xfrm>
            <a:off x="6244195" y="1775362"/>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NL-core Patient</a:t>
            </a:r>
            <a:endParaRPr/>
          </a:p>
        </p:txBody>
      </p:sp>
      <p:cxnSp>
        <p:nvCxnSpPr>
          <p:cNvPr id="335" name="Google Shape;335;p30"/>
          <p:cNvCxnSpPr>
            <a:stCxn id="334" idx="1"/>
            <a:endCxn id="334" idx="1"/>
          </p:cNvCxnSpPr>
          <p:nvPr/>
        </p:nvCxnSpPr>
        <p:spPr>
          <a:xfrm>
            <a:off x="6244195" y="2030062"/>
            <a:ext cx="600" cy="6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336" name="Google Shape;336;p30"/>
          <p:cNvSpPr/>
          <p:nvPr/>
        </p:nvSpPr>
        <p:spPr>
          <a:xfrm>
            <a:off x="3975695" y="5971874"/>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solidFill>
                  <a:schemeClr val="lt1"/>
                </a:solidFill>
              </a:rPr>
              <a:t>bc-Woman</a:t>
            </a:r>
            <a:endParaRPr>
              <a:solidFill>
                <a:schemeClr val="lt1"/>
              </a:solidFill>
            </a:endParaRPr>
          </a:p>
        </p:txBody>
      </p:sp>
      <p:cxnSp>
        <p:nvCxnSpPr>
          <p:cNvPr id="337" name="Google Shape;337;p30"/>
          <p:cNvCxnSpPr>
            <a:stCxn id="334" idx="2"/>
            <a:endCxn id="336" idx="0"/>
          </p:cNvCxnSpPr>
          <p:nvPr/>
        </p:nvCxnSpPr>
        <p:spPr>
          <a:xfrm rot="5400000">
            <a:off x="4174195" y="2993962"/>
            <a:ext cx="3687000" cy="2268600"/>
          </a:xfrm>
          <a:prstGeom prst="bentConnector3">
            <a:avLst>
              <a:gd fmla="val 91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1"/>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343" name="Google Shape;343;p31"/>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344" name="Google Shape;344;p31"/>
          <p:cNvSpPr/>
          <p:nvPr/>
        </p:nvSpPr>
        <p:spPr>
          <a:xfrm>
            <a:off x="319314" y="4450723"/>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345" name="Google Shape;345;p31"/>
          <p:cNvSpPr/>
          <p:nvPr/>
        </p:nvSpPr>
        <p:spPr>
          <a:xfrm>
            <a:off x="319314" y="556166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346" name="Google Shape;346;p31"/>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347" name="Google Shape;347;p31"/>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348" name="Google Shape;348;p31"/>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IPS Patient</a:t>
            </a:r>
            <a:endParaRPr/>
          </a:p>
        </p:txBody>
      </p:sp>
      <p:sp>
        <p:nvSpPr>
          <p:cNvPr id="349" name="Google Shape;349;p31"/>
          <p:cNvSpPr txBox="1"/>
          <p:nvPr/>
        </p:nvSpPr>
        <p:spPr>
          <a:xfrm>
            <a:off x="7725508" y="118185"/>
            <a:ext cx="4982305"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New Zealand Example</a:t>
            </a:r>
            <a:endParaRPr/>
          </a:p>
          <a:p>
            <a:pPr indent="0" lvl="0" marL="0" marR="0" rtl="0" algn="ctr">
              <a:lnSpc>
                <a:spcPct val="100000"/>
              </a:lnSpc>
              <a:spcBef>
                <a:spcPts val="0"/>
              </a:spcBef>
              <a:spcAft>
                <a:spcPts val="0"/>
              </a:spcAft>
              <a:buClr>
                <a:srgbClr val="000000"/>
              </a:buClr>
              <a:buSzPts val="1400"/>
              <a:buFont typeface="Calibri"/>
              <a:buNone/>
            </a:pPr>
            <a:r>
              <a:rPr b="1" lang="en-US">
                <a:latin typeface="Calibri"/>
                <a:ea typeface="Calibri"/>
                <a:cs typeface="Calibri"/>
                <a:sym typeface="Calibri"/>
              </a:rPr>
              <a:t>(</a:t>
            </a:r>
            <a:r>
              <a:rPr b="1" i="0" lang="en-US" sz="1400" u="none" cap="none" strike="noStrike">
                <a:solidFill>
                  <a:srgbClr val="000000"/>
                </a:solidFill>
                <a:latin typeface="Calibri"/>
                <a:ea typeface="Calibri"/>
                <a:cs typeface="Calibri"/>
                <a:sym typeface="Calibri"/>
              </a:rPr>
              <a:t>Validated)</a:t>
            </a:r>
            <a:endParaRPr/>
          </a:p>
        </p:txBody>
      </p:sp>
      <p:sp>
        <p:nvSpPr>
          <p:cNvPr id="350" name="Google Shape;350;p31"/>
          <p:cNvSpPr/>
          <p:nvPr/>
        </p:nvSpPr>
        <p:spPr>
          <a:xfrm>
            <a:off x="3823295" y="1774243"/>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NZ Base Patient</a:t>
            </a:r>
            <a:endParaRPr/>
          </a:p>
        </p:txBody>
      </p:sp>
      <p:sp>
        <p:nvSpPr>
          <p:cNvPr id="351" name="Google Shape;351;p31"/>
          <p:cNvSpPr/>
          <p:nvPr/>
        </p:nvSpPr>
        <p:spPr>
          <a:xfrm>
            <a:off x="3823295" y="4557401"/>
            <a:ext cx="1815514" cy="509454"/>
          </a:xfrm>
          <a:prstGeom prst="rect">
            <a:avLst/>
          </a:prstGeom>
          <a:solidFill>
            <a:schemeClr val="lt1"/>
          </a:solidFill>
          <a:ln cap="flat" cmpd="sng" w="12700">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IPS Patient</a:t>
            </a:r>
            <a:endParaRPr/>
          </a:p>
        </p:txBody>
      </p:sp>
      <p:cxnSp>
        <p:nvCxnSpPr>
          <p:cNvPr id="352" name="Google Shape;352;p31"/>
          <p:cNvCxnSpPr>
            <a:stCxn id="351" idx="3"/>
            <a:endCxn id="348" idx="0"/>
          </p:cNvCxnSpPr>
          <p:nvPr/>
        </p:nvCxnSpPr>
        <p:spPr>
          <a:xfrm>
            <a:off x="5638809" y="4812128"/>
            <a:ext cx="1812000" cy="1122900"/>
          </a:xfrm>
          <a:prstGeom prst="bentConnector2">
            <a:avLst/>
          </a:prstGeom>
          <a:noFill/>
          <a:ln cap="flat" cmpd="sng" w="9525">
            <a:solidFill>
              <a:schemeClr val="dk1"/>
            </a:solidFill>
            <a:prstDash val="dash"/>
            <a:miter lim="800000"/>
            <a:headEnd len="sm" w="sm" type="none"/>
            <a:tailEnd len="sm" w="sm" type="none"/>
          </a:ln>
        </p:spPr>
      </p:cxnSp>
      <p:sp>
        <p:nvSpPr>
          <p:cNvPr id="353" name="Google Shape;353;p31"/>
          <p:cNvSpPr/>
          <p:nvPr/>
        </p:nvSpPr>
        <p:spPr>
          <a:xfrm>
            <a:off x="3823295" y="5671867"/>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NZ Medic Alert Patient</a:t>
            </a:r>
            <a:endParaRPr/>
          </a:p>
        </p:txBody>
      </p:sp>
      <p:cxnSp>
        <p:nvCxnSpPr>
          <p:cNvPr id="354" name="Google Shape;354;p31"/>
          <p:cNvCxnSpPr>
            <a:stCxn id="351" idx="2"/>
            <a:endCxn id="353" idx="0"/>
          </p:cNvCxnSpPr>
          <p:nvPr/>
        </p:nvCxnSpPr>
        <p:spPr>
          <a:xfrm>
            <a:off x="4731052" y="5066855"/>
            <a:ext cx="0" cy="605100"/>
          </a:xfrm>
          <a:prstGeom prst="straightConnector1">
            <a:avLst/>
          </a:prstGeom>
          <a:noFill/>
          <a:ln cap="flat" cmpd="sng" w="9525">
            <a:solidFill>
              <a:schemeClr val="dk1"/>
            </a:solidFill>
            <a:prstDash val="solid"/>
            <a:miter lim="800000"/>
            <a:headEnd len="sm" w="sm" type="none"/>
            <a:tailEnd len="med" w="med" type="triangle"/>
          </a:ln>
        </p:spPr>
      </p:cxnSp>
      <p:sp>
        <p:nvSpPr>
          <p:cNvPr id="355" name="Google Shape;355;p31"/>
          <p:cNvSpPr/>
          <p:nvPr/>
        </p:nvSpPr>
        <p:spPr>
          <a:xfrm>
            <a:off x="319313" y="2525629"/>
            <a:ext cx="5530500" cy="722700"/>
          </a:xfrm>
          <a:prstGeom prst="roundRect">
            <a:avLst>
              <a:gd fmla="val 16667" name="adj"/>
            </a:avLst>
          </a:prstGeom>
          <a:solidFill>
            <a:srgbClr val="F0F8EC"/>
          </a:solid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a:solidFill>
                  <a:schemeClr val="dk1"/>
                </a:solidFill>
                <a:latin typeface="Calibri"/>
                <a:ea typeface="Calibri"/>
                <a:cs typeface="Calibri"/>
                <a:sym typeface="Calibri"/>
              </a:rPr>
              <a:t>National Use Case Profile (Restrictive)</a:t>
            </a:r>
            <a:r>
              <a:rPr lang="en-US" sz="1300">
                <a:solidFill>
                  <a:schemeClr val="dk1"/>
                </a:solidFill>
                <a:latin typeface="Calibri"/>
                <a:ea typeface="Calibri"/>
                <a:cs typeface="Calibri"/>
                <a:sym typeface="Calibri"/>
              </a:rPr>
              <a:t> </a:t>
            </a:r>
            <a:endParaRPr/>
          </a:p>
        </p:txBody>
      </p:sp>
      <p:sp>
        <p:nvSpPr>
          <p:cNvPr id="356" name="Google Shape;356;p31"/>
          <p:cNvSpPr/>
          <p:nvPr/>
        </p:nvSpPr>
        <p:spPr>
          <a:xfrm>
            <a:off x="3823295" y="2623578"/>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NHI Patient</a:t>
            </a:r>
            <a:endParaRPr/>
          </a:p>
        </p:txBody>
      </p:sp>
      <p:sp>
        <p:nvSpPr>
          <p:cNvPr id="357" name="Google Shape;357;p31"/>
          <p:cNvSpPr txBox="1"/>
          <p:nvPr/>
        </p:nvSpPr>
        <p:spPr>
          <a:xfrm>
            <a:off x="6565818" y="1538041"/>
            <a:ext cx="4982400" cy="3140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Publishes Base (and some national use case IGs) through HL7 New Zealand. All other national IGs published by Health NZ (has subsumed regions).</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New Zealand IPS Simplifier project “re-publishes” IPS Profiles to ensure use.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Some national and vendor implementation profiles inherit directly from the IPS profiles.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Welcome &amp; Housekeeping</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93687" lvl="0" marL="228600" rtl="0" algn="l">
              <a:lnSpc>
                <a:spcPct val="90000"/>
              </a:lnSpc>
              <a:spcBef>
                <a:spcPts val="0"/>
              </a:spcBef>
              <a:spcAft>
                <a:spcPts val="0"/>
              </a:spcAft>
              <a:buClr>
                <a:schemeClr val="dk1"/>
              </a:buClr>
              <a:buSzPct val="100000"/>
              <a:buChar char="•"/>
            </a:pPr>
            <a:r>
              <a:rPr lang="en-US" sz="3000"/>
              <a:t>Initially an in-person breakout session - interest in having ability for call in so we’re attempting a hybrid approach </a:t>
            </a:r>
            <a:endParaRPr sz="3000"/>
          </a:p>
          <a:p>
            <a:pPr indent="-231775" lvl="1" marL="685800" rtl="0" algn="l">
              <a:lnSpc>
                <a:spcPct val="90000"/>
              </a:lnSpc>
              <a:spcBef>
                <a:spcPts val="0"/>
              </a:spcBef>
              <a:spcAft>
                <a:spcPts val="0"/>
              </a:spcAft>
              <a:buSzPct val="76923"/>
              <a:buChar char="•"/>
            </a:pPr>
            <a:r>
              <a:rPr lang="en-US" sz="2600"/>
              <a:t>We’ll give a few minutes to let people filter in the room and to check audio</a:t>
            </a:r>
            <a:endParaRPr sz="2600"/>
          </a:p>
          <a:p>
            <a:pPr indent="-231775" lvl="1" marL="685800" rtl="0" algn="l">
              <a:lnSpc>
                <a:spcPct val="90000"/>
              </a:lnSpc>
              <a:spcBef>
                <a:spcPts val="0"/>
              </a:spcBef>
              <a:spcAft>
                <a:spcPts val="0"/>
              </a:spcAft>
              <a:buSzPct val="76923"/>
              <a:buChar char="•"/>
            </a:pPr>
            <a:r>
              <a:rPr lang="en-US" sz="2600"/>
              <a:t>Zoom callers - please rename yourself to also include the country you are representing</a:t>
            </a:r>
            <a:endParaRPr sz="2600"/>
          </a:p>
          <a:p>
            <a:pPr indent="-231775" lvl="2" marL="1143000" rtl="0" algn="l">
              <a:lnSpc>
                <a:spcPct val="90000"/>
              </a:lnSpc>
              <a:spcBef>
                <a:spcPts val="0"/>
              </a:spcBef>
              <a:spcAft>
                <a:spcPts val="0"/>
              </a:spcAft>
              <a:buSzPct val="90909"/>
              <a:buChar char="•"/>
            </a:pPr>
            <a:r>
              <a:rPr lang="en-US" sz="2200"/>
              <a:t>Please mute your microphones if you are in a place with background noise</a:t>
            </a:r>
            <a:endParaRPr sz="2200"/>
          </a:p>
          <a:p>
            <a:pPr indent="-231775" lvl="1" marL="685800" rtl="0" algn="l">
              <a:lnSpc>
                <a:spcPct val="90000"/>
              </a:lnSpc>
              <a:spcBef>
                <a:spcPts val="0"/>
              </a:spcBef>
              <a:spcAft>
                <a:spcPts val="0"/>
              </a:spcAft>
              <a:buSzPct val="76923"/>
              <a:buChar char="•"/>
            </a:pPr>
            <a:r>
              <a:rPr lang="en-US" sz="2600"/>
              <a:t>All - please raise your hands when you have questions or comments</a:t>
            </a:r>
            <a:endParaRPr sz="2600"/>
          </a:p>
          <a:p>
            <a:pPr indent="-231775" lvl="2" marL="1143000" rtl="0" algn="l">
              <a:lnSpc>
                <a:spcPct val="90000"/>
              </a:lnSpc>
              <a:spcBef>
                <a:spcPts val="0"/>
              </a:spcBef>
              <a:spcAft>
                <a:spcPts val="0"/>
              </a:spcAft>
              <a:buSzPct val="90909"/>
              <a:buChar char="•"/>
            </a:pPr>
            <a:r>
              <a:rPr lang="en-US" sz="2200"/>
              <a:t>Vassil will tracking the order in which people raise hands and calling on people to speak</a:t>
            </a:r>
            <a:endParaRPr sz="2200"/>
          </a:p>
          <a:p>
            <a:pPr indent="-231775" lvl="2" marL="1143000" rtl="0" algn="l">
              <a:lnSpc>
                <a:spcPct val="90000"/>
              </a:lnSpc>
              <a:spcBef>
                <a:spcPts val="0"/>
              </a:spcBef>
              <a:spcAft>
                <a:spcPts val="0"/>
              </a:spcAft>
              <a:buSzPct val="90909"/>
              <a:buChar char="•"/>
            </a:pPr>
            <a:r>
              <a:rPr lang="en-US" sz="2200"/>
              <a:t>At the </a:t>
            </a:r>
            <a:r>
              <a:rPr lang="en-US" sz="2200"/>
              <a:t>beginning</a:t>
            </a:r>
            <a:r>
              <a:rPr lang="en-US" sz="2200"/>
              <a:t> of your comment, please state your name and country for those who may not know each other yet</a:t>
            </a:r>
            <a:endParaRPr sz="2200"/>
          </a:p>
          <a:p>
            <a:pPr indent="-231775" lvl="2" marL="1143000" rtl="0" algn="l">
              <a:lnSpc>
                <a:spcPct val="90000"/>
              </a:lnSpc>
              <a:spcBef>
                <a:spcPts val="0"/>
              </a:spcBef>
              <a:spcAft>
                <a:spcPts val="0"/>
              </a:spcAft>
              <a:buSzPct val="90909"/>
              <a:buChar char="•"/>
            </a:pPr>
            <a:r>
              <a:rPr lang="en-US" sz="2200"/>
              <a:t>There will be slides where we will ask you to provide more context on your national guides and placement on the framework</a:t>
            </a:r>
            <a:endParaRPr sz="2200"/>
          </a:p>
          <a:p>
            <a:pPr indent="0" lvl="0" marL="228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p:nvPr/>
        </p:nvSpPr>
        <p:spPr>
          <a:xfrm>
            <a:off x="319302" y="558350"/>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363" name="Google Shape;363;p32"/>
          <p:cNvSpPr/>
          <p:nvPr/>
        </p:nvSpPr>
        <p:spPr>
          <a:xfrm>
            <a:off x="319302" y="1668691"/>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364" name="Google Shape;364;p32"/>
          <p:cNvSpPr/>
          <p:nvPr/>
        </p:nvSpPr>
        <p:spPr>
          <a:xfrm>
            <a:off x="319302" y="2779033"/>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365" name="Google Shape;365;p32"/>
          <p:cNvSpPr/>
          <p:nvPr/>
        </p:nvSpPr>
        <p:spPr>
          <a:xfrm>
            <a:off x="319301" y="3958979"/>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366" name="Google Shape;366;p32"/>
          <p:cNvSpPr/>
          <p:nvPr/>
        </p:nvSpPr>
        <p:spPr>
          <a:xfrm>
            <a:off x="319302" y="5865225"/>
            <a:ext cx="57708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367" name="Google Shape;367;p32"/>
          <p:cNvSpPr/>
          <p:nvPr/>
        </p:nvSpPr>
        <p:spPr>
          <a:xfrm>
            <a:off x="3975695" y="633106"/>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368" name="Google Shape;368;p32"/>
          <p:cNvSpPr/>
          <p:nvPr/>
        </p:nvSpPr>
        <p:spPr>
          <a:xfrm>
            <a:off x="6846278" y="5828319"/>
            <a:ext cx="5335800" cy="722700"/>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369" name="Google Shape;369;p32"/>
          <p:cNvSpPr/>
          <p:nvPr/>
        </p:nvSpPr>
        <p:spPr>
          <a:xfrm>
            <a:off x="7000249" y="5934997"/>
            <a:ext cx="1815600" cy="509400"/>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370" name="Google Shape;370;p32"/>
          <p:cNvSpPr txBox="1"/>
          <p:nvPr/>
        </p:nvSpPr>
        <p:spPr>
          <a:xfrm>
            <a:off x="7725508" y="118185"/>
            <a:ext cx="4982400" cy="67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Norway</a:t>
            </a:r>
            <a:r>
              <a:rPr b="1" lang="en-US" sz="2400">
                <a:solidFill>
                  <a:schemeClr val="dk1"/>
                </a:solidFill>
                <a:latin typeface="Calibri"/>
                <a:ea typeface="Calibri"/>
                <a:cs typeface="Calibri"/>
                <a:sym typeface="Calibri"/>
              </a:rPr>
              <a:t> Example</a:t>
            </a:r>
            <a:endParaRPr/>
          </a:p>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(Needs to be Validated)</a:t>
            </a:r>
            <a:endParaRPr/>
          </a:p>
        </p:txBody>
      </p:sp>
      <p:sp>
        <p:nvSpPr>
          <p:cNvPr id="371" name="Google Shape;371;p32"/>
          <p:cNvSpPr/>
          <p:nvPr/>
        </p:nvSpPr>
        <p:spPr>
          <a:xfrm>
            <a:off x="3975695" y="1775374"/>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NO-basis-</a:t>
            </a:r>
            <a:r>
              <a:rPr lang="en-US" sz="1800">
                <a:solidFill>
                  <a:schemeClr val="lt1"/>
                </a:solidFill>
                <a:latin typeface="Calibri"/>
                <a:ea typeface="Calibri"/>
                <a:cs typeface="Calibri"/>
                <a:sym typeface="Calibri"/>
              </a:rPr>
              <a:t>Patient</a:t>
            </a:r>
            <a:endParaRPr/>
          </a:p>
        </p:txBody>
      </p:sp>
      <p:sp>
        <p:nvSpPr>
          <p:cNvPr id="372" name="Google Shape;372;p32"/>
          <p:cNvSpPr txBox="1"/>
          <p:nvPr/>
        </p:nvSpPr>
        <p:spPr>
          <a:xfrm>
            <a:off x="6565818" y="1538041"/>
            <a:ext cx="4982400" cy="2524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Publishes Basis and Domain profiles through HL7 Norway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Implementation profiles that derive from the Basis and Domain profiles may be hosted by HL7 Norway or elsewhere in community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2"/>
          <p:cNvSpPr/>
          <p:nvPr/>
        </p:nvSpPr>
        <p:spPr>
          <a:xfrm>
            <a:off x="3742800" y="5971875"/>
            <a:ext cx="11409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vkp-Patient</a:t>
            </a:r>
            <a:endParaRPr/>
          </a:p>
        </p:txBody>
      </p:sp>
      <p:sp>
        <p:nvSpPr>
          <p:cNvPr id="374" name="Google Shape;374;p32"/>
          <p:cNvSpPr/>
          <p:nvPr/>
        </p:nvSpPr>
        <p:spPr>
          <a:xfrm>
            <a:off x="3975695" y="2867174"/>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NO-domain- Patient</a:t>
            </a:r>
            <a:endParaRPr/>
          </a:p>
        </p:txBody>
      </p:sp>
      <p:sp>
        <p:nvSpPr>
          <p:cNvPr id="375" name="Google Shape;375;p32"/>
          <p:cNvSpPr/>
          <p:nvPr/>
        </p:nvSpPr>
        <p:spPr>
          <a:xfrm>
            <a:off x="4929925" y="5966325"/>
            <a:ext cx="11409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gd</a:t>
            </a:r>
            <a:r>
              <a:rPr lang="en-US" sz="1800">
                <a:solidFill>
                  <a:schemeClr val="lt1"/>
                </a:solidFill>
                <a:latin typeface="Calibri"/>
                <a:ea typeface="Calibri"/>
                <a:cs typeface="Calibri"/>
                <a:sym typeface="Calibri"/>
              </a:rPr>
              <a:t>-Patient</a:t>
            </a:r>
            <a:endParaRPr/>
          </a:p>
        </p:txBody>
      </p:sp>
      <p:cxnSp>
        <p:nvCxnSpPr>
          <p:cNvPr id="376" name="Google Shape;376;p32"/>
          <p:cNvCxnSpPr>
            <a:stCxn id="374" idx="3"/>
            <a:endCxn id="375" idx="3"/>
          </p:cNvCxnSpPr>
          <p:nvPr/>
        </p:nvCxnSpPr>
        <p:spPr>
          <a:xfrm>
            <a:off x="5791295" y="3121874"/>
            <a:ext cx="279600" cy="3099300"/>
          </a:xfrm>
          <a:prstGeom prst="bentConnector3">
            <a:avLst>
              <a:gd fmla="val 185141" name="adj1"/>
            </a:avLst>
          </a:prstGeom>
          <a:noFill/>
          <a:ln cap="flat" cmpd="sng" w="9525">
            <a:solidFill>
              <a:schemeClr val="dk1"/>
            </a:solidFill>
            <a:prstDash val="solid"/>
            <a:miter lim="800000"/>
            <a:headEnd len="sm" w="sm" type="none"/>
            <a:tailEnd len="med" w="med" type="triangle"/>
          </a:ln>
        </p:spPr>
      </p:cxnSp>
      <p:cxnSp>
        <p:nvCxnSpPr>
          <p:cNvPr id="377" name="Google Shape;377;p32"/>
          <p:cNvCxnSpPr>
            <a:stCxn id="371" idx="2"/>
            <a:endCxn id="374" idx="0"/>
          </p:cNvCxnSpPr>
          <p:nvPr/>
        </p:nvCxnSpPr>
        <p:spPr>
          <a:xfrm flipH="1" rot="-5400000">
            <a:off x="4592645" y="2575624"/>
            <a:ext cx="582300" cy="600"/>
          </a:xfrm>
          <a:prstGeom prst="bentConnector3">
            <a:avLst>
              <a:gd fmla="val 50009" name="adj1"/>
            </a:avLst>
          </a:prstGeom>
          <a:noFill/>
          <a:ln cap="flat" cmpd="sng" w="9525">
            <a:solidFill>
              <a:schemeClr val="dk2"/>
            </a:solidFill>
            <a:prstDash val="solid"/>
            <a:round/>
            <a:headEnd len="med" w="med" type="none"/>
            <a:tailEnd len="med" w="med" type="triangle"/>
          </a:ln>
        </p:spPr>
      </p:cxnSp>
      <p:cxnSp>
        <p:nvCxnSpPr>
          <p:cNvPr id="378" name="Google Shape;378;p32"/>
          <p:cNvCxnSpPr>
            <a:stCxn id="371" idx="1"/>
            <a:endCxn id="373" idx="1"/>
          </p:cNvCxnSpPr>
          <p:nvPr/>
        </p:nvCxnSpPr>
        <p:spPr>
          <a:xfrm flipH="1">
            <a:off x="3742895" y="2030074"/>
            <a:ext cx="232800" cy="4196400"/>
          </a:xfrm>
          <a:prstGeom prst="bentConnector3">
            <a:avLst>
              <a:gd fmla="val 125438"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384" name="Google Shape;384;p33"/>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385" name="Google Shape;385;p33"/>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386" name="Google Shape;386;p33"/>
          <p:cNvSpPr/>
          <p:nvPr/>
        </p:nvSpPr>
        <p:spPr>
          <a:xfrm>
            <a:off x="319314" y="3879223"/>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387" name="Google Shape;387;p33"/>
          <p:cNvSpPr/>
          <p:nvPr/>
        </p:nvSpPr>
        <p:spPr>
          <a:xfrm>
            <a:off x="319314" y="497940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388" name="Google Shape;388;p33"/>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389" name="Google Shape;389;p33"/>
          <p:cNvSpPr/>
          <p:nvPr/>
        </p:nvSpPr>
        <p:spPr>
          <a:xfrm>
            <a:off x="3823295" y="4026540"/>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CH Core Patient - EPR</a:t>
            </a:r>
            <a:endParaRPr/>
          </a:p>
        </p:txBody>
      </p:sp>
      <p:sp>
        <p:nvSpPr>
          <p:cNvPr id="390" name="Google Shape;390;p33"/>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391" name="Google Shape;391;p33"/>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392" name="Google Shape;392;p33"/>
          <p:cNvSpPr txBox="1"/>
          <p:nvPr/>
        </p:nvSpPr>
        <p:spPr>
          <a:xfrm>
            <a:off x="7725508" y="118185"/>
            <a:ext cx="4982305"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Switzerland Example</a:t>
            </a:r>
            <a:endParaRPr/>
          </a:p>
          <a:p>
            <a:pPr indent="0" lvl="0" marL="0" marR="0" rtl="0" algn="ctr">
              <a:lnSpc>
                <a:spcPct val="100000"/>
              </a:lnSpc>
              <a:spcBef>
                <a:spcPts val="0"/>
              </a:spcBef>
              <a:spcAft>
                <a:spcPts val="0"/>
              </a:spcAft>
              <a:buClr>
                <a:srgbClr val="000000"/>
              </a:buClr>
              <a:buSzPts val="1400"/>
              <a:buFont typeface="Calibri"/>
              <a:buNone/>
            </a:pPr>
            <a:r>
              <a:t/>
            </a:r>
            <a:endParaRPr/>
          </a:p>
        </p:txBody>
      </p:sp>
      <p:sp>
        <p:nvSpPr>
          <p:cNvPr id="393" name="Google Shape;393;p33"/>
          <p:cNvSpPr/>
          <p:nvPr/>
        </p:nvSpPr>
        <p:spPr>
          <a:xfrm>
            <a:off x="3823295" y="1775374"/>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CH Core Patient</a:t>
            </a:r>
            <a:endParaRPr/>
          </a:p>
        </p:txBody>
      </p:sp>
      <p:sp>
        <p:nvSpPr>
          <p:cNvPr id="394" name="Google Shape;394;p33"/>
          <p:cNvSpPr txBox="1"/>
          <p:nvPr/>
        </p:nvSpPr>
        <p:spPr>
          <a:xfrm>
            <a:off x="6565818" y="2092971"/>
            <a:ext cx="4982400" cy="3140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Publishes CH Core and derived Implementation Guides (CH EMED, VACD) through HL7 Switzerland</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Multiple organizations publishing FHIR assets and use case profiles (e.g., Cancer Registration profiles independent of HL7 Switzerland)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Derivation from IPA, </a:t>
            </a:r>
            <a:r>
              <a:rPr lang="en-US" sz="1800">
                <a:solidFill>
                  <a:schemeClr val="dk1"/>
                </a:solidFill>
                <a:latin typeface="Calibri"/>
                <a:ea typeface="Calibri"/>
                <a:cs typeface="Calibri"/>
                <a:sym typeface="Calibri"/>
              </a:rPr>
              <a:t>conformance</a:t>
            </a:r>
            <a:r>
              <a:rPr lang="en-US" sz="1800">
                <a:solidFill>
                  <a:schemeClr val="dk1"/>
                </a:solidFill>
                <a:latin typeface="Calibri"/>
                <a:ea typeface="Calibri"/>
                <a:cs typeface="Calibri"/>
                <a:sym typeface="Calibri"/>
              </a:rPr>
              <a:t> to IPS planned for a future revision.</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95" name="Google Shape;395;p33"/>
          <p:cNvCxnSpPr>
            <a:endCxn id="389" idx="0"/>
          </p:cNvCxnSpPr>
          <p:nvPr/>
        </p:nvCxnSpPr>
        <p:spPr>
          <a:xfrm>
            <a:off x="4731052" y="2284740"/>
            <a:ext cx="0" cy="1741800"/>
          </a:xfrm>
          <a:prstGeom prst="straightConnector1">
            <a:avLst/>
          </a:prstGeom>
          <a:noFill/>
          <a:ln cap="flat" cmpd="sng" w="9525">
            <a:solidFill>
              <a:schemeClr val="dk1"/>
            </a:solidFill>
            <a:prstDash val="solid"/>
            <a:miter lim="800000"/>
            <a:headEnd len="sm" w="sm" type="none"/>
            <a:tailEnd len="med" w="med" type="triangle"/>
          </a:ln>
        </p:spPr>
      </p:cxnSp>
      <p:sp>
        <p:nvSpPr>
          <p:cNvPr id="396" name="Google Shape;396;p33"/>
          <p:cNvSpPr/>
          <p:nvPr/>
        </p:nvSpPr>
        <p:spPr>
          <a:xfrm>
            <a:off x="3823295" y="508608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CH EPR mHealth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402" name="Google Shape;402;p34"/>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403" name="Google Shape;403;p34"/>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404" name="Google Shape;404;p34"/>
          <p:cNvSpPr/>
          <p:nvPr/>
        </p:nvSpPr>
        <p:spPr>
          <a:xfrm>
            <a:off x="319314" y="474599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405" name="Google Shape;405;p34"/>
          <p:cNvSpPr/>
          <p:nvPr/>
        </p:nvSpPr>
        <p:spPr>
          <a:xfrm>
            <a:off x="319314" y="587475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406" name="Google Shape;406;p34"/>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407" name="Google Shape;407;p34"/>
          <p:cNvSpPr/>
          <p:nvPr/>
        </p:nvSpPr>
        <p:spPr>
          <a:xfrm>
            <a:off x="3823294" y="1775374"/>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UK Core Patient</a:t>
            </a:r>
            <a:endParaRPr/>
          </a:p>
        </p:txBody>
      </p:sp>
      <p:sp>
        <p:nvSpPr>
          <p:cNvPr id="408" name="Google Shape;408;p34"/>
          <p:cNvSpPr/>
          <p:nvPr/>
        </p:nvSpPr>
        <p:spPr>
          <a:xfrm>
            <a:off x="3823294" y="485267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UK Core Patient Access Patient</a:t>
            </a:r>
            <a:endParaRPr/>
          </a:p>
        </p:txBody>
      </p:sp>
      <p:sp>
        <p:nvSpPr>
          <p:cNvPr id="409" name="Google Shape;409;p34"/>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410" name="Google Shape;410;p34"/>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411" name="Google Shape;411;p34"/>
          <p:cNvSpPr txBox="1"/>
          <p:nvPr/>
        </p:nvSpPr>
        <p:spPr>
          <a:xfrm>
            <a:off x="7725508" y="118185"/>
            <a:ext cx="4982305"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United Kingdom Example</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(Needs to be Validated)</a:t>
            </a:r>
            <a:endParaRPr/>
          </a:p>
        </p:txBody>
      </p:sp>
      <p:sp>
        <p:nvSpPr>
          <p:cNvPr id="412" name="Google Shape;412;p34"/>
          <p:cNvSpPr txBox="1"/>
          <p:nvPr/>
        </p:nvSpPr>
        <p:spPr>
          <a:xfrm>
            <a:off x="7038974" y="1998197"/>
            <a:ext cx="46860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Publishes Core Profiles through HL7 UK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Some regional and implementation profiles published by NHS – typically derive from the UK Core Profiles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UK Core Patient Access guide includes note on close related nature to IPA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34"/>
          <p:cNvSpPr/>
          <p:nvPr/>
        </p:nvSpPr>
        <p:spPr>
          <a:xfrm>
            <a:off x="319313" y="3762518"/>
            <a:ext cx="5530501" cy="722811"/>
          </a:xfrm>
          <a:prstGeom prst="roundRect">
            <a:avLst>
              <a:gd fmla="val 16667" name="adj"/>
            </a:avLst>
          </a:prstGeom>
          <a:solidFill>
            <a:srgbClr val="F0F8EC"/>
          </a:solid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Regional Use Case Profile (Generalized) </a:t>
            </a:r>
            <a:endParaRPr/>
          </a:p>
        </p:txBody>
      </p:sp>
      <p:sp>
        <p:nvSpPr>
          <p:cNvPr id="414" name="Google Shape;414;p34"/>
          <p:cNvSpPr/>
          <p:nvPr/>
        </p:nvSpPr>
        <p:spPr>
          <a:xfrm>
            <a:off x="3823294" y="3882758"/>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NHS Wales Patient</a:t>
            </a:r>
            <a:endParaRPr/>
          </a:p>
        </p:txBody>
      </p:sp>
      <p:cxnSp>
        <p:nvCxnSpPr>
          <p:cNvPr id="415" name="Google Shape;415;p34"/>
          <p:cNvCxnSpPr>
            <a:stCxn id="407" idx="2"/>
            <a:endCxn id="414" idx="0"/>
          </p:cNvCxnSpPr>
          <p:nvPr/>
        </p:nvCxnSpPr>
        <p:spPr>
          <a:xfrm>
            <a:off x="4731051" y="2284828"/>
            <a:ext cx="0" cy="1597800"/>
          </a:xfrm>
          <a:prstGeom prst="straightConnector1">
            <a:avLst/>
          </a:prstGeom>
          <a:noFill/>
          <a:ln cap="flat" cmpd="sng" w="9525">
            <a:solidFill>
              <a:schemeClr val="dk1"/>
            </a:solidFill>
            <a:prstDash val="solid"/>
            <a:miter lim="800000"/>
            <a:headEnd len="sm" w="sm" type="none"/>
            <a:tailEnd len="med" w="med" type="triangle"/>
          </a:ln>
        </p:spPr>
      </p:cxnSp>
      <p:cxnSp>
        <p:nvCxnSpPr>
          <p:cNvPr id="416" name="Google Shape;416;p34"/>
          <p:cNvCxnSpPr>
            <a:stCxn id="407" idx="3"/>
            <a:endCxn id="408" idx="3"/>
          </p:cNvCxnSpPr>
          <p:nvPr/>
        </p:nvCxnSpPr>
        <p:spPr>
          <a:xfrm>
            <a:off x="5638808" y="2030101"/>
            <a:ext cx="600" cy="3077400"/>
          </a:xfrm>
          <a:prstGeom prst="bentConnector3">
            <a:avLst>
              <a:gd fmla="val 38100000"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p:nvPr/>
        </p:nvSpPr>
        <p:spPr>
          <a:xfrm>
            <a:off x="319314" y="558354"/>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422" name="Google Shape;422;p35"/>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423" name="Google Shape;423;p35"/>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424" name="Google Shape;424;p35"/>
          <p:cNvSpPr/>
          <p:nvPr/>
        </p:nvSpPr>
        <p:spPr>
          <a:xfrm>
            <a:off x="319314" y="3879223"/>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425" name="Google Shape;425;p35"/>
          <p:cNvSpPr/>
          <p:nvPr/>
        </p:nvSpPr>
        <p:spPr>
          <a:xfrm>
            <a:off x="319314" y="497940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426" name="Google Shape;426;p35"/>
          <p:cNvSpPr/>
          <p:nvPr/>
        </p:nvSpPr>
        <p:spPr>
          <a:xfrm>
            <a:off x="3823295" y="633106"/>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427" name="Google Shape;427;p35"/>
          <p:cNvSpPr/>
          <p:nvPr/>
        </p:nvSpPr>
        <p:spPr>
          <a:xfrm>
            <a:off x="3823295" y="3517817"/>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US Core Patient</a:t>
            </a:r>
            <a:endParaRPr/>
          </a:p>
        </p:txBody>
      </p:sp>
      <p:sp>
        <p:nvSpPr>
          <p:cNvPr id="428" name="Google Shape;428;p35"/>
          <p:cNvSpPr/>
          <p:nvPr/>
        </p:nvSpPr>
        <p:spPr>
          <a:xfrm>
            <a:off x="6389078" y="5828319"/>
            <a:ext cx="5335786" cy="722811"/>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429" name="Google Shape;429;p35"/>
          <p:cNvSpPr/>
          <p:nvPr/>
        </p:nvSpPr>
        <p:spPr>
          <a:xfrm>
            <a:off x="6543049" y="5934997"/>
            <a:ext cx="1815514" cy="509454"/>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430" name="Google Shape;430;p35"/>
          <p:cNvSpPr txBox="1"/>
          <p:nvPr/>
        </p:nvSpPr>
        <p:spPr>
          <a:xfrm>
            <a:off x="7725508" y="118185"/>
            <a:ext cx="4982305"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US Example</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(Needs to be Validated)</a:t>
            </a:r>
            <a:endParaRPr/>
          </a:p>
        </p:txBody>
      </p:sp>
      <p:sp>
        <p:nvSpPr>
          <p:cNvPr id="431" name="Google Shape;431;p35"/>
          <p:cNvSpPr/>
          <p:nvPr/>
        </p:nvSpPr>
        <p:spPr>
          <a:xfrm>
            <a:off x="3823295" y="4602034"/>
            <a:ext cx="1815514" cy="509454"/>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QI Core Patient</a:t>
            </a:r>
            <a:endParaRPr/>
          </a:p>
        </p:txBody>
      </p:sp>
      <p:cxnSp>
        <p:nvCxnSpPr>
          <p:cNvPr id="432" name="Google Shape;432;p35"/>
          <p:cNvCxnSpPr>
            <a:stCxn id="427" idx="2"/>
            <a:endCxn id="431" idx="0"/>
          </p:cNvCxnSpPr>
          <p:nvPr/>
        </p:nvCxnSpPr>
        <p:spPr>
          <a:xfrm>
            <a:off x="4731052" y="4027271"/>
            <a:ext cx="0" cy="574800"/>
          </a:xfrm>
          <a:prstGeom prst="straightConnector1">
            <a:avLst/>
          </a:prstGeom>
          <a:noFill/>
          <a:ln cap="flat" cmpd="sng" w="9525">
            <a:solidFill>
              <a:schemeClr val="dk1"/>
            </a:solidFill>
            <a:prstDash val="solid"/>
            <a:miter lim="800000"/>
            <a:headEnd len="sm" w="sm" type="none"/>
            <a:tailEnd len="med" w="med" type="triangle"/>
          </a:ln>
        </p:spPr>
      </p:cxnSp>
      <p:sp>
        <p:nvSpPr>
          <p:cNvPr id="433" name="Google Shape;433;p35"/>
          <p:cNvSpPr txBox="1"/>
          <p:nvPr/>
        </p:nvSpPr>
        <p:spPr>
          <a:xfrm>
            <a:off x="7038975" y="1998197"/>
            <a:ext cx="37338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Publishes Core and other US guides through US Realm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Requires profiles with US jurisdiction claims to derive from US Core profiles or participate in </a:t>
            </a:r>
            <a:r>
              <a:rPr lang="en-US" sz="1800" u="sng">
                <a:solidFill>
                  <a:schemeClr val="hlink"/>
                </a:solidFill>
                <a:latin typeface="Calibri"/>
                <a:ea typeface="Calibri"/>
                <a:cs typeface="Calibri"/>
                <a:sym typeface="Calibri"/>
                <a:hlinkClick r:id="rId3"/>
              </a:rPr>
              <a:t>Variance Request Process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Does not have “Base” layer but have considered this previously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p:nvPr/>
        </p:nvSpPr>
        <p:spPr>
          <a:xfrm>
            <a:off x="319314" y="558354"/>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439" name="Google Shape;439;p36"/>
          <p:cNvSpPr/>
          <p:nvPr/>
        </p:nvSpPr>
        <p:spPr>
          <a:xfrm>
            <a:off x="319314" y="1668696"/>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440" name="Google Shape;440;p36"/>
          <p:cNvSpPr/>
          <p:nvPr/>
        </p:nvSpPr>
        <p:spPr>
          <a:xfrm>
            <a:off x="319314" y="2779038"/>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441" name="Google Shape;441;p36"/>
          <p:cNvSpPr/>
          <p:nvPr/>
        </p:nvSpPr>
        <p:spPr>
          <a:xfrm>
            <a:off x="319314" y="4745998"/>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442" name="Google Shape;442;p36"/>
          <p:cNvSpPr/>
          <p:nvPr/>
        </p:nvSpPr>
        <p:spPr>
          <a:xfrm>
            <a:off x="319314" y="5874758"/>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443" name="Google Shape;443;p36"/>
          <p:cNvSpPr/>
          <p:nvPr/>
        </p:nvSpPr>
        <p:spPr>
          <a:xfrm>
            <a:off x="3823295" y="633106"/>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444" name="Google Shape;444;p36"/>
          <p:cNvSpPr/>
          <p:nvPr/>
        </p:nvSpPr>
        <p:spPr>
          <a:xfrm>
            <a:off x="3823294" y="1775374"/>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IdentifierKvid10</a:t>
            </a:r>
            <a:endParaRPr/>
          </a:p>
        </p:txBody>
      </p:sp>
      <p:sp>
        <p:nvSpPr>
          <p:cNvPr id="445" name="Google Shape;445;p36"/>
          <p:cNvSpPr/>
          <p:nvPr/>
        </p:nvSpPr>
        <p:spPr>
          <a:xfrm>
            <a:off x="3823294" y="4852676"/>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KBV / gematik profiles</a:t>
            </a:r>
            <a:endParaRPr/>
          </a:p>
        </p:txBody>
      </p:sp>
      <p:sp>
        <p:nvSpPr>
          <p:cNvPr id="446" name="Google Shape;446;p36"/>
          <p:cNvSpPr txBox="1"/>
          <p:nvPr/>
        </p:nvSpPr>
        <p:spPr>
          <a:xfrm>
            <a:off x="7725508" y="118185"/>
            <a:ext cx="4982400" cy="677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Germany</a:t>
            </a:r>
            <a:r>
              <a:rPr b="1" lang="en-US" sz="2400">
                <a:solidFill>
                  <a:schemeClr val="dk1"/>
                </a:solidFill>
                <a:latin typeface="Calibri"/>
                <a:ea typeface="Calibri"/>
                <a:cs typeface="Calibri"/>
                <a:sym typeface="Calibri"/>
              </a:rPr>
              <a:t> Example</a:t>
            </a:r>
            <a:endParaRPr/>
          </a:p>
          <a:p>
            <a:pPr indent="0" lvl="0" marL="0" marR="0" rtl="0" algn="ctr">
              <a:spcBef>
                <a:spcPts val="0"/>
              </a:spcBef>
              <a:spcAft>
                <a:spcPts val="0"/>
              </a:spcAft>
              <a:buNone/>
            </a:pPr>
            <a:r>
              <a:rPr b="1" lang="en-US" sz="1400">
                <a:solidFill>
                  <a:schemeClr val="dk1"/>
                </a:solidFill>
                <a:latin typeface="Calibri"/>
                <a:ea typeface="Calibri"/>
                <a:cs typeface="Calibri"/>
                <a:sym typeface="Calibri"/>
              </a:rPr>
              <a:t>(Needs to be Validated)</a:t>
            </a:r>
            <a:endParaRPr/>
          </a:p>
        </p:txBody>
      </p:sp>
      <p:sp>
        <p:nvSpPr>
          <p:cNvPr id="447" name="Google Shape;447;p36"/>
          <p:cNvSpPr txBox="1"/>
          <p:nvPr/>
        </p:nvSpPr>
        <p:spPr>
          <a:xfrm>
            <a:off x="7038974" y="1998197"/>
            <a:ext cx="46860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Publishes “Basisprofile DE” through HL7 DE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Some regional and implementation profiles published by gematik and KBV – typically derive from the Basisprofile DE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Main focus: Profiles on Identifier and datatypes. Minimal national abstract profiles available for a selected number of resource types.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6"/>
          <p:cNvSpPr/>
          <p:nvPr/>
        </p:nvSpPr>
        <p:spPr>
          <a:xfrm>
            <a:off x="319313" y="3762518"/>
            <a:ext cx="5530500" cy="722700"/>
          </a:xfrm>
          <a:prstGeom prst="roundRect">
            <a:avLst>
              <a:gd fmla="val 16667" name="adj"/>
            </a:avLst>
          </a:prstGeom>
          <a:solidFill>
            <a:srgbClr val="F0F8EC"/>
          </a:solid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Regional Use Case Profile (Generalized) </a:t>
            </a:r>
            <a:endParaRPr/>
          </a:p>
        </p:txBody>
      </p:sp>
      <p:sp>
        <p:nvSpPr>
          <p:cNvPr id="449" name="Google Shape;449;p36"/>
          <p:cNvSpPr/>
          <p:nvPr/>
        </p:nvSpPr>
        <p:spPr>
          <a:xfrm>
            <a:off x="3823294" y="2917608"/>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coverage-de-gkv</a:t>
            </a:r>
            <a:endParaRPr/>
          </a:p>
        </p:txBody>
      </p:sp>
      <p:cxnSp>
        <p:nvCxnSpPr>
          <p:cNvPr id="450" name="Google Shape;450;p36"/>
          <p:cNvCxnSpPr>
            <a:stCxn id="444" idx="2"/>
            <a:endCxn id="449" idx="0"/>
          </p:cNvCxnSpPr>
          <p:nvPr/>
        </p:nvCxnSpPr>
        <p:spPr>
          <a:xfrm>
            <a:off x="4731094" y="2284774"/>
            <a:ext cx="0" cy="632700"/>
          </a:xfrm>
          <a:prstGeom prst="straightConnector1">
            <a:avLst/>
          </a:prstGeom>
          <a:noFill/>
          <a:ln cap="flat" cmpd="sng" w="9525">
            <a:solidFill>
              <a:schemeClr val="dk1"/>
            </a:solidFill>
            <a:prstDash val="solid"/>
            <a:miter lim="800000"/>
            <a:headEnd len="sm" w="sm" type="none"/>
            <a:tailEnd len="med" w="med" type="triangle"/>
          </a:ln>
        </p:spPr>
      </p:cxnSp>
      <p:cxnSp>
        <p:nvCxnSpPr>
          <p:cNvPr id="451" name="Google Shape;451;p36"/>
          <p:cNvCxnSpPr>
            <a:stCxn id="449" idx="3"/>
            <a:endCxn id="445" idx="3"/>
          </p:cNvCxnSpPr>
          <p:nvPr/>
        </p:nvCxnSpPr>
        <p:spPr>
          <a:xfrm>
            <a:off x="5638894" y="3172308"/>
            <a:ext cx="600" cy="1935000"/>
          </a:xfrm>
          <a:prstGeom prst="bentConnector3">
            <a:avLst>
              <a:gd fmla="val 39687500"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Patterns Identified So Far </a:t>
            </a:r>
            <a:endParaRPr/>
          </a:p>
        </p:txBody>
      </p:sp>
      <p:sp>
        <p:nvSpPr>
          <p:cNvPr id="457" name="Google Shape;457;p37"/>
          <p:cNvSpPr txBox="1"/>
          <p:nvPr>
            <p:ph idx="1" type="body"/>
          </p:nvPr>
        </p:nvSpPr>
        <p:spPr>
          <a:xfrm>
            <a:off x="838200" y="1825625"/>
            <a:ext cx="10515600" cy="46092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b="1" lang="en-US"/>
              <a:t>National Guides:</a:t>
            </a:r>
            <a:endParaRPr/>
          </a:p>
          <a:p>
            <a:pPr indent="-228600" lvl="0" marL="228600" rtl="0" algn="l">
              <a:lnSpc>
                <a:spcPct val="90000"/>
              </a:lnSpc>
              <a:spcBef>
                <a:spcPts val="1000"/>
              </a:spcBef>
              <a:spcAft>
                <a:spcPts val="0"/>
              </a:spcAft>
              <a:buClr>
                <a:schemeClr val="dk1"/>
              </a:buClr>
              <a:buSzPct val="100000"/>
              <a:buChar char="•"/>
            </a:pPr>
            <a:r>
              <a:rPr lang="en-US"/>
              <a:t>National Abstract Profile Inherited by National Use Case (Restrictive) Profile</a:t>
            </a:r>
            <a:endParaRPr/>
          </a:p>
          <a:p>
            <a:pPr indent="-228600" lvl="1" marL="685800" rtl="0" algn="l">
              <a:lnSpc>
                <a:spcPct val="90000"/>
              </a:lnSpc>
              <a:spcBef>
                <a:spcPts val="500"/>
              </a:spcBef>
              <a:spcAft>
                <a:spcPts val="0"/>
              </a:spcAft>
              <a:buClr>
                <a:schemeClr val="dk1"/>
              </a:buClr>
              <a:buSzPct val="100000"/>
              <a:buChar char="•"/>
            </a:pPr>
            <a:r>
              <a:rPr lang="en-US"/>
              <a:t>Switzerland, UK, Australia, Canada. New Zealand</a:t>
            </a:r>
            <a:endParaRPr/>
          </a:p>
          <a:p>
            <a:pPr indent="-228600" lvl="0" marL="228600" rtl="0" algn="l">
              <a:lnSpc>
                <a:spcPct val="90000"/>
              </a:lnSpc>
              <a:spcBef>
                <a:spcPts val="1000"/>
              </a:spcBef>
              <a:spcAft>
                <a:spcPts val="0"/>
              </a:spcAft>
              <a:buClr>
                <a:schemeClr val="dk1"/>
              </a:buClr>
              <a:buSzPct val="100000"/>
              <a:buChar char="•"/>
            </a:pPr>
            <a:r>
              <a:rPr lang="en-US"/>
              <a:t>National Abstract Profile Inherited by Regional Abstract Profile </a:t>
            </a:r>
            <a:endParaRPr/>
          </a:p>
          <a:p>
            <a:pPr indent="-228600" lvl="1" marL="685800" rtl="0" algn="l">
              <a:lnSpc>
                <a:spcPct val="90000"/>
              </a:lnSpc>
              <a:spcBef>
                <a:spcPts val="500"/>
              </a:spcBef>
              <a:spcAft>
                <a:spcPts val="0"/>
              </a:spcAft>
              <a:buClr>
                <a:schemeClr val="dk1"/>
              </a:buClr>
              <a:buSzPct val="100000"/>
              <a:buChar char="•"/>
            </a:pPr>
            <a:r>
              <a:rPr lang="en-US"/>
              <a:t>UK</a:t>
            </a:r>
            <a:endParaRPr/>
          </a:p>
          <a:p>
            <a:pPr indent="-228600" lvl="0" marL="228600" rtl="0" algn="l">
              <a:lnSpc>
                <a:spcPct val="90000"/>
              </a:lnSpc>
              <a:spcBef>
                <a:spcPts val="1000"/>
              </a:spcBef>
              <a:spcAft>
                <a:spcPts val="0"/>
              </a:spcAft>
              <a:buClr>
                <a:schemeClr val="dk1"/>
              </a:buClr>
              <a:buSzPct val="100000"/>
              <a:buChar char="•"/>
            </a:pPr>
            <a:r>
              <a:rPr lang="en-US"/>
              <a:t>National Abstract Profile Inherited by National Use Case (Generalized) Profile</a:t>
            </a:r>
            <a:endParaRPr/>
          </a:p>
          <a:p>
            <a:pPr indent="-228600" lvl="1" marL="685800" rtl="0" algn="l">
              <a:lnSpc>
                <a:spcPct val="90000"/>
              </a:lnSpc>
              <a:spcBef>
                <a:spcPts val="500"/>
              </a:spcBef>
              <a:spcAft>
                <a:spcPts val="0"/>
              </a:spcAft>
              <a:buClr>
                <a:schemeClr val="dk1"/>
              </a:buClr>
              <a:buSzPct val="100000"/>
              <a:buChar char="•"/>
            </a:pPr>
            <a:r>
              <a:rPr lang="en-US"/>
              <a:t>Australia, Germany</a:t>
            </a:r>
            <a:endParaRPr/>
          </a:p>
          <a:p>
            <a:pPr indent="-168592" lvl="0" marL="228600" rtl="0" algn="l">
              <a:lnSpc>
                <a:spcPct val="90000"/>
              </a:lnSpc>
              <a:spcBef>
                <a:spcPts val="500"/>
              </a:spcBef>
              <a:spcAft>
                <a:spcPts val="0"/>
              </a:spcAft>
              <a:buSzPct val="64285"/>
              <a:buChar char="•"/>
            </a:pPr>
            <a:r>
              <a:rPr lang="en-US"/>
              <a:t>National Use Case (Generalized) Profile inherited by </a:t>
            </a:r>
            <a:r>
              <a:rPr lang="en-US"/>
              <a:t>National Use Case (Restrictive) Profile</a:t>
            </a:r>
            <a:endParaRPr/>
          </a:p>
          <a:p>
            <a:pPr indent="-168592" lvl="1" marL="685800" rtl="0" algn="l">
              <a:lnSpc>
                <a:spcPct val="90000"/>
              </a:lnSpc>
              <a:spcBef>
                <a:spcPts val="500"/>
              </a:spcBef>
              <a:spcAft>
                <a:spcPts val="0"/>
              </a:spcAft>
              <a:buSzPct val="75000"/>
              <a:buChar char="•"/>
            </a:pPr>
            <a:r>
              <a:rPr lang="en-US"/>
              <a:t>Germany, US</a:t>
            </a:r>
            <a:endParaRPr/>
          </a:p>
          <a:p>
            <a:pPr indent="-228600" lvl="0" marL="228600" rtl="0" algn="l">
              <a:lnSpc>
                <a:spcPct val="90000"/>
              </a:lnSpc>
              <a:spcBef>
                <a:spcPts val="1000"/>
              </a:spcBef>
              <a:spcAft>
                <a:spcPts val="0"/>
              </a:spcAft>
              <a:buClr>
                <a:schemeClr val="dk1"/>
              </a:buClr>
              <a:buSzPct val="100000"/>
              <a:buChar char="•"/>
            </a:pPr>
            <a:r>
              <a:rPr lang="en-US"/>
              <a:t>National Use Case Generalized Profile provides reference targets for National Use Case (Restrictive) Profile</a:t>
            </a:r>
            <a:endParaRPr/>
          </a:p>
          <a:p>
            <a:pPr indent="-228600" lvl="1" marL="685800" rtl="0" algn="l">
              <a:lnSpc>
                <a:spcPct val="90000"/>
              </a:lnSpc>
              <a:spcBef>
                <a:spcPts val="500"/>
              </a:spcBef>
              <a:spcAft>
                <a:spcPts val="0"/>
              </a:spcAft>
              <a:buClr>
                <a:schemeClr val="dk1"/>
              </a:buClr>
              <a:buSzPct val="100000"/>
              <a:buChar char="•"/>
            </a:pPr>
            <a:r>
              <a:rPr lang="en-US"/>
              <a:t>Belgium, Estonia</a:t>
            </a:r>
            <a:endParaRPr/>
          </a:p>
          <a:p>
            <a:pPr indent="0" lvl="0" marL="0" rtl="0" algn="l">
              <a:lnSpc>
                <a:spcPct val="90000"/>
              </a:lnSpc>
              <a:spcBef>
                <a:spcPts val="1000"/>
              </a:spcBef>
              <a:spcAft>
                <a:spcPts val="0"/>
              </a:spcAft>
              <a:buClr>
                <a:schemeClr val="dk1"/>
              </a:buClr>
              <a:buSzPct val="100000"/>
              <a:buNone/>
            </a:pPr>
            <a:r>
              <a:rPr b="1" lang="en-US"/>
              <a:t>International Guides: </a:t>
            </a:r>
            <a:endParaRPr/>
          </a:p>
          <a:p>
            <a:pPr indent="-228600" lvl="0" marL="228600" rtl="0" algn="l">
              <a:lnSpc>
                <a:spcPct val="90000"/>
              </a:lnSpc>
              <a:spcBef>
                <a:spcPts val="1000"/>
              </a:spcBef>
              <a:spcAft>
                <a:spcPts val="0"/>
              </a:spcAft>
              <a:buClr>
                <a:schemeClr val="dk1"/>
              </a:buClr>
              <a:buSzPct val="100000"/>
              <a:buChar char="•"/>
            </a:pPr>
            <a:r>
              <a:rPr lang="en-US" sz="2800">
                <a:solidFill>
                  <a:schemeClr val="dk1"/>
                </a:solidFill>
              </a:rPr>
              <a:t>International Use Case Profile Inherited by National Use Case Profile (Generalized)</a:t>
            </a:r>
            <a:endParaRPr/>
          </a:p>
          <a:p>
            <a:pPr indent="-228600" lvl="1" marL="685800" rtl="0" algn="l">
              <a:lnSpc>
                <a:spcPct val="90000"/>
              </a:lnSpc>
              <a:spcBef>
                <a:spcPts val="500"/>
              </a:spcBef>
              <a:spcAft>
                <a:spcPts val="0"/>
              </a:spcAft>
              <a:buClr>
                <a:schemeClr val="dk1"/>
              </a:buClr>
              <a:buSzPct val="100000"/>
              <a:buChar char="•"/>
            </a:pPr>
            <a:r>
              <a:rPr lang="en-US">
                <a:solidFill>
                  <a:schemeClr val="dk1"/>
                </a:solidFill>
              </a:rPr>
              <a:t>Finland </a:t>
            </a:r>
            <a:endParaRPr/>
          </a:p>
          <a:p>
            <a:pPr indent="-228600" lvl="0" marL="228600" rtl="0" algn="l">
              <a:lnSpc>
                <a:spcPct val="90000"/>
              </a:lnSpc>
              <a:spcBef>
                <a:spcPts val="1000"/>
              </a:spcBef>
              <a:spcAft>
                <a:spcPts val="0"/>
              </a:spcAft>
              <a:buClr>
                <a:schemeClr val="dk1"/>
              </a:buClr>
              <a:buSzPct val="100000"/>
              <a:buChar char="•"/>
            </a:pPr>
            <a:r>
              <a:rPr lang="en-US" sz="2800">
                <a:solidFill>
                  <a:schemeClr val="dk1"/>
                </a:solidFill>
              </a:rPr>
              <a:t>International Use Case Profile Inherited by National Abstract Profile</a:t>
            </a:r>
            <a:endParaRPr/>
          </a:p>
          <a:p>
            <a:pPr indent="-228600" lvl="1" marL="685800" rtl="0" algn="l">
              <a:lnSpc>
                <a:spcPct val="90000"/>
              </a:lnSpc>
              <a:spcBef>
                <a:spcPts val="500"/>
              </a:spcBef>
              <a:spcAft>
                <a:spcPts val="0"/>
              </a:spcAft>
              <a:buClr>
                <a:schemeClr val="dk1"/>
              </a:buClr>
              <a:buSzPct val="100000"/>
              <a:buChar char="•"/>
            </a:pPr>
            <a:r>
              <a:rPr lang="en-US"/>
              <a:t>Denmark</a:t>
            </a:r>
            <a:endParaRPr/>
          </a:p>
          <a:p>
            <a:pPr indent="-228600" lvl="0" marL="228600" rtl="0" algn="l">
              <a:lnSpc>
                <a:spcPct val="90000"/>
              </a:lnSpc>
              <a:spcBef>
                <a:spcPts val="1000"/>
              </a:spcBef>
              <a:spcAft>
                <a:spcPts val="0"/>
              </a:spcAft>
              <a:buClr>
                <a:schemeClr val="dk1"/>
              </a:buClr>
              <a:buSzPct val="100000"/>
              <a:buChar char="•"/>
            </a:pPr>
            <a:r>
              <a:rPr lang="en-US"/>
              <a:t>National Use Case Guides pointing directly to International Use Case Profiles</a:t>
            </a:r>
            <a:endParaRPr/>
          </a:p>
          <a:p>
            <a:pPr indent="-228600" lvl="1" marL="685800" rtl="0" algn="l">
              <a:lnSpc>
                <a:spcPct val="90000"/>
              </a:lnSpc>
              <a:spcBef>
                <a:spcPts val="500"/>
              </a:spcBef>
              <a:spcAft>
                <a:spcPts val="0"/>
              </a:spcAft>
              <a:buClr>
                <a:schemeClr val="dk1"/>
              </a:buClr>
              <a:buSzPct val="100000"/>
              <a:buChar char="•"/>
            </a:pPr>
            <a:r>
              <a:rPr lang="en-US"/>
              <a:t>New Zealand</a:t>
            </a:r>
            <a:endParaRPr/>
          </a:p>
          <a:p>
            <a:pPr indent="-228600" lvl="0" marL="228600" rtl="0" algn="l">
              <a:lnSpc>
                <a:spcPct val="90000"/>
              </a:lnSpc>
              <a:spcBef>
                <a:spcPts val="1000"/>
              </a:spcBef>
              <a:spcAft>
                <a:spcPts val="0"/>
              </a:spcAft>
              <a:buClr>
                <a:schemeClr val="dk1"/>
              </a:buClr>
              <a:buSzPct val="100000"/>
              <a:buChar char="•"/>
            </a:pPr>
            <a:r>
              <a:rPr lang="en-US"/>
              <a:t>National Use Case (Restrictive) Profiles that do not technically relate back to International Use Case Profiles</a:t>
            </a:r>
            <a:endParaRPr/>
          </a:p>
          <a:p>
            <a:pPr indent="-228600" lvl="1" marL="685800" rtl="0" algn="l">
              <a:lnSpc>
                <a:spcPct val="90000"/>
              </a:lnSpc>
              <a:spcBef>
                <a:spcPts val="500"/>
              </a:spcBef>
              <a:spcAft>
                <a:spcPts val="0"/>
              </a:spcAft>
              <a:buClr>
                <a:schemeClr val="dk1"/>
              </a:buClr>
              <a:buSzPct val="100000"/>
              <a:buChar char="•"/>
            </a:pPr>
            <a:r>
              <a:rPr lang="en-US"/>
              <a:t>US, UK Core Patient Access* (guide narrative indicating close relation to IPA)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Outstanding Questions</a:t>
            </a:r>
            <a:endParaRPr/>
          </a:p>
        </p:txBody>
      </p:sp>
      <p:sp>
        <p:nvSpPr>
          <p:cNvPr id="463" name="Google Shape;463;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202882" lvl="0" marL="228600" marR="0" rtl="0" algn="l">
              <a:lnSpc>
                <a:spcPct val="90000"/>
              </a:lnSpc>
              <a:spcBef>
                <a:spcPts val="1000"/>
              </a:spcBef>
              <a:spcAft>
                <a:spcPts val="0"/>
              </a:spcAft>
              <a:buSzPct val="64285"/>
              <a:buChar char="•"/>
            </a:pPr>
            <a:r>
              <a:rPr lang="en-US"/>
              <a:t>Is there a single national pattern that makes sense to harmonize around?</a:t>
            </a:r>
            <a:endParaRPr/>
          </a:p>
          <a:p>
            <a:pPr indent="-202882" lvl="1" marL="685800" marR="0" rtl="0" algn="l">
              <a:lnSpc>
                <a:spcPct val="90000"/>
              </a:lnSpc>
              <a:spcBef>
                <a:spcPts val="0"/>
              </a:spcBef>
              <a:spcAft>
                <a:spcPts val="0"/>
              </a:spcAft>
              <a:buSzPct val="75000"/>
              <a:buChar char="•"/>
            </a:pPr>
            <a:r>
              <a:rPr lang="en-US"/>
              <a:t>How do the potential patterns impact our ability to integrate the international use case layer?</a:t>
            </a:r>
            <a:endParaRPr/>
          </a:p>
          <a:p>
            <a:pPr indent="-249634" lvl="0" marL="228600" rtl="0" algn="l">
              <a:spcBef>
                <a:spcPts val="1000"/>
              </a:spcBef>
              <a:spcAft>
                <a:spcPts val="0"/>
              </a:spcAft>
              <a:buSzPct val="100000"/>
              <a:buChar char="•"/>
            </a:pPr>
            <a:r>
              <a:rPr lang="en-US" sz="2750"/>
              <a:t>What are your biggest blockers that would need to be resolved before you would consider changing your pattern (i.e., if a pattern was selected for harmonization)?</a:t>
            </a:r>
            <a:endParaRPr sz="2750"/>
          </a:p>
          <a:p>
            <a:pPr indent="-202882" lvl="0" marL="228600" marR="0" rtl="0" algn="l">
              <a:lnSpc>
                <a:spcPct val="90000"/>
              </a:lnSpc>
              <a:spcBef>
                <a:spcPts val="0"/>
              </a:spcBef>
              <a:spcAft>
                <a:spcPts val="0"/>
              </a:spcAft>
              <a:buSzPct val="64285"/>
              <a:buChar char="•"/>
            </a:pPr>
            <a:r>
              <a:rPr b="1" lang="en-US"/>
              <a:t>Big Question:</a:t>
            </a:r>
            <a:r>
              <a:rPr lang="en-US"/>
              <a:t> </a:t>
            </a:r>
            <a:r>
              <a:rPr lang="en-US"/>
              <a:t>How can we make it possible for a vendor to meet both International Use Case Profiles and their National Profiles that are more abstracted without jeopardizing the scope of either?</a:t>
            </a:r>
            <a:endParaRPr/>
          </a:p>
          <a:p>
            <a:pPr indent="-202882" lvl="1" marL="685800" rtl="0" algn="l">
              <a:spcBef>
                <a:spcPts val="0"/>
              </a:spcBef>
              <a:spcAft>
                <a:spcPts val="0"/>
              </a:spcAft>
              <a:buSzPct val="64285"/>
              <a:buChar char="•"/>
            </a:pPr>
            <a:r>
              <a:rPr lang="en-US" sz="2800"/>
              <a:t>How do we ensure that the constraints that are introduced or are relaxed due to this relationship are appropriate for the given use case (</a:t>
            </a:r>
            <a:r>
              <a:rPr i="1" lang="en-US" sz="2800"/>
              <a:t>particularly when national use case scopes differ from the use case scope in the UV profile?)</a:t>
            </a:r>
            <a:endParaRPr i="1" sz="2800"/>
          </a:p>
          <a:p>
            <a:pPr indent="-202882" lvl="1" marL="685800" rtl="0" algn="l">
              <a:spcBef>
                <a:spcPts val="0"/>
              </a:spcBef>
              <a:spcAft>
                <a:spcPts val="0"/>
              </a:spcAft>
              <a:buSzPct val="64285"/>
              <a:buChar char="•"/>
            </a:pPr>
            <a:r>
              <a:rPr lang="en-US" sz="2800"/>
              <a:t>Is there a world where our national use case projects could point/combine the international conformance artifacts with our national core conformance artifacts without having to create new artifacts for vendors to demonstrate against?</a:t>
            </a:r>
            <a:endParaRPr sz="2800"/>
          </a:p>
          <a:p>
            <a:pPr indent="0" lvl="0" marL="228600" rtl="0" algn="l">
              <a:lnSpc>
                <a:spcPct val="90000"/>
              </a:lnSpc>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9"/>
          <p:cNvSpPr/>
          <p:nvPr/>
        </p:nvSpPr>
        <p:spPr>
          <a:xfrm>
            <a:off x="319314" y="558354"/>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Resource</a:t>
            </a:r>
            <a:endParaRPr/>
          </a:p>
        </p:txBody>
      </p:sp>
      <p:sp>
        <p:nvSpPr>
          <p:cNvPr id="469" name="Google Shape;469;p39"/>
          <p:cNvSpPr/>
          <p:nvPr/>
        </p:nvSpPr>
        <p:spPr>
          <a:xfrm>
            <a:off x="319314" y="1668696"/>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470" name="Google Shape;470;p39"/>
          <p:cNvSpPr/>
          <p:nvPr/>
        </p:nvSpPr>
        <p:spPr>
          <a:xfrm>
            <a:off x="319314" y="2685213"/>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471" name="Google Shape;471;p39"/>
          <p:cNvSpPr/>
          <p:nvPr/>
        </p:nvSpPr>
        <p:spPr>
          <a:xfrm>
            <a:off x="319314" y="3841123"/>
            <a:ext cx="5530500" cy="722700"/>
          </a:xfrm>
          <a:prstGeom prst="roundRect">
            <a:avLst>
              <a:gd fmla="val 16667" name="adj"/>
            </a:avLst>
          </a:prstGeom>
          <a:solidFill>
            <a:srgbClr val="674EA7"/>
          </a:solidFill>
          <a:ln cap="flat" cmpd="sng" w="12700">
            <a:solidFill>
              <a:srgbClr val="674E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National Use Case </a:t>
            </a:r>
            <a:r>
              <a:rPr b="1" lang="en-US" u="sng">
                <a:solidFill>
                  <a:schemeClr val="lt1"/>
                </a:solidFill>
                <a:latin typeface="Calibri"/>
                <a:ea typeface="Calibri"/>
                <a:cs typeface="Calibri"/>
                <a:sym typeface="Calibri"/>
              </a:rPr>
              <a:t>Specification</a:t>
            </a:r>
            <a:endParaRPr b="1" u="sng">
              <a:solidFill>
                <a:schemeClr val="lt1"/>
              </a:solidFill>
            </a:endParaRPr>
          </a:p>
        </p:txBody>
      </p:sp>
      <p:sp>
        <p:nvSpPr>
          <p:cNvPr id="472" name="Google Shape;472;p39"/>
          <p:cNvSpPr/>
          <p:nvPr/>
        </p:nvSpPr>
        <p:spPr>
          <a:xfrm>
            <a:off x="319314" y="5866466"/>
            <a:ext cx="5530500" cy="722700"/>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473" name="Google Shape;473;p39"/>
          <p:cNvSpPr/>
          <p:nvPr/>
        </p:nvSpPr>
        <p:spPr>
          <a:xfrm>
            <a:off x="3823295" y="633106"/>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Patient</a:t>
            </a:r>
            <a:endParaRPr/>
          </a:p>
        </p:txBody>
      </p:sp>
      <p:sp>
        <p:nvSpPr>
          <p:cNvPr id="474" name="Google Shape;474;p39"/>
          <p:cNvSpPr/>
          <p:nvPr/>
        </p:nvSpPr>
        <p:spPr>
          <a:xfrm>
            <a:off x="6389078" y="5828319"/>
            <a:ext cx="5335800" cy="722700"/>
          </a:xfrm>
          <a:prstGeom prst="roundRect">
            <a:avLst>
              <a:gd fmla="val 16667" name="adj"/>
            </a:avLst>
          </a:prstGeom>
          <a:solidFill>
            <a:srgbClr val="A8D08C"/>
          </a:solidFill>
          <a:ln cap="flat" cmpd="sng" w="12700">
            <a:solidFill>
              <a:srgbClr val="A8D08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475" name="Google Shape;475;p39"/>
          <p:cNvSpPr/>
          <p:nvPr/>
        </p:nvSpPr>
        <p:spPr>
          <a:xfrm>
            <a:off x="6543049" y="5934997"/>
            <a:ext cx="1815600" cy="509400"/>
          </a:xfrm>
          <a:prstGeom prst="rect">
            <a:avLst/>
          </a:prstGeom>
          <a:solidFill>
            <a:srgbClr val="548135"/>
          </a:solidFill>
          <a:ln cap="flat" cmpd="sng" w="12700">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IPA Patient</a:t>
            </a:r>
            <a:endParaRPr/>
          </a:p>
        </p:txBody>
      </p:sp>
      <p:sp>
        <p:nvSpPr>
          <p:cNvPr id="476" name="Google Shape;476;p39"/>
          <p:cNvSpPr txBox="1"/>
          <p:nvPr/>
        </p:nvSpPr>
        <p:spPr>
          <a:xfrm>
            <a:off x="7573551" y="0"/>
            <a:ext cx="4328100" cy="892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Pattern to Consider</a:t>
            </a:r>
            <a:endParaRPr/>
          </a:p>
          <a:p>
            <a:pPr indent="0" lvl="0" marL="0" marR="0" rtl="0" algn="ctr">
              <a:lnSpc>
                <a:spcPct val="100000"/>
              </a:lnSpc>
              <a:spcBef>
                <a:spcPts val="0"/>
              </a:spcBef>
              <a:spcAft>
                <a:spcPts val="0"/>
              </a:spcAft>
              <a:buClr>
                <a:srgbClr val="000000"/>
              </a:buClr>
              <a:buSzPts val="1400"/>
              <a:buFont typeface="Calibri"/>
              <a:buNone/>
            </a:pPr>
            <a:r>
              <a:rPr b="1" lang="en-US">
                <a:latin typeface="Calibri"/>
                <a:ea typeface="Calibri"/>
                <a:cs typeface="Calibri"/>
                <a:sym typeface="Calibri"/>
              </a:rPr>
              <a:t>Not expressed currently - </a:t>
            </a:r>
            <a:endParaRPr b="1">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Calibri"/>
              <a:buNone/>
            </a:pPr>
            <a:r>
              <a:rPr b="1" lang="en-US">
                <a:latin typeface="Calibri"/>
                <a:ea typeface="Calibri"/>
                <a:cs typeface="Calibri"/>
                <a:sym typeface="Calibri"/>
              </a:rPr>
              <a:t>potentially due to tooling constraints</a:t>
            </a:r>
            <a:endParaRPr/>
          </a:p>
        </p:txBody>
      </p:sp>
      <p:sp>
        <p:nvSpPr>
          <p:cNvPr id="477" name="Google Shape;477;p39"/>
          <p:cNvSpPr/>
          <p:nvPr/>
        </p:nvSpPr>
        <p:spPr>
          <a:xfrm>
            <a:off x="3823295" y="1774243"/>
            <a:ext cx="1815600" cy="509400"/>
          </a:xfrm>
          <a:prstGeom prst="rect">
            <a:avLst/>
          </a:prstGeom>
          <a:solidFill>
            <a:schemeClr val="accent6"/>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National </a:t>
            </a:r>
            <a:r>
              <a:rPr lang="en-US" sz="1800">
                <a:solidFill>
                  <a:schemeClr val="lt1"/>
                </a:solidFill>
                <a:latin typeface="Calibri"/>
                <a:ea typeface="Calibri"/>
                <a:cs typeface="Calibri"/>
                <a:sym typeface="Calibri"/>
              </a:rPr>
              <a:t>Base Patient</a:t>
            </a:r>
            <a:endParaRPr/>
          </a:p>
        </p:txBody>
      </p:sp>
      <p:sp>
        <p:nvSpPr>
          <p:cNvPr id="478" name="Google Shape;478;p39"/>
          <p:cNvSpPr/>
          <p:nvPr/>
        </p:nvSpPr>
        <p:spPr>
          <a:xfrm>
            <a:off x="3823295" y="3947801"/>
            <a:ext cx="1815600" cy="509400"/>
          </a:xfrm>
          <a:prstGeom prst="rect">
            <a:avLst/>
          </a:prstGeom>
          <a:solidFill>
            <a:schemeClr val="lt1"/>
          </a:solidFill>
          <a:ln cap="flat" cmpd="sng" w="12700">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Guide</a:t>
            </a:r>
            <a:endParaRPr/>
          </a:p>
        </p:txBody>
      </p:sp>
      <p:cxnSp>
        <p:nvCxnSpPr>
          <p:cNvPr id="479" name="Google Shape;479;p39"/>
          <p:cNvCxnSpPr>
            <a:stCxn id="478" idx="3"/>
            <a:endCxn id="475" idx="0"/>
          </p:cNvCxnSpPr>
          <p:nvPr/>
        </p:nvCxnSpPr>
        <p:spPr>
          <a:xfrm>
            <a:off x="5638895" y="4202501"/>
            <a:ext cx="1812000" cy="1732500"/>
          </a:xfrm>
          <a:prstGeom prst="bentConnector2">
            <a:avLst/>
          </a:prstGeom>
          <a:noFill/>
          <a:ln cap="flat" cmpd="sng" w="9525">
            <a:solidFill>
              <a:schemeClr val="dk1"/>
            </a:solidFill>
            <a:prstDash val="dash"/>
            <a:miter lim="800000"/>
            <a:headEnd len="sm" w="sm" type="none"/>
            <a:tailEnd len="sm" w="sm" type="none"/>
          </a:ln>
        </p:spPr>
      </p:cxnSp>
      <p:sp>
        <p:nvSpPr>
          <p:cNvPr id="480" name="Google Shape;480;p39"/>
          <p:cNvSpPr txBox="1"/>
          <p:nvPr/>
        </p:nvSpPr>
        <p:spPr>
          <a:xfrm>
            <a:off x="7450900" y="1128650"/>
            <a:ext cx="4450800" cy="427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National Use Case </a:t>
            </a:r>
            <a:r>
              <a:rPr lang="en-US" sz="1600" u="sng">
                <a:solidFill>
                  <a:schemeClr val="dk1"/>
                </a:solidFill>
                <a:latin typeface="Calibri"/>
                <a:ea typeface="Calibri"/>
                <a:cs typeface="Calibri"/>
                <a:sym typeface="Calibri"/>
              </a:rPr>
              <a:t>Specification</a:t>
            </a:r>
            <a:r>
              <a:rPr lang="en-US" sz="1600">
                <a:solidFill>
                  <a:schemeClr val="dk1"/>
                </a:solidFill>
                <a:latin typeface="Calibri"/>
                <a:ea typeface="Calibri"/>
                <a:cs typeface="Calibri"/>
                <a:sym typeface="Calibri"/>
              </a:rPr>
              <a:t> would point to the conformance artifact from their national base/core and the conformance artifact from the international use case guide. Without re-profiling or creating a new profile.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Would reduce proliferation of profiles, prevent misalignment of how use cases are addressed,  and make it easier/faster for vendors to demonstrate they meet the requirements in country (e.g., identifiers, extensions) and the use case requirements established internationally</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Would require confidence that the international guide could respond quickly to requests for change from national use case implementation feedback. Likely would require some tooling improvements  </a:t>
            </a:r>
            <a:endParaRPr sz="1600">
              <a:solidFill>
                <a:schemeClr val="dk1"/>
              </a:solidFill>
              <a:latin typeface="Calibri"/>
              <a:ea typeface="Calibri"/>
              <a:cs typeface="Calibri"/>
              <a:sym typeface="Calibri"/>
            </a:endParaRPr>
          </a:p>
        </p:txBody>
      </p:sp>
      <p:cxnSp>
        <p:nvCxnSpPr>
          <p:cNvPr id="481" name="Google Shape;481;p39"/>
          <p:cNvCxnSpPr>
            <a:stCxn id="478" idx="3"/>
            <a:endCxn id="477" idx="3"/>
          </p:cNvCxnSpPr>
          <p:nvPr/>
        </p:nvCxnSpPr>
        <p:spPr>
          <a:xfrm flipH="1" rot="10800000">
            <a:off x="5638895" y="2029001"/>
            <a:ext cx="600" cy="2173500"/>
          </a:xfrm>
          <a:prstGeom prst="bentConnector3">
            <a:avLst>
              <a:gd fmla="val 39687500" name="adj1"/>
            </a:avLst>
          </a:prstGeom>
          <a:noFill/>
          <a:ln cap="flat" cmpd="sng" w="9525">
            <a:solidFill>
              <a:schemeClr val="dk1"/>
            </a:solidFill>
            <a:prstDash val="dash"/>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Agenda</a:t>
            </a:r>
            <a:endParaRPr/>
          </a:p>
        </p:txBody>
      </p:sp>
      <p:sp>
        <p:nvSpPr>
          <p:cNvPr id="101" name="Google Shape;101;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95275" lvl="0" marL="228600" rtl="0" algn="l">
              <a:lnSpc>
                <a:spcPct val="90000"/>
              </a:lnSpc>
              <a:spcBef>
                <a:spcPts val="0"/>
              </a:spcBef>
              <a:spcAft>
                <a:spcPts val="0"/>
              </a:spcAft>
              <a:buClr>
                <a:schemeClr val="dk1"/>
              </a:buClr>
              <a:buSzPts val="2800"/>
              <a:buChar char="•"/>
            </a:pPr>
            <a:r>
              <a:rPr lang="en-US"/>
              <a:t>Housekeeping (5 minutes)</a:t>
            </a:r>
            <a:endParaRPr/>
          </a:p>
          <a:p>
            <a:pPr indent="-295275" lvl="0" marL="228600" rtl="0" algn="l">
              <a:lnSpc>
                <a:spcPct val="90000"/>
              </a:lnSpc>
              <a:spcBef>
                <a:spcPts val="0"/>
              </a:spcBef>
              <a:spcAft>
                <a:spcPts val="0"/>
              </a:spcAft>
              <a:buClr>
                <a:schemeClr val="dk1"/>
              </a:buClr>
              <a:buSzPts val="2800"/>
              <a:buChar char="•"/>
            </a:pPr>
            <a:r>
              <a:rPr lang="en-US"/>
              <a:t>Providing context for discussions to date (5 minutes)</a:t>
            </a:r>
            <a:endParaRPr/>
          </a:p>
          <a:p>
            <a:pPr indent="-231775" lvl="0" marL="228600" rtl="0" algn="l">
              <a:lnSpc>
                <a:spcPct val="90000"/>
              </a:lnSpc>
              <a:spcBef>
                <a:spcPts val="0"/>
              </a:spcBef>
              <a:spcAft>
                <a:spcPts val="0"/>
              </a:spcAft>
              <a:buSzPts val="1800"/>
              <a:buChar char="•"/>
            </a:pPr>
            <a:r>
              <a:rPr lang="en-US"/>
              <a:t>Outline Emerging Framework  &amp; Key Considerations (15 minutes)</a:t>
            </a:r>
            <a:endParaRPr/>
          </a:p>
          <a:p>
            <a:pPr indent="-231775" lvl="0" marL="228600" rtl="0" algn="l">
              <a:lnSpc>
                <a:spcPct val="90000"/>
              </a:lnSpc>
              <a:spcBef>
                <a:spcPts val="0"/>
              </a:spcBef>
              <a:spcAft>
                <a:spcPts val="0"/>
              </a:spcAft>
              <a:buSzPts val="1800"/>
              <a:buChar char="•"/>
            </a:pPr>
            <a:r>
              <a:rPr lang="en-US"/>
              <a:t>Validating your Nation’s Pattern (~5 minutes per country)</a:t>
            </a:r>
            <a:endParaRPr/>
          </a:p>
          <a:p>
            <a:pPr indent="-231775" lvl="0" marL="228600" rtl="0" algn="l">
              <a:lnSpc>
                <a:spcPct val="90000"/>
              </a:lnSpc>
              <a:spcBef>
                <a:spcPts val="0"/>
              </a:spcBef>
              <a:spcAft>
                <a:spcPts val="0"/>
              </a:spcAft>
              <a:buSzPts val="1800"/>
              <a:buChar char="•"/>
            </a:pPr>
            <a:r>
              <a:rPr lang="en-US"/>
              <a:t>Discuss if there are patterns we think are promising for scalability/if any can be ruled out for harmonization (~20 min)</a:t>
            </a:r>
            <a:endParaRPr/>
          </a:p>
          <a:p>
            <a:pPr indent="0" lvl="0" marL="228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Impromptu Meetup -&gt; Emerging Collaborative</a:t>
            </a:r>
            <a:endParaRPr/>
          </a:p>
        </p:txBody>
      </p:sp>
      <p:sp>
        <p:nvSpPr>
          <p:cNvPr id="107" name="Google Shape;107;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62500" lnSpcReduction="10000"/>
          </a:bodyPr>
          <a:lstStyle/>
          <a:p>
            <a:pPr indent="-228600" lvl="0" marL="228600" rtl="0" algn="l">
              <a:lnSpc>
                <a:spcPct val="90000"/>
              </a:lnSpc>
              <a:spcBef>
                <a:spcPts val="0"/>
              </a:spcBef>
              <a:spcAft>
                <a:spcPts val="0"/>
              </a:spcAft>
              <a:buClr>
                <a:schemeClr val="dk1"/>
              </a:buClr>
              <a:buSzPct val="100000"/>
              <a:buChar char="•"/>
            </a:pPr>
            <a:r>
              <a:rPr lang="en-US"/>
              <a:t>Two Impromptu Meet-Ups at January 2023 Working Group Meeting;</a:t>
            </a:r>
            <a:endParaRPr/>
          </a:p>
          <a:p>
            <a:pPr indent="-228600" lvl="1" marL="685800" rtl="0" algn="l">
              <a:lnSpc>
                <a:spcPct val="90000"/>
              </a:lnSpc>
              <a:spcBef>
                <a:spcPts val="500"/>
              </a:spcBef>
              <a:spcAft>
                <a:spcPts val="0"/>
              </a:spcAft>
              <a:buClr>
                <a:schemeClr val="dk1"/>
              </a:buClr>
              <a:buSzPct val="100000"/>
              <a:buChar char="•"/>
            </a:pPr>
            <a:r>
              <a:rPr lang="en-US"/>
              <a:t>22 voices (20 on site/2 virtually) – </a:t>
            </a:r>
            <a:endParaRPr/>
          </a:p>
          <a:p>
            <a:pPr indent="-228600" lvl="1" marL="685800" rtl="0" algn="l">
              <a:lnSpc>
                <a:spcPct val="90000"/>
              </a:lnSpc>
              <a:spcBef>
                <a:spcPts val="500"/>
              </a:spcBef>
              <a:spcAft>
                <a:spcPts val="0"/>
              </a:spcAft>
              <a:buClr>
                <a:schemeClr val="dk1"/>
              </a:buClr>
              <a:buSzPct val="100000"/>
              <a:buChar char="•"/>
            </a:pPr>
            <a:r>
              <a:rPr lang="en-US"/>
              <a:t>Australia, Belgium, Canada, Denmark, Estonia, Japan, Netherlands, New Zealand, Norway, Switzerland, Portugal, UK, USA</a:t>
            </a:r>
            <a:endParaRPr/>
          </a:p>
          <a:p>
            <a:pPr indent="-228600" lvl="1" marL="685800" rtl="0" algn="l">
              <a:lnSpc>
                <a:spcPct val="90000"/>
              </a:lnSpc>
              <a:spcBef>
                <a:spcPts val="500"/>
              </a:spcBef>
              <a:spcAft>
                <a:spcPts val="0"/>
              </a:spcAft>
              <a:buClr>
                <a:schemeClr val="dk1"/>
              </a:buClr>
              <a:buSzPct val="100000"/>
              <a:buChar char="•"/>
            </a:pPr>
            <a:r>
              <a:rPr lang="en-US"/>
              <a:t>Livestream notes of first session:  </a:t>
            </a:r>
            <a:r>
              <a:rPr lang="en-US" u="sng">
                <a:solidFill>
                  <a:schemeClr val="hlink"/>
                </a:solidFill>
                <a:hlinkClick r:id="rId3"/>
              </a:rPr>
              <a:t>https://chat.fhir.org/#narrow/stream/261969-IPA/topic/National.20IG.20Meetup.20.40.20Mon.20Q5.20in.20Assissi</a:t>
            </a:r>
            <a:r>
              <a:rPr lang="en-US"/>
              <a:t> </a:t>
            </a:r>
            <a:endParaRPr/>
          </a:p>
          <a:p>
            <a:pPr indent="-228600" lvl="0" marL="228600" rtl="0" algn="l">
              <a:lnSpc>
                <a:spcPct val="90000"/>
              </a:lnSpc>
              <a:spcBef>
                <a:spcPts val="1000"/>
              </a:spcBef>
              <a:spcAft>
                <a:spcPts val="0"/>
              </a:spcAft>
              <a:buClr>
                <a:schemeClr val="dk1"/>
              </a:buClr>
              <a:buSzPct val="100000"/>
              <a:buChar char="•"/>
            </a:pPr>
            <a:r>
              <a:rPr lang="en-US"/>
              <a:t>Theme 1: We are mixed in our maturity - some of us have 20+ National IGuides others are beginning the process</a:t>
            </a:r>
            <a:endParaRPr/>
          </a:p>
          <a:p>
            <a:pPr indent="-228600" lvl="0" marL="228600" rtl="0" algn="l">
              <a:lnSpc>
                <a:spcPct val="90000"/>
              </a:lnSpc>
              <a:spcBef>
                <a:spcPts val="1000"/>
              </a:spcBef>
              <a:spcAft>
                <a:spcPts val="0"/>
              </a:spcAft>
              <a:buClr>
                <a:schemeClr val="dk1"/>
              </a:buClr>
              <a:buSzPct val="100000"/>
              <a:buChar char="•"/>
            </a:pPr>
            <a:r>
              <a:rPr lang="en-US"/>
              <a:t>Theme 2: We have ecosystem differences that lead to operational differences – some funded with established levers to enforce use and of National Guides or to enforce publishing through a National Registry, others are non-funded or grassroots</a:t>
            </a:r>
            <a:endParaRPr/>
          </a:p>
          <a:p>
            <a:pPr indent="-228600" lvl="1" marL="685800" rtl="0" algn="l">
              <a:lnSpc>
                <a:spcPct val="90000"/>
              </a:lnSpc>
              <a:spcBef>
                <a:spcPts val="500"/>
              </a:spcBef>
              <a:spcAft>
                <a:spcPts val="0"/>
              </a:spcAft>
              <a:buClr>
                <a:schemeClr val="dk1"/>
              </a:buClr>
              <a:buSzPct val="100000"/>
              <a:buChar char="•"/>
            </a:pPr>
            <a:r>
              <a:rPr lang="en-US"/>
              <a:t>Question remains whether there is a true minimum that we share (e.g., organic international core) or whether the approach is more likely a superset </a:t>
            </a:r>
            <a:endParaRPr/>
          </a:p>
          <a:p>
            <a:pPr indent="-228600" lvl="0" marL="228600" rtl="0" algn="l">
              <a:lnSpc>
                <a:spcPct val="90000"/>
              </a:lnSpc>
              <a:spcBef>
                <a:spcPts val="1000"/>
              </a:spcBef>
              <a:spcAft>
                <a:spcPts val="0"/>
              </a:spcAft>
              <a:buClr>
                <a:schemeClr val="dk1"/>
              </a:buClr>
              <a:buSzPct val="100000"/>
              <a:buChar char="•"/>
            </a:pPr>
            <a:r>
              <a:rPr lang="en-US"/>
              <a:t>Theme 3: Differences in how we’re using and classifying terms –</a:t>
            </a:r>
            <a:endParaRPr/>
          </a:p>
          <a:p>
            <a:pPr indent="-228600" lvl="1" marL="685800" rtl="0" algn="l">
              <a:lnSpc>
                <a:spcPct val="90000"/>
              </a:lnSpc>
              <a:spcBef>
                <a:spcPts val="500"/>
              </a:spcBef>
              <a:spcAft>
                <a:spcPts val="0"/>
              </a:spcAft>
              <a:buClr>
                <a:schemeClr val="dk1"/>
              </a:buClr>
              <a:buSzPct val="100000"/>
              <a:buChar char="•"/>
            </a:pPr>
            <a:r>
              <a:rPr lang="en-US"/>
              <a:t>Core distinction is based on use of MS vs inclusion of CapabilityStatements vs ability to enforce through legislation/governance</a:t>
            </a:r>
            <a:endParaRPr/>
          </a:p>
          <a:p>
            <a:pPr indent="-228600" lvl="0" marL="228600" rtl="0" algn="l">
              <a:lnSpc>
                <a:spcPct val="90000"/>
              </a:lnSpc>
              <a:spcBef>
                <a:spcPts val="1000"/>
              </a:spcBef>
              <a:spcAft>
                <a:spcPts val="0"/>
              </a:spcAft>
              <a:buClr>
                <a:schemeClr val="dk1"/>
              </a:buClr>
              <a:buSzPct val="100000"/>
              <a:buChar char="•"/>
            </a:pPr>
            <a:r>
              <a:rPr lang="en-US"/>
              <a:t>Theme 4: Change &amp; isolation represents a risk for many of us – there is a desire to be involved and influence expectations that will impact our guides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 Takeaways from January 2023 WGM</a:t>
            </a:r>
            <a:endParaRPr/>
          </a:p>
        </p:txBody>
      </p:sp>
      <p:sp>
        <p:nvSpPr>
          <p:cNvPr id="113" name="Google Shape;11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rPr>
              <a:t>We want to </a:t>
            </a:r>
            <a:r>
              <a:rPr lang="en-US">
                <a:solidFill>
                  <a:srgbClr val="333333"/>
                </a:solidFill>
              </a:rPr>
              <a:t>document how our guides work in our respective countries and assess differences </a:t>
            </a:r>
            <a:endParaRPr/>
          </a:p>
          <a:p>
            <a:pPr indent="-228600" lvl="0" marL="228600" rtl="0" algn="l">
              <a:lnSpc>
                <a:spcPct val="90000"/>
              </a:lnSpc>
              <a:spcBef>
                <a:spcPts val="1000"/>
              </a:spcBef>
              <a:spcAft>
                <a:spcPts val="0"/>
              </a:spcAft>
              <a:buClr>
                <a:srgbClr val="333333"/>
              </a:buClr>
              <a:buSzPts val="2800"/>
              <a:buChar char="•"/>
            </a:pPr>
            <a:r>
              <a:rPr lang="en-US">
                <a:solidFill>
                  <a:srgbClr val="333333"/>
                </a:solidFill>
              </a:rPr>
              <a:t>Started a Confluence Page for National IG Authors to categorize their guides: https://confluence.hl7.org/display/IC/National+IG+Implementations </a:t>
            </a:r>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rPr>
              <a:t>We’ve advocated the HL7 </a:t>
            </a:r>
            <a:r>
              <a:rPr lang="en-US">
                <a:solidFill>
                  <a:srgbClr val="333333"/>
                </a:solidFill>
              </a:rPr>
              <a:t>International Council to allow us to complete this work before formally landing on a definition for Base &amp; Core</a:t>
            </a:r>
            <a:endParaRPr/>
          </a:p>
          <a:p>
            <a:pPr indent="-228600" lvl="0" marL="228600" rtl="0" algn="l">
              <a:lnSpc>
                <a:spcPct val="90000"/>
              </a:lnSpc>
              <a:spcBef>
                <a:spcPts val="1000"/>
              </a:spcBef>
              <a:spcAft>
                <a:spcPts val="0"/>
              </a:spcAft>
              <a:buClr>
                <a:srgbClr val="333333"/>
              </a:buClr>
              <a:buSzPts val="2800"/>
              <a:buChar char="•"/>
            </a:pPr>
            <a:r>
              <a:rPr lang="en-US">
                <a:solidFill>
                  <a:srgbClr val="333333"/>
                </a:solidFill>
              </a:rPr>
              <a:t>Once we have an idea of patterns expressed – we want to discuss an approach to harmonization at the next WGM (May) &amp; DevDays (June)</a:t>
            </a:r>
            <a:endParaRPr/>
          </a:p>
          <a:p>
            <a:pPr indent="-50800" lvl="0" marL="228600" rtl="0" algn="l">
              <a:lnSpc>
                <a:spcPct val="90000"/>
              </a:lnSpc>
              <a:spcBef>
                <a:spcPts val="1000"/>
              </a:spcBef>
              <a:spcAft>
                <a:spcPts val="0"/>
              </a:spcAft>
              <a:buClr>
                <a:schemeClr val="dk1"/>
              </a:buClr>
              <a:buSzPts val="2800"/>
              <a:buNone/>
            </a:pPr>
            <a:r>
              <a:t/>
            </a:r>
            <a:endParaRPr>
              <a:solidFill>
                <a:srgbClr val="3333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Steps </a:t>
            </a:r>
            <a:endParaRPr/>
          </a:p>
        </p:txBody>
      </p:sp>
      <p:sp>
        <p:nvSpPr>
          <p:cNvPr id="119" name="Google Shape;119;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01930" lvl="0" marL="228600" rtl="0" algn="l">
              <a:lnSpc>
                <a:spcPct val="90000"/>
              </a:lnSpc>
              <a:spcBef>
                <a:spcPts val="0"/>
              </a:spcBef>
              <a:spcAft>
                <a:spcPts val="0"/>
              </a:spcAft>
              <a:buClr>
                <a:srgbClr val="333333"/>
              </a:buClr>
              <a:buSzPct val="100000"/>
              <a:buChar char="•"/>
            </a:pPr>
            <a:r>
              <a:rPr lang="en-US">
                <a:solidFill>
                  <a:srgbClr val="333333"/>
                </a:solidFill>
              </a:rPr>
              <a:t>Nations post details about their guides on National IG Confluence</a:t>
            </a:r>
            <a:endParaRPr>
              <a:solidFill>
                <a:srgbClr val="333333"/>
              </a:solidFill>
            </a:endParaRPr>
          </a:p>
          <a:p>
            <a:pPr indent="-201930" lvl="0" marL="228600" rtl="0" algn="l">
              <a:lnSpc>
                <a:spcPct val="90000"/>
              </a:lnSpc>
              <a:spcBef>
                <a:spcPts val="0"/>
              </a:spcBef>
              <a:spcAft>
                <a:spcPts val="0"/>
              </a:spcAft>
              <a:buClr>
                <a:srgbClr val="333333"/>
              </a:buClr>
              <a:buSzPct val="100000"/>
              <a:buChar char="•"/>
            </a:pPr>
            <a:r>
              <a:rPr lang="en-US">
                <a:solidFill>
                  <a:srgbClr val="333333"/>
                </a:solidFill>
              </a:rPr>
              <a:t>Framework provided by NL and NO is refined to include any layers expressed by current National IGuides</a:t>
            </a:r>
            <a:endParaRPr/>
          </a:p>
          <a:p>
            <a:pPr indent="-201930" lvl="0" marL="228600" rtl="0" algn="l">
              <a:lnSpc>
                <a:spcPct val="90000"/>
              </a:lnSpc>
              <a:spcBef>
                <a:spcPts val="1000"/>
              </a:spcBef>
              <a:spcAft>
                <a:spcPts val="0"/>
              </a:spcAft>
              <a:buClr>
                <a:srgbClr val="333333"/>
              </a:buClr>
              <a:buSzPct val="100000"/>
              <a:buChar char="•"/>
            </a:pPr>
            <a:r>
              <a:rPr lang="en-US">
                <a:solidFill>
                  <a:srgbClr val="333333"/>
                </a:solidFill>
              </a:rPr>
              <a:t>Document the National IGuides against the Framework and Validate placement with IGuide authors</a:t>
            </a:r>
            <a:endParaRPr>
              <a:solidFill>
                <a:srgbClr val="333333"/>
              </a:solidFill>
            </a:endParaRPr>
          </a:p>
          <a:p>
            <a:pPr indent="-211455" lvl="1" marL="685800" rtl="0" algn="l">
              <a:lnSpc>
                <a:spcPct val="90000"/>
              </a:lnSpc>
              <a:spcBef>
                <a:spcPts val="1000"/>
              </a:spcBef>
              <a:spcAft>
                <a:spcPts val="0"/>
              </a:spcAft>
              <a:buClr>
                <a:srgbClr val="333333"/>
              </a:buClr>
              <a:buSzPct val="75000"/>
              <a:buChar char="•"/>
            </a:pPr>
            <a:r>
              <a:rPr lang="en-US">
                <a:solidFill>
                  <a:srgbClr val="333333"/>
                </a:solidFill>
              </a:rPr>
              <a:t>Pre-work over chat.fhir.org/Confluence page for folks who can’t attend WGM session</a:t>
            </a:r>
            <a:endParaRPr>
              <a:solidFill>
                <a:srgbClr val="333333"/>
              </a:solidFill>
            </a:endParaRPr>
          </a:p>
          <a:p>
            <a:pPr indent="-211455" lvl="2" marL="1143000" rtl="0" algn="l">
              <a:lnSpc>
                <a:spcPct val="90000"/>
              </a:lnSpc>
              <a:spcBef>
                <a:spcPts val="1000"/>
              </a:spcBef>
              <a:spcAft>
                <a:spcPts val="0"/>
              </a:spcAft>
              <a:buClr>
                <a:srgbClr val="333333"/>
              </a:buClr>
              <a:buSzPct val="90000"/>
              <a:buChar char="•"/>
            </a:pPr>
            <a:r>
              <a:rPr lang="en-US">
                <a:solidFill>
                  <a:srgbClr val="333333"/>
                </a:solidFill>
              </a:rPr>
              <a:t>Please add your national guide as a slide if you don’t see it represented yet</a:t>
            </a:r>
            <a:endParaRPr>
              <a:solidFill>
                <a:srgbClr val="333333"/>
              </a:solidFill>
            </a:endParaRPr>
          </a:p>
          <a:p>
            <a:pPr indent="-211455" lvl="1" marL="685800" rtl="0" algn="l">
              <a:lnSpc>
                <a:spcPct val="90000"/>
              </a:lnSpc>
              <a:spcBef>
                <a:spcPts val="1000"/>
              </a:spcBef>
              <a:spcAft>
                <a:spcPts val="0"/>
              </a:spcAft>
              <a:buClr>
                <a:srgbClr val="333333"/>
              </a:buClr>
              <a:buSzPct val="75000"/>
              <a:buChar char="•"/>
            </a:pPr>
            <a:r>
              <a:rPr lang="en-US">
                <a:solidFill>
                  <a:srgbClr val="333333"/>
                </a:solidFill>
              </a:rPr>
              <a:t>HL7 May WGM Sunday Breakout Session</a:t>
            </a:r>
            <a:endParaRPr>
              <a:solidFill>
                <a:srgbClr val="333333"/>
              </a:solidFill>
            </a:endParaRPr>
          </a:p>
          <a:p>
            <a:pPr indent="-201930" lvl="0" marL="228600" rtl="0" algn="l">
              <a:lnSpc>
                <a:spcPct val="90000"/>
              </a:lnSpc>
              <a:spcBef>
                <a:spcPts val="1000"/>
              </a:spcBef>
              <a:spcAft>
                <a:spcPts val="0"/>
              </a:spcAft>
              <a:buClr>
                <a:srgbClr val="333333"/>
              </a:buClr>
              <a:buSzPct val="100000"/>
              <a:buChar char="•"/>
            </a:pPr>
            <a:r>
              <a:rPr lang="en-US">
                <a:solidFill>
                  <a:srgbClr val="333333"/>
                </a:solidFill>
              </a:rPr>
              <a:t> HL7 May WGM Sunday Session to validate patterns and discuss what patterns make sense to harmonize around (both nationally and internationally)</a:t>
            </a:r>
            <a:endParaRPr/>
          </a:p>
          <a:p>
            <a:pPr indent="-201930" lvl="0" marL="228600" rtl="0" algn="l">
              <a:lnSpc>
                <a:spcPct val="90000"/>
              </a:lnSpc>
              <a:spcBef>
                <a:spcPts val="1000"/>
              </a:spcBef>
              <a:spcAft>
                <a:spcPts val="0"/>
              </a:spcAft>
              <a:buClr>
                <a:srgbClr val="333333"/>
              </a:buClr>
              <a:buSzPct val="100000"/>
              <a:buChar char="•"/>
            </a:pPr>
            <a:r>
              <a:rPr lang="en-US">
                <a:solidFill>
                  <a:srgbClr val="333333"/>
                </a:solidFill>
              </a:rPr>
              <a:t>DevDays Roundtable - to discuss how our tooling and governance ecosystem can better support the ability to layer and demonstrate conformance to both national (e.g., US Core, Basisprofil DE, PS-CA) and universal realm (e.g., IPA, IPS, Provider Directory) guides</a:t>
            </a:r>
            <a:endParaRPr>
              <a:solidFill>
                <a:srgbClr val="333333"/>
              </a:solidFill>
            </a:endParaRPr>
          </a:p>
        </p:txBody>
      </p:sp>
      <p:sp>
        <p:nvSpPr>
          <p:cNvPr id="120" name="Google Shape;120;p18"/>
          <p:cNvSpPr/>
          <p:nvPr/>
        </p:nvSpPr>
        <p:spPr>
          <a:xfrm>
            <a:off x="126700" y="3478050"/>
            <a:ext cx="1097400" cy="4002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chemeClr val="lt1"/>
                </a:solidFill>
              </a:rPr>
              <a:t>We’re Here</a:t>
            </a:r>
            <a:endParaRPr sz="1200">
              <a:solidFill>
                <a:schemeClr val="lt1"/>
              </a:solidFill>
            </a:endParaRPr>
          </a:p>
        </p:txBody>
      </p:sp>
      <p:sp>
        <p:nvSpPr>
          <p:cNvPr id="121" name="Google Shape;121;p18"/>
          <p:cNvSpPr txBox="1"/>
          <p:nvPr/>
        </p:nvSpPr>
        <p:spPr>
          <a:xfrm>
            <a:off x="1145600" y="4858075"/>
            <a:ext cx="110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Emerging Framework</a:t>
            </a:r>
            <a:endParaRPr/>
          </a:p>
        </p:txBody>
      </p:sp>
      <p:sp>
        <p:nvSpPr>
          <p:cNvPr id="127" name="Google Shape;127;p19"/>
          <p:cNvSpPr txBox="1"/>
          <p:nvPr/>
        </p:nvSpPr>
        <p:spPr>
          <a:xfrm>
            <a:off x="1145600" y="4858075"/>
            <a:ext cx="110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8" name="Google Shape;128;p19"/>
          <p:cNvSpPr txBox="1"/>
          <p:nvPr/>
        </p:nvSpPr>
        <p:spPr>
          <a:xfrm>
            <a:off x="778725" y="6163850"/>
            <a:ext cx="403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Netherlands Relationships Between Profiles</a:t>
            </a:r>
            <a:endParaRPr>
              <a:latin typeface="Calibri"/>
              <a:ea typeface="Calibri"/>
              <a:cs typeface="Calibri"/>
              <a:sym typeface="Calibri"/>
            </a:endParaRPr>
          </a:p>
        </p:txBody>
      </p:sp>
      <p:sp>
        <p:nvSpPr>
          <p:cNvPr id="129" name="Google Shape;129;p19"/>
          <p:cNvSpPr txBox="1"/>
          <p:nvPr/>
        </p:nvSpPr>
        <p:spPr>
          <a:xfrm>
            <a:off x="7050100" y="6190725"/>
            <a:ext cx="403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Norway R</a:t>
            </a:r>
            <a:r>
              <a:rPr lang="en-US">
                <a:latin typeface="Calibri"/>
                <a:ea typeface="Calibri"/>
                <a:cs typeface="Calibri"/>
                <a:sym typeface="Calibri"/>
              </a:rPr>
              <a:t>elationships Between Profiles</a:t>
            </a:r>
            <a:endParaRPr>
              <a:latin typeface="Calibri"/>
              <a:ea typeface="Calibri"/>
              <a:cs typeface="Calibri"/>
              <a:sym typeface="Calibri"/>
            </a:endParaRPr>
          </a:p>
        </p:txBody>
      </p:sp>
      <p:sp>
        <p:nvSpPr>
          <p:cNvPr id="130" name="Google Shape;130;p19"/>
          <p:cNvSpPr txBox="1"/>
          <p:nvPr/>
        </p:nvSpPr>
        <p:spPr>
          <a:xfrm>
            <a:off x="385050" y="1473925"/>
            <a:ext cx="11421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Calibri"/>
                <a:ea typeface="Calibri"/>
                <a:cs typeface="Calibri"/>
                <a:sym typeface="Calibri"/>
              </a:rPr>
              <a:t>Frameworks initially shared with HL7 International Council. These have been combined into a proposed framework and expanded based on the patterns we’ve seen in the other national guides </a:t>
            </a:r>
            <a:endParaRPr sz="1600">
              <a:latin typeface="Calibri"/>
              <a:ea typeface="Calibri"/>
              <a:cs typeface="Calibri"/>
              <a:sym typeface="Calibri"/>
            </a:endParaRPr>
          </a:p>
          <a:p>
            <a:pPr indent="0" lvl="0" marL="0" rtl="0" algn="ctr">
              <a:spcBef>
                <a:spcPts val="0"/>
              </a:spcBef>
              <a:spcAft>
                <a:spcPts val="0"/>
              </a:spcAft>
              <a:buNone/>
            </a:pPr>
            <a:r>
              <a:t/>
            </a:r>
            <a:endParaRPr sz="1600">
              <a:latin typeface="Calibri"/>
              <a:ea typeface="Calibri"/>
              <a:cs typeface="Calibri"/>
              <a:sym typeface="Calibri"/>
            </a:endParaRPr>
          </a:p>
          <a:p>
            <a:pPr indent="0" lvl="0" marL="0" rtl="0" algn="ctr">
              <a:spcBef>
                <a:spcPts val="0"/>
              </a:spcBef>
              <a:spcAft>
                <a:spcPts val="0"/>
              </a:spcAft>
              <a:buNone/>
            </a:pPr>
            <a:r>
              <a:rPr lang="en-US" sz="1600">
                <a:latin typeface="Calibri"/>
                <a:ea typeface="Calibri"/>
                <a:cs typeface="Calibri"/>
                <a:sym typeface="Calibri"/>
              </a:rPr>
              <a:t>Because our naming conventions are different, this framework gives us a foundation for describing what patterns are in use currently and what patterns we think scale well for relationships between  national guides as well as relationships with international guides</a:t>
            </a:r>
            <a:endParaRPr sz="1600">
              <a:latin typeface="Calibri"/>
              <a:ea typeface="Calibri"/>
              <a:cs typeface="Calibri"/>
              <a:sym typeface="Calibri"/>
            </a:endParaRPr>
          </a:p>
        </p:txBody>
      </p:sp>
      <p:pic>
        <p:nvPicPr>
          <p:cNvPr id="131" name="Google Shape;131;p19"/>
          <p:cNvPicPr preferRelativeResize="0"/>
          <p:nvPr/>
        </p:nvPicPr>
        <p:blipFill>
          <a:blip r:embed="rId3">
            <a:alphaModFix/>
          </a:blip>
          <a:stretch>
            <a:fillRect/>
          </a:stretch>
        </p:blipFill>
        <p:spPr>
          <a:xfrm>
            <a:off x="152400" y="3042325"/>
            <a:ext cx="5283150" cy="2969127"/>
          </a:xfrm>
          <a:prstGeom prst="rect">
            <a:avLst/>
          </a:prstGeom>
          <a:noFill/>
          <a:ln>
            <a:noFill/>
          </a:ln>
        </p:spPr>
      </p:pic>
      <p:pic>
        <p:nvPicPr>
          <p:cNvPr id="132" name="Google Shape;132;p19"/>
          <p:cNvPicPr preferRelativeResize="0"/>
          <p:nvPr/>
        </p:nvPicPr>
        <p:blipFill>
          <a:blip r:embed="rId4">
            <a:alphaModFix/>
          </a:blip>
          <a:stretch>
            <a:fillRect/>
          </a:stretch>
        </p:blipFill>
        <p:spPr>
          <a:xfrm>
            <a:off x="6776900" y="3055763"/>
            <a:ext cx="4576900" cy="296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p:nvPr/>
        </p:nvSpPr>
        <p:spPr>
          <a:xfrm>
            <a:off x="319314" y="579850"/>
            <a:ext cx="5518774"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Base FHIR Resource</a:t>
            </a:r>
            <a:endParaRPr/>
          </a:p>
        </p:txBody>
      </p:sp>
      <p:sp>
        <p:nvSpPr>
          <p:cNvPr id="139" name="Google Shape;139;p20"/>
          <p:cNvSpPr/>
          <p:nvPr/>
        </p:nvSpPr>
        <p:spPr>
          <a:xfrm>
            <a:off x="319314" y="1668696"/>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140" name="Google Shape;140;p20"/>
          <p:cNvSpPr/>
          <p:nvPr/>
        </p:nvSpPr>
        <p:spPr>
          <a:xfrm>
            <a:off x="319314" y="2779038"/>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141" name="Google Shape;141;p20"/>
          <p:cNvSpPr/>
          <p:nvPr/>
        </p:nvSpPr>
        <p:spPr>
          <a:xfrm>
            <a:off x="319314" y="3898273"/>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142" name="Google Shape;142;p20"/>
          <p:cNvSpPr/>
          <p:nvPr/>
        </p:nvSpPr>
        <p:spPr>
          <a:xfrm>
            <a:off x="319314" y="5717511"/>
            <a:ext cx="5530501"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143" name="Google Shape;143;p20"/>
          <p:cNvSpPr/>
          <p:nvPr/>
        </p:nvSpPr>
        <p:spPr>
          <a:xfrm>
            <a:off x="8628576" y="4839462"/>
            <a:ext cx="3385179"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dk1"/>
                </a:solidFill>
                <a:latin typeface="Calibri"/>
                <a:ea typeface="Calibri"/>
                <a:cs typeface="Calibri"/>
                <a:sym typeface="Calibri"/>
              </a:rPr>
              <a:t>International Use Case Profile (Restrictive)</a:t>
            </a:r>
            <a:endParaRPr/>
          </a:p>
        </p:txBody>
      </p:sp>
      <p:sp>
        <p:nvSpPr>
          <p:cNvPr id="144" name="Google Shape;144;p20"/>
          <p:cNvSpPr txBox="1"/>
          <p:nvPr/>
        </p:nvSpPr>
        <p:spPr>
          <a:xfrm>
            <a:off x="7708089" y="55123"/>
            <a:ext cx="498230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Emerging Framework</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(using concepts from Netherland and Norway)</a:t>
            </a:r>
            <a:endParaRPr/>
          </a:p>
        </p:txBody>
      </p:sp>
      <p:cxnSp>
        <p:nvCxnSpPr>
          <p:cNvPr id="145" name="Google Shape;145;p20"/>
          <p:cNvCxnSpPr/>
          <p:nvPr/>
        </p:nvCxnSpPr>
        <p:spPr>
          <a:xfrm>
            <a:off x="7151089" y="579850"/>
            <a:ext cx="0" cy="6055412"/>
          </a:xfrm>
          <a:prstGeom prst="straightConnector1">
            <a:avLst/>
          </a:prstGeom>
          <a:noFill/>
          <a:ln cap="flat" cmpd="sng" w="9525">
            <a:solidFill>
              <a:schemeClr val="dk1"/>
            </a:solidFill>
            <a:prstDash val="solid"/>
            <a:miter lim="800000"/>
            <a:headEnd len="med" w="med" type="triangle"/>
            <a:tailEnd len="med" w="med" type="triangle"/>
          </a:ln>
        </p:spPr>
      </p:cxnSp>
      <p:sp>
        <p:nvSpPr>
          <p:cNvPr id="146" name="Google Shape;146;p20"/>
          <p:cNvSpPr txBox="1"/>
          <p:nvPr/>
        </p:nvSpPr>
        <p:spPr>
          <a:xfrm>
            <a:off x="5905762" y="1516576"/>
            <a:ext cx="2722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No mustSupport, No cardinality constraints. </a:t>
            </a:r>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Bindings, open slicing, textual guidance and functional model mapping</a:t>
            </a:r>
            <a:endParaRPr/>
          </a:p>
        </p:txBody>
      </p:sp>
      <p:sp>
        <p:nvSpPr>
          <p:cNvPr id="147" name="Google Shape;147;p20"/>
          <p:cNvSpPr txBox="1"/>
          <p:nvPr/>
        </p:nvSpPr>
        <p:spPr>
          <a:xfrm>
            <a:off x="6353911" y="736714"/>
            <a:ext cx="1646589" cy="28027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Open World Modeling</a:t>
            </a:r>
            <a:endParaRPr/>
          </a:p>
        </p:txBody>
      </p:sp>
      <p:sp>
        <p:nvSpPr>
          <p:cNvPr id="148" name="Google Shape;148;p20"/>
          <p:cNvSpPr txBox="1"/>
          <p:nvPr/>
        </p:nvSpPr>
        <p:spPr>
          <a:xfrm>
            <a:off x="6262805" y="6249021"/>
            <a:ext cx="1828800"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Closed World Modeling</a:t>
            </a:r>
            <a:endParaRPr/>
          </a:p>
        </p:txBody>
      </p:sp>
      <p:sp>
        <p:nvSpPr>
          <p:cNvPr id="149" name="Google Shape;149;p20"/>
          <p:cNvSpPr txBox="1"/>
          <p:nvPr/>
        </p:nvSpPr>
        <p:spPr>
          <a:xfrm>
            <a:off x="5875560" y="4245049"/>
            <a:ext cx="2722814"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accent2"/>
                </a:solidFill>
                <a:latin typeface="Calibri"/>
                <a:ea typeface="Calibri"/>
                <a:cs typeface="Calibri"/>
                <a:sym typeface="Calibri"/>
              </a:rPr>
              <a:t>U</a:t>
            </a:r>
            <a:r>
              <a:rPr lang="en-US" sz="1200">
                <a:solidFill>
                  <a:schemeClr val="accent2"/>
                </a:solidFill>
                <a:latin typeface="Calibri"/>
                <a:ea typeface="Calibri"/>
                <a:cs typeface="Calibri"/>
                <a:sym typeface="Calibri"/>
              </a:rPr>
              <a:t>se case related guidance,</a:t>
            </a:r>
            <a:endParaRPr>
              <a:solidFill>
                <a:schemeClr val="accent2"/>
              </a:solidFill>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closed slicing </a:t>
            </a:r>
            <a:endParaRPr/>
          </a:p>
        </p:txBody>
      </p:sp>
      <p:sp>
        <p:nvSpPr>
          <p:cNvPr id="150" name="Google Shape;150;p20"/>
          <p:cNvSpPr txBox="1"/>
          <p:nvPr/>
        </p:nvSpPr>
        <p:spPr>
          <a:xfrm>
            <a:off x="5875560" y="5500519"/>
            <a:ext cx="2722814"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CapabilityStatements</a:t>
            </a:r>
            <a:endParaRPr sz="1200">
              <a:solidFill>
                <a:schemeClr val="dk1"/>
              </a:solidFill>
              <a:latin typeface="Calibri"/>
              <a:ea typeface="Calibri"/>
              <a:cs typeface="Calibri"/>
              <a:sym typeface="Calibri"/>
            </a:endParaRPr>
          </a:p>
        </p:txBody>
      </p:sp>
      <p:sp>
        <p:nvSpPr>
          <p:cNvPr id="151" name="Google Shape;151;p20"/>
          <p:cNvSpPr txBox="1"/>
          <p:nvPr/>
        </p:nvSpPr>
        <p:spPr>
          <a:xfrm>
            <a:off x="5881812" y="3711925"/>
            <a:ext cx="2722800" cy="27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mustSupport, cardinality constraints</a:t>
            </a:r>
            <a:endParaRPr/>
          </a:p>
        </p:txBody>
      </p:sp>
      <p:sp>
        <p:nvSpPr>
          <p:cNvPr id="152" name="Google Shape;152;p20"/>
          <p:cNvSpPr txBox="1"/>
          <p:nvPr/>
        </p:nvSpPr>
        <p:spPr>
          <a:xfrm>
            <a:off x="8624119" y="4193131"/>
            <a:ext cx="33852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Where do international Profiles fit in this framework….and this hierarchy?</a:t>
            </a:r>
            <a:endParaRPr sz="1200"/>
          </a:p>
        </p:txBody>
      </p:sp>
      <p:sp>
        <p:nvSpPr>
          <p:cNvPr id="153" name="Google Shape;153;p20"/>
          <p:cNvSpPr txBox="1"/>
          <p:nvPr/>
        </p:nvSpPr>
        <p:spPr>
          <a:xfrm>
            <a:off x="8624103" y="5663403"/>
            <a:ext cx="33852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How does the place in the hierarchy impact how National FHIR Authors “use” international profiles?</a:t>
            </a:r>
            <a:endParaRPr sz="1200"/>
          </a:p>
        </p:txBody>
      </p:sp>
      <p:sp>
        <p:nvSpPr>
          <p:cNvPr id="154" name="Google Shape;154;p20"/>
          <p:cNvSpPr txBox="1"/>
          <p:nvPr/>
        </p:nvSpPr>
        <p:spPr>
          <a:xfrm>
            <a:off x="5954215" y="2809466"/>
            <a:ext cx="2722800" cy="646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accent2"/>
                </a:solidFill>
                <a:latin typeface="Calibri"/>
                <a:ea typeface="Calibri"/>
                <a:cs typeface="Calibri"/>
                <a:sym typeface="Calibri"/>
              </a:rPr>
              <a:t>Best practice guidance (terminology, approach, recommendations for re-use by other IGuides)</a:t>
            </a:r>
            <a:endParaRPr>
              <a:solidFill>
                <a:schemeClr val="accent2"/>
              </a:solidFill>
            </a:endParaRPr>
          </a:p>
        </p:txBody>
      </p:sp>
      <p:sp>
        <p:nvSpPr>
          <p:cNvPr id="155" name="Google Shape;155;p20"/>
          <p:cNvSpPr/>
          <p:nvPr/>
        </p:nvSpPr>
        <p:spPr>
          <a:xfrm>
            <a:off x="313267" y="4807892"/>
            <a:ext cx="5530501" cy="722811"/>
          </a:xfrm>
          <a:prstGeom prst="roundRect">
            <a:avLst>
              <a:gd fmla="val 16667" name="adj"/>
            </a:avLst>
          </a:prstGeom>
          <a:solidFill>
            <a:srgbClr val="F0F8EC"/>
          </a:solidFill>
          <a:ln cap="flat" cmpd="sng" w="12700">
            <a:solidFill>
              <a:srgbClr val="FF99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Regional Use Case Profile (Restrictive) - If Applicable</a:t>
            </a:r>
            <a:endParaRPr/>
          </a:p>
        </p:txBody>
      </p:sp>
      <p:sp>
        <p:nvSpPr>
          <p:cNvPr id="156" name="Google Shape;156;p20"/>
          <p:cNvSpPr txBox="1"/>
          <p:nvPr/>
        </p:nvSpPr>
        <p:spPr>
          <a:xfrm>
            <a:off x="5901305" y="4868630"/>
            <a:ext cx="2722814"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accent2"/>
                </a:solidFill>
                <a:latin typeface="Calibri"/>
                <a:ea typeface="Calibri"/>
                <a:cs typeface="Calibri"/>
                <a:sym typeface="Calibri"/>
              </a:rPr>
              <a:t>Site identifiers/extensions, guidance on integrating with regional assets  </a:t>
            </a:r>
            <a:endParaRPr>
              <a:solidFill>
                <a:schemeClr val="accent2"/>
              </a:solidFill>
            </a:endParaRPr>
          </a:p>
        </p:txBody>
      </p:sp>
      <p:sp>
        <p:nvSpPr>
          <p:cNvPr id="157" name="Google Shape;157;p20"/>
          <p:cNvSpPr txBox="1"/>
          <p:nvPr/>
        </p:nvSpPr>
        <p:spPr>
          <a:xfrm>
            <a:off x="8516294" y="733306"/>
            <a:ext cx="3385200" cy="692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chemeClr val="dk1"/>
                </a:solidFill>
                <a:latin typeface="Calibri"/>
                <a:ea typeface="Calibri"/>
                <a:cs typeface="Calibri"/>
                <a:sym typeface="Calibri"/>
              </a:rPr>
              <a:t>Items in </a:t>
            </a:r>
            <a:r>
              <a:rPr lang="en-US" sz="1300">
                <a:solidFill>
                  <a:schemeClr val="accent2"/>
                </a:solidFill>
                <a:latin typeface="Calibri"/>
                <a:ea typeface="Calibri"/>
                <a:cs typeface="Calibri"/>
                <a:sym typeface="Calibri"/>
              </a:rPr>
              <a:t>orange </a:t>
            </a:r>
            <a:r>
              <a:rPr lang="en-US" sz="1300">
                <a:solidFill>
                  <a:schemeClr val="dk1"/>
                </a:solidFill>
                <a:latin typeface="Calibri"/>
                <a:ea typeface="Calibri"/>
                <a:cs typeface="Calibri"/>
                <a:sym typeface="Calibri"/>
              </a:rPr>
              <a:t>were added based on what was observed in the analysis of other national profiles</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p:nvPr/>
        </p:nvSpPr>
        <p:spPr>
          <a:xfrm>
            <a:off x="319314" y="579850"/>
            <a:ext cx="3575238"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Base FHIR Resource</a:t>
            </a:r>
            <a:endParaRPr/>
          </a:p>
        </p:txBody>
      </p:sp>
      <p:sp>
        <p:nvSpPr>
          <p:cNvPr id="164" name="Google Shape;164;p21"/>
          <p:cNvSpPr/>
          <p:nvPr/>
        </p:nvSpPr>
        <p:spPr>
          <a:xfrm>
            <a:off x="319314" y="1668696"/>
            <a:ext cx="3582835"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Abstract Profile (Use Case Agnostic)</a:t>
            </a:r>
            <a:endParaRPr/>
          </a:p>
        </p:txBody>
      </p:sp>
      <p:sp>
        <p:nvSpPr>
          <p:cNvPr id="165" name="Google Shape;165;p21"/>
          <p:cNvSpPr/>
          <p:nvPr/>
        </p:nvSpPr>
        <p:spPr>
          <a:xfrm>
            <a:off x="319314" y="2779038"/>
            <a:ext cx="3582835"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(Generalized)</a:t>
            </a:r>
            <a:endParaRPr/>
          </a:p>
        </p:txBody>
      </p:sp>
      <p:sp>
        <p:nvSpPr>
          <p:cNvPr id="166" name="Google Shape;166;p21"/>
          <p:cNvSpPr/>
          <p:nvPr/>
        </p:nvSpPr>
        <p:spPr>
          <a:xfrm>
            <a:off x="319314" y="3879223"/>
            <a:ext cx="3582835"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National Use Case Profile (Restrictive)</a:t>
            </a:r>
            <a:endParaRPr/>
          </a:p>
        </p:txBody>
      </p:sp>
      <p:sp>
        <p:nvSpPr>
          <p:cNvPr id="167" name="Google Shape;167;p21"/>
          <p:cNvSpPr/>
          <p:nvPr/>
        </p:nvSpPr>
        <p:spPr>
          <a:xfrm>
            <a:off x="319314" y="5717511"/>
            <a:ext cx="3582835" cy="722811"/>
          </a:xfrm>
          <a:prstGeom prst="roundRect">
            <a:avLst>
              <a:gd fmla="val 16667" name="adj"/>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Implementation Profile (Most Restrictive)</a:t>
            </a:r>
            <a:endParaRPr/>
          </a:p>
        </p:txBody>
      </p:sp>
      <p:sp>
        <p:nvSpPr>
          <p:cNvPr id="168" name="Google Shape;168;p21"/>
          <p:cNvSpPr txBox="1"/>
          <p:nvPr/>
        </p:nvSpPr>
        <p:spPr>
          <a:xfrm>
            <a:off x="7212427" y="207110"/>
            <a:ext cx="49824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Key Considerations</a:t>
            </a:r>
            <a:endParaRPr/>
          </a:p>
        </p:txBody>
      </p:sp>
      <p:cxnSp>
        <p:nvCxnSpPr>
          <p:cNvPr id="169" name="Google Shape;169;p21"/>
          <p:cNvCxnSpPr/>
          <p:nvPr/>
        </p:nvCxnSpPr>
        <p:spPr>
          <a:xfrm>
            <a:off x="5331814" y="579850"/>
            <a:ext cx="0" cy="6055412"/>
          </a:xfrm>
          <a:prstGeom prst="straightConnector1">
            <a:avLst/>
          </a:prstGeom>
          <a:noFill/>
          <a:ln cap="flat" cmpd="sng" w="9525">
            <a:solidFill>
              <a:schemeClr val="dk1"/>
            </a:solidFill>
            <a:prstDash val="solid"/>
            <a:miter lim="800000"/>
            <a:headEnd len="med" w="med" type="triangle"/>
            <a:tailEnd len="med" w="med" type="triangle"/>
          </a:ln>
        </p:spPr>
      </p:cxnSp>
      <p:sp>
        <p:nvSpPr>
          <p:cNvPr id="170" name="Google Shape;170;p21"/>
          <p:cNvSpPr txBox="1"/>
          <p:nvPr/>
        </p:nvSpPr>
        <p:spPr>
          <a:xfrm>
            <a:off x="4086487" y="1745176"/>
            <a:ext cx="2722814" cy="83099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D0CECE"/>
                </a:solidFill>
                <a:latin typeface="Calibri"/>
                <a:ea typeface="Calibri"/>
                <a:cs typeface="Calibri"/>
                <a:sym typeface="Calibri"/>
              </a:rPr>
              <a:t>No mustSupport, No cardinality constraints. </a:t>
            </a:r>
            <a:endParaRPr/>
          </a:p>
          <a:p>
            <a:pPr indent="0" lvl="0" marL="0" marR="0" rtl="0" algn="ctr">
              <a:spcBef>
                <a:spcPts val="0"/>
              </a:spcBef>
              <a:spcAft>
                <a:spcPts val="0"/>
              </a:spcAft>
              <a:buNone/>
            </a:pPr>
            <a:r>
              <a:rPr lang="en-US" sz="1200">
                <a:solidFill>
                  <a:srgbClr val="D0CECE"/>
                </a:solidFill>
                <a:latin typeface="Calibri"/>
                <a:ea typeface="Calibri"/>
                <a:cs typeface="Calibri"/>
                <a:sym typeface="Calibri"/>
              </a:rPr>
              <a:t>Bindings, open slicing, textual guidance and functional model mapping</a:t>
            </a:r>
            <a:endParaRPr/>
          </a:p>
        </p:txBody>
      </p:sp>
      <p:sp>
        <p:nvSpPr>
          <p:cNvPr id="171" name="Google Shape;171;p21"/>
          <p:cNvSpPr txBox="1"/>
          <p:nvPr/>
        </p:nvSpPr>
        <p:spPr>
          <a:xfrm>
            <a:off x="4534636" y="736714"/>
            <a:ext cx="1646589" cy="28027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D0CECE"/>
                </a:solidFill>
                <a:latin typeface="Calibri"/>
                <a:ea typeface="Calibri"/>
                <a:cs typeface="Calibri"/>
                <a:sym typeface="Calibri"/>
              </a:rPr>
              <a:t>Open World Modeling</a:t>
            </a:r>
            <a:endParaRPr/>
          </a:p>
        </p:txBody>
      </p:sp>
      <p:sp>
        <p:nvSpPr>
          <p:cNvPr id="172" name="Google Shape;172;p21"/>
          <p:cNvSpPr txBox="1"/>
          <p:nvPr/>
        </p:nvSpPr>
        <p:spPr>
          <a:xfrm>
            <a:off x="4443530" y="6249021"/>
            <a:ext cx="1828800"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D0CECE"/>
                </a:solidFill>
                <a:latin typeface="Calibri"/>
                <a:ea typeface="Calibri"/>
                <a:cs typeface="Calibri"/>
                <a:sym typeface="Calibri"/>
              </a:rPr>
              <a:t>Closed World Modeling</a:t>
            </a:r>
            <a:endParaRPr/>
          </a:p>
        </p:txBody>
      </p:sp>
      <p:sp>
        <p:nvSpPr>
          <p:cNvPr id="173" name="Google Shape;173;p21"/>
          <p:cNvSpPr txBox="1"/>
          <p:nvPr/>
        </p:nvSpPr>
        <p:spPr>
          <a:xfrm>
            <a:off x="4056285" y="4245049"/>
            <a:ext cx="2722814"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D0CECE"/>
                </a:solidFill>
                <a:latin typeface="Calibri"/>
                <a:ea typeface="Calibri"/>
                <a:cs typeface="Calibri"/>
                <a:sym typeface="Calibri"/>
              </a:rPr>
              <a:t>S</a:t>
            </a:r>
            <a:r>
              <a:rPr lang="en-US" sz="1200">
                <a:solidFill>
                  <a:srgbClr val="D0CECE"/>
                </a:solidFill>
                <a:latin typeface="Calibri"/>
                <a:ea typeface="Calibri"/>
                <a:cs typeface="Calibri"/>
                <a:sym typeface="Calibri"/>
              </a:rPr>
              <a:t>se case related guidance,</a:t>
            </a:r>
            <a:endParaRPr/>
          </a:p>
          <a:p>
            <a:pPr indent="0" lvl="0" marL="0" marR="0" rtl="0" algn="ctr">
              <a:spcBef>
                <a:spcPts val="0"/>
              </a:spcBef>
              <a:spcAft>
                <a:spcPts val="0"/>
              </a:spcAft>
              <a:buNone/>
            </a:pPr>
            <a:r>
              <a:rPr lang="en-US" sz="1200">
                <a:solidFill>
                  <a:srgbClr val="D0CECE"/>
                </a:solidFill>
                <a:latin typeface="Calibri"/>
                <a:ea typeface="Calibri"/>
                <a:cs typeface="Calibri"/>
                <a:sym typeface="Calibri"/>
              </a:rPr>
              <a:t>closed slicing </a:t>
            </a:r>
            <a:endParaRPr/>
          </a:p>
        </p:txBody>
      </p:sp>
      <p:sp>
        <p:nvSpPr>
          <p:cNvPr id="174" name="Google Shape;174;p21"/>
          <p:cNvSpPr txBox="1"/>
          <p:nvPr/>
        </p:nvSpPr>
        <p:spPr>
          <a:xfrm>
            <a:off x="4056285" y="5062369"/>
            <a:ext cx="2722814"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D0CECE"/>
                </a:solidFill>
                <a:latin typeface="Calibri"/>
                <a:ea typeface="Calibri"/>
                <a:cs typeface="Calibri"/>
                <a:sym typeface="Calibri"/>
              </a:rPr>
              <a:t>CapabilityStatements</a:t>
            </a:r>
            <a:endParaRPr sz="1200">
              <a:solidFill>
                <a:srgbClr val="D0CECE"/>
              </a:solidFill>
              <a:latin typeface="Calibri"/>
              <a:ea typeface="Calibri"/>
              <a:cs typeface="Calibri"/>
              <a:sym typeface="Calibri"/>
            </a:endParaRPr>
          </a:p>
        </p:txBody>
      </p:sp>
      <p:sp>
        <p:nvSpPr>
          <p:cNvPr id="175" name="Google Shape;175;p21"/>
          <p:cNvSpPr txBox="1"/>
          <p:nvPr/>
        </p:nvSpPr>
        <p:spPr>
          <a:xfrm>
            <a:off x="4086487" y="3778963"/>
            <a:ext cx="2722814"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D0CECE"/>
                </a:solidFill>
                <a:latin typeface="Calibri"/>
                <a:ea typeface="Calibri"/>
                <a:cs typeface="Calibri"/>
                <a:sym typeface="Calibri"/>
              </a:rPr>
              <a:t>mustSupport, cardinality constraints</a:t>
            </a:r>
            <a:endParaRPr/>
          </a:p>
        </p:txBody>
      </p:sp>
      <p:sp>
        <p:nvSpPr>
          <p:cNvPr id="176" name="Google Shape;176;p21"/>
          <p:cNvSpPr txBox="1"/>
          <p:nvPr/>
        </p:nvSpPr>
        <p:spPr>
          <a:xfrm>
            <a:off x="4134940" y="2809466"/>
            <a:ext cx="2722813"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D0CECE"/>
                </a:solidFill>
                <a:latin typeface="Calibri"/>
                <a:ea typeface="Calibri"/>
                <a:cs typeface="Calibri"/>
                <a:sym typeface="Calibri"/>
              </a:rPr>
              <a:t>Best practice guidance (terminology, approach, recommendations for re-use by other IGuides)</a:t>
            </a:r>
            <a:endParaRPr/>
          </a:p>
        </p:txBody>
      </p:sp>
      <p:sp>
        <p:nvSpPr>
          <p:cNvPr id="177" name="Google Shape;177;p21"/>
          <p:cNvSpPr txBox="1"/>
          <p:nvPr/>
        </p:nvSpPr>
        <p:spPr>
          <a:xfrm>
            <a:off x="7090550" y="1878653"/>
            <a:ext cx="48966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Naming convention applied inconsistently –  </a:t>
            </a:r>
            <a:r>
              <a:rPr b="1" lang="en-US" sz="1800">
                <a:solidFill>
                  <a:schemeClr val="dk1"/>
                </a:solidFill>
                <a:latin typeface="Calibri"/>
                <a:ea typeface="Calibri"/>
                <a:cs typeface="Calibri"/>
                <a:sym typeface="Calibri"/>
              </a:rPr>
              <a:t>political and program contex</a:t>
            </a:r>
            <a:r>
              <a:rPr lang="en-US" sz="1800">
                <a:solidFill>
                  <a:schemeClr val="dk1"/>
                </a:solidFill>
                <a:latin typeface="Calibri"/>
                <a:ea typeface="Calibri"/>
                <a:cs typeface="Calibri"/>
                <a:sym typeface="Calibri"/>
              </a:rPr>
              <a:t>t of how and why a Base or Core is created may influence how a National Guide identifies. </a:t>
            </a:r>
            <a:endParaRPr/>
          </a:p>
        </p:txBody>
      </p:sp>
      <p:sp>
        <p:nvSpPr>
          <p:cNvPr id="178" name="Google Shape;178;p21"/>
          <p:cNvSpPr txBox="1"/>
          <p:nvPr/>
        </p:nvSpPr>
        <p:spPr>
          <a:xfrm>
            <a:off x="7295152" y="4007573"/>
            <a:ext cx="44874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Distributed </a:t>
            </a:r>
            <a:r>
              <a:rPr b="1" lang="en-US" sz="1800">
                <a:solidFill>
                  <a:schemeClr val="dk1"/>
                </a:solidFill>
                <a:latin typeface="Calibri"/>
                <a:ea typeface="Calibri"/>
                <a:cs typeface="Calibri"/>
                <a:sym typeface="Calibri"/>
              </a:rPr>
              <a:t>governance</a:t>
            </a:r>
            <a:r>
              <a:rPr lang="en-US" sz="1800">
                <a:solidFill>
                  <a:schemeClr val="dk1"/>
                </a:solidFill>
                <a:latin typeface="Calibri"/>
                <a:ea typeface="Calibri"/>
                <a:cs typeface="Calibri"/>
                <a:sym typeface="Calibri"/>
              </a:rPr>
              <a:t> / differences of </a:t>
            </a:r>
            <a:r>
              <a:rPr b="1" lang="en-US" sz="1800">
                <a:solidFill>
                  <a:schemeClr val="dk1"/>
                </a:solidFill>
                <a:latin typeface="Calibri"/>
                <a:ea typeface="Calibri"/>
                <a:cs typeface="Calibri"/>
                <a:sym typeface="Calibri"/>
              </a:rPr>
              <a:t>ownership of guides/programs</a:t>
            </a:r>
            <a:r>
              <a:rPr lang="en-US" sz="1800">
                <a:solidFill>
                  <a:schemeClr val="dk1"/>
                </a:solidFill>
                <a:latin typeface="Calibri"/>
                <a:ea typeface="Calibri"/>
                <a:cs typeface="Calibri"/>
                <a:sym typeface="Calibri"/>
              </a:rPr>
              <a:t> can also contribute to differences in choice patterning and </a:t>
            </a:r>
            <a:r>
              <a:rPr b="1" lang="en-US" sz="1800">
                <a:solidFill>
                  <a:schemeClr val="dk1"/>
                </a:solidFill>
                <a:latin typeface="Calibri"/>
                <a:ea typeface="Calibri"/>
                <a:cs typeface="Calibri"/>
                <a:sym typeface="Calibri"/>
              </a:rPr>
              <a:t>will impact approach to harmonization</a:t>
            </a:r>
            <a:r>
              <a:rPr lang="en-US" sz="1800">
                <a:solidFill>
                  <a:schemeClr val="dk1"/>
                </a:solidFill>
                <a:latin typeface="Calibri"/>
                <a:ea typeface="Calibri"/>
                <a:cs typeface="Calibri"/>
                <a:sym typeface="Calibri"/>
              </a:rPr>
              <a:t>  </a:t>
            </a:r>
            <a:endParaRPr/>
          </a:p>
        </p:txBody>
      </p:sp>
      <p:sp>
        <p:nvSpPr>
          <p:cNvPr id="179" name="Google Shape;179;p21"/>
          <p:cNvSpPr txBox="1"/>
          <p:nvPr/>
        </p:nvSpPr>
        <p:spPr>
          <a:xfrm>
            <a:off x="7192871" y="3208678"/>
            <a:ext cx="46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Jurisdictional/Regional guide layer</a:t>
            </a:r>
            <a:r>
              <a:rPr lang="en-US" sz="1800">
                <a:solidFill>
                  <a:schemeClr val="dk1"/>
                </a:solidFill>
                <a:latin typeface="Calibri"/>
                <a:ea typeface="Calibri"/>
                <a:cs typeface="Calibri"/>
                <a:sym typeface="Calibri"/>
              </a:rPr>
              <a:t> may also exist for some countries – needs to be examined</a:t>
            </a:r>
            <a:endParaRPr/>
          </a:p>
        </p:txBody>
      </p:sp>
      <p:sp>
        <p:nvSpPr>
          <p:cNvPr id="180" name="Google Shape;180;p21"/>
          <p:cNvSpPr/>
          <p:nvPr/>
        </p:nvSpPr>
        <p:spPr>
          <a:xfrm>
            <a:off x="313267" y="4807892"/>
            <a:ext cx="3541061" cy="722811"/>
          </a:xfrm>
          <a:prstGeom prst="roundRect">
            <a:avLst>
              <a:gd fmla="val 16667" name="adj"/>
            </a:avLst>
          </a:prstGeom>
          <a:solidFill>
            <a:srgbClr val="F0F8EC"/>
          </a:solid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Regional Use Case Profile - If Applicable</a:t>
            </a:r>
            <a:endParaRPr/>
          </a:p>
        </p:txBody>
      </p:sp>
      <p:sp>
        <p:nvSpPr>
          <p:cNvPr id="181" name="Google Shape;181;p21"/>
          <p:cNvSpPr txBox="1"/>
          <p:nvPr/>
        </p:nvSpPr>
        <p:spPr>
          <a:xfrm>
            <a:off x="7295177" y="825825"/>
            <a:ext cx="44874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Slides reflect </a:t>
            </a:r>
            <a:r>
              <a:rPr b="1" lang="en-US" sz="1800">
                <a:solidFill>
                  <a:schemeClr val="dk1"/>
                </a:solidFill>
                <a:latin typeface="Calibri"/>
                <a:ea typeface="Calibri"/>
                <a:cs typeface="Calibri"/>
                <a:sym typeface="Calibri"/>
              </a:rPr>
              <a:t>current state</a:t>
            </a:r>
            <a:r>
              <a:rPr lang="en-US" sz="1800">
                <a:solidFill>
                  <a:schemeClr val="dk1"/>
                </a:solidFill>
                <a:latin typeface="Calibri"/>
                <a:ea typeface="Calibri"/>
                <a:cs typeface="Calibri"/>
                <a:sym typeface="Calibri"/>
              </a:rPr>
              <a:t>. Some profiles are in development (e.g., derivation </a:t>
            </a:r>
            <a:r>
              <a:rPr b="1" lang="en-US" sz="1800">
                <a:solidFill>
                  <a:schemeClr val="dk1"/>
                </a:solidFill>
                <a:latin typeface="Calibri"/>
                <a:ea typeface="Calibri"/>
                <a:cs typeface="Calibri"/>
                <a:sym typeface="Calibri"/>
              </a:rPr>
              <a:t>pattern may not be decided or applied yet</a:t>
            </a:r>
            <a:r>
              <a:rPr lang="en-US" sz="1800">
                <a:solidFill>
                  <a:schemeClr val="dk1"/>
                </a:solidFill>
                <a:latin typeface="Calibri"/>
                <a:ea typeface="Calibri"/>
                <a:cs typeface="Calibri"/>
                <a:sym typeface="Calibri"/>
              </a:rPr>
              <a:t>)</a:t>
            </a:r>
            <a:endParaRPr/>
          </a:p>
        </p:txBody>
      </p:sp>
      <p:sp>
        <p:nvSpPr>
          <p:cNvPr id="182" name="Google Shape;182;p21"/>
          <p:cNvSpPr txBox="1"/>
          <p:nvPr/>
        </p:nvSpPr>
        <p:spPr>
          <a:xfrm>
            <a:off x="7057250" y="5360575"/>
            <a:ext cx="51096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Our </a:t>
            </a:r>
            <a:r>
              <a:rPr b="1" lang="en-US" sz="1800">
                <a:solidFill>
                  <a:schemeClr val="dk1"/>
                </a:solidFill>
                <a:latin typeface="Calibri"/>
                <a:ea typeface="Calibri"/>
                <a:cs typeface="Calibri"/>
                <a:sym typeface="Calibri"/>
              </a:rPr>
              <a:t>lack of natural harmonization</a:t>
            </a:r>
            <a:r>
              <a:rPr lang="en-US" sz="1800">
                <a:solidFill>
                  <a:schemeClr val="dk1"/>
                </a:solidFill>
                <a:latin typeface="Calibri"/>
                <a:ea typeface="Calibri"/>
                <a:cs typeface="Calibri"/>
                <a:sym typeface="Calibri"/>
              </a:rPr>
              <a:t> may reflect that our current </a:t>
            </a:r>
            <a:r>
              <a:rPr b="1" lang="en-US" sz="1800">
                <a:solidFill>
                  <a:schemeClr val="dk1"/>
                </a:solidFill>
                <a:latin typeface="Calibri"/>
                <a:ea typeface="Calibri"/>
                <a:cs typeface="Calibri"/>
                <a:sym typeface="Calibri"/>
              </a:rPr>
              <a:t>tools and processes </a:t>
            </a:r>
            <a:r>
              <a:rPr b="1" lang="en-US" sz="1800" u="sng">
                <a:solidFill>
                  <a:schemeClr val="dk1"/>
                </a:solidFill>
                <a:latin typeface="Calibri"/>
                <a:ea typeface="Calibri"/>
                <a:cs typeface="Calibri"/>
                <a:sym typeface="Calibri"/>
              </a:rPr>
              <a:t>don’t yet </a:t>
            </a:r>
            <a:r>
              <a:rPr lang="en-US" sz="1800">
                <a:solidFill>
                  <a:schemeClr val="dk1"/>
                </a:solidFill>
                <a:latin typeface="Calibri"/>
                <a:ea typeface="Calibri"/>
                <a:cs typeface="Calibri"/>
                <a:sym typeface="Calibri"/>
              </a:rPr>
              <a:t>support a single option that </a:t>
            </a:r>
            <a:r>
              <a:rPr b="1" lang="en-US" sz="1800">
                <a:solidFill>
                  <a:schemeClr val="dk1"/>
                </a:solidFill>
                <a:latin typeface="Calibri"/>
                <a:ea typeface="Calibri"/>
                <a:cs typeface="Calibri"/>
                <a:sym typeface="Calibri"/>
              </a:rPr>
              <a:t>scales well domestically and internationally</a:t>
            </a:r>
            <a:r>
              <a:rPr lang="en-US" sz="1800">
                <a:solidFill>
                  <a:schemeClr val="dk1"/>
                </a:solidFill>
                <a:latin typeface="Calibri"/>
                <a:ea typeface="Calibri"/>
                <a:cs typeface="Calibri"/>
                <a:sym typeface="Calibri"/>
              </a:rPr>
              <a:t> across a </a:t>
            </a:r>
            <a:r>
              <a:rPr lang="en-US" sz="1800">
                <a:solidFill>
                  <a:schemeClr val="dk1"/>
                </a:solidFill>
                <a:latin typeface="Calibri"/>
                <a:ea typeface="Calibri"/>
                <a:cs typeface="Calibri"/>
                <a:sym typeface="Calibri"/>
              </a:rPr>
              <a:t>variety</a:t>
            </a:r>
            <a:r>
              <a:rPr lang="en-US" sz="1800">
                <a:solidFill>
                  <a:schemeClr val="dk1"/>
                </a:solidFill>
                <a:latin typeface="Calibri"/>
                <a:ea typeface="Calibri"/>
                <a:cs typeface="Calibri"/>
                <a:sym typeface="Calibri"/>
              </a:rPr>
              <a:t> of national contexts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