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366" r:id="rId2"/>
    <p:sldId id="2147046996" r:id="rId3"/>
    <p:sldId id="2147047007" r:id="rId4"/>
    <p:sldId id="2147046997" r:id="rId5"/>
    <p:sldId id="2147047011" r:id="rId6"/>
    <p:sldId id="214704701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296"/>
  </p:normalViewPr>
  <p:slideViewPr>
    <p:cSldViewPr snapToGrid="0">
      <p:cViewPr varScale="1">
        <p:scale>
          <a:sx n="123" d="100"/>
          <a:sy n="123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A9880-E9EC-9746-B3F7-730A38DDE7C0}" type="datetimeFigureOut">
              <a:rPr lang="en-BR" smtClean="0"/>
              <a:t>27/03/23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ABE7F-92F5-1543-8732-913DD11A229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63370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e1fdedc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e1fdedc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59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58119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fhir.org/conformance-test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8561933" y="3505567"/>
            <a:ext cx="3221200" cy="1308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8E7CC3"/>
                </a:solidFill>
                <a:effectLst/>
                <a:uLnTx/>
                <a:uFillTx/>
                <a:latin typeface="DM Sans"/>
                <a:ea typeface="DM Sans"/>
                <a:cs typeface="DM Sans"/>
                <a:sym typeface="DM Sans"/>
              </a:rPr>
              <a:t>O melhor </a:t>
            </a: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8E7CC3"/>
                </a:solidFill>
                <a:effectLst/>
                <a:uLnTx/>
                <a:uFillTx/>
                <a:latin typeface="DM Sans"/>
                <a:ea typeface="DM Sans"/>
                <a:cs typeface="DM Sans"/>
                <a:sym typeface="DM Sans"/>
              </a:rPr>
              <a:t>cuidado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8E7CC3"/>
                </a:solidFill>
                <a:effectLst/>
                <a:uLnTx/>
                <a:uFillTx/>
                <a:latin typeface="DM Sans"/>
                <a:ea typeface="DM Sans"/>
                <a:cs typeface="DM Sans"/>
                <a:sym typeface="DM Sans"/>
              </a:rPr>
              <a:t> para cada pessoa em um SUS conectado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8E7CC3"/>
              </a:solidFill>
              <a:effectLst/>
              <a:uLnTx/>
              <a:uFillTx/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8561933" y="4852717"/>
            <a:ext cx="3440400" cy="163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1733" b="1" i="0" u="none" strike="noStrike" kern="0" cap="none" spc="0" normalizeH="0" baseline="0" noProof="0" dirty="0">
                <a:ln>
                  <a:noFill/>
                </a:ln>
                <a:solidFill>
                  <a:srgbClr val="B4A7D6"/>
                </a:solidFill>
                <a:effectLst/>
                <a:uLnTx/>
                <a:uFillTx/>
                <a:latin typeface="DM Sans"/>
                <a:ea typeface="DM Sans"/>
                <a:cs typeface="DM Sans"/>
                <a:sym typeface="DM Sans"/>
              </a:rPr>
              <a:t>#estruturantes para o SUS</a:t>
            </a:r>
            <a:endParaRPr kumimoji="0" sz="1733" b="1" i="0" u="none" strike="noStrike" kern="0" cap="none" spc="0" normalizeH="0" baseline="0" noProof="0" dirty="0">
              <a:ln>
                <a:noFill/>
              </a:ln>
              <a:solidFill>
                <a:srgbClr val="B4A7D6"/>
              </a:solidFill>
              <a:effectLst/>
              <a:uLnTx/>
              <a:uFillTx/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1733" b="1" i="0" u="none" strike="noStrike" kern="0" cap="none" spc="0" normalizeH="0" baseline="0" noProof="0" dirty="0">
                <a:ln>
                  <a:noFill/>
                </a:ln>
                <a:solidFill>
                  <a:srgbClr val="B4A7D6"/>
                </a:solidFill>
                <a:effectLst/>
                <a:uLnTx/>
                <a:uFillTx/>
                <a:latin typeface="DM Sans"/>
                <a:ea typeface="DM Sans"/>
                <a:cs typeface="DM Sans"/>
                <a:sym typeface="DM Sans"/>
              </a:rPr>
              <a:t>#centrados no usuário</a:t>
            </a:r>
            <a:endParaRPr kumimoji="0" sz="1733" b="1" i="0" u="none" strike="noStrike" kern="0" cap="none" spc="0" normalizeH="0" baseline="0" noProof="0" dirty="0">
              <a:ln>
                <a:noFill/>
              </a:ln>
              <a:solidFill>
                <a:srgbClr val="B4A7D6"/>
              </a:solidFill>
              <a:effectLst/>
              <a:uLnTx/>
              <a:uFillTx/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1733" b="1" i="0" u="none" strike="noStrike" kern="0" cap="none" spc="0" normalizeH="0" baseline="0" noProof="0" dirty="0">
                <a:ln>
                  <a:noFill/>
                </a:ln>
                <a:solidFill>
                  <a:srgbClr val="B4A7D6"/>
                </a:solidFill>
                <a:effectLst/>
                <a:uLnTx/>
                <a:uFillTx/>
                <a:latin typeface="DM Sans"/>
                <a:ea typeface="DM Sans"/>
                <a:cs typeface="DM Sans"/>
                <a:sym typeface="DM Sans"/>
              </a:rPr>
              <a:t>#orientados por dados</a:t>
            </a:r>
            <a:endParaRPr kumimoji="0" sz="1733" b="1" i="0" u="none" strike="noStrike" kern="0" cap="none" spc="0" normalizeH="0" baseline="0" noProof="0" dirty="0">
              <a:ln>
                <a:noFill/>
              </a:ln>
              <a:solidFill>
                <a:srgbClr val="B4A7D6"/>
              </a:solidFill>
              <a:effectLst/>
              <a:uLnTx/>
              <a:uFillTx/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1733" b="1" i="0" u="none" strike="noStrike" kern="0" cap="none" spc="0" normalizeH="0" baseline="0" noProof="0" dirty="0">
                <a:ln>
                  <a:noFill/>
                </a:ln>
                <a:solidFill>
                  <a:srgbClr val="B4A7D6"/>
                </a:solidFill>
                <a:effectLst/>
                <a:uLnTx/>
                <a:uFillTx/>
                <a:latin typeface="DM Sans"/>
                <a:ea typeface="DM Sans"/>
                <a:cs typeface="DM Sans"/>
                <a:sym typeface="DM Sans"/>
              </a:rPr>
              <a:t>#o SUS ta ON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B4A7D6"/>
              </a:solidFill>
              <a:effectLst/>
              <a:uLnTx/>
              <a:uFillTx/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8561933" y="0"/>
            <a:ext cx="3630000" cy="3217200"/>
          </a:xfrm>
          <a:prstGeom prst="roundRect">
            <a:avLst>
              <a:gd name="adj" fmla="val 0"/>
            </a:avLst>
          </a:prstGeom>
          <a:solidFill>
            <a:srgbClr val="B4A7D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8178393" y="2096201"/>
            <a:ext cx="3244000" cy="109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4800" b="0" i="0" u="none" strike="noStrike" kern="0" cap="none" spc="0" normalizeH="0" baseline="0" noProof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digital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  <a:p>
            <a:pPr marL="0" marR="0" lvl="0" indent="0" algn="ctr" defTabSz="121917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2133" b="0" i="0" u="none" strike="noStrike" kern="0" cap="none" spc="0" normalizeH="0" baseline="0" noProof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Capriola"/>
              <a:ea typeface="Capriola"/>
              <a:cs typeface="Capriola"/>
              <a:sym typeface="Capriola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9682484" y="2683834"/>
            <a:ext cx="1920000" cy="37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067" b="0" i="0" u="none" strike="noStrike" kern="0" cap="none" spc="0" normalizeH="0" baseline="0" noProof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Varela Round"/>
                <a:ea typeface="Varela Round"/>
                <a:cs typeface="Varela Round"/>
                <a:sym typeface="Varela Round"/>
              </a:rPr>
              <a:t>PORTFÓLIO</a:t>
            </a:r>
            <a:endParaRPr kumimoji="0" sz="533" b="0" i="0" u="none" strike="noStrike" kern="0" cap="none" spc="0" normalizeH="0" baseline="0" noProof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33" y="166365"/>
            <a:ext cx="1920000" cy="51743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Title 1"/>
          <p:cNvSpPr>
            <a:spLocks noGrp="1"/>
          </p:cNvSpPr>
          <p:nvPr>
            <p:ph type="ctrTitle"/>
          </p:nvPr>
        </p:nvSpPr>
        <p:spPr>
          <a:xfrm>
            <a:off x="361406" y="1046747"/>
            <a:ext cx="6436436" cy="3518121"/>
          </a:xfrm>
        </p:spPr>
        <p:txBody>
          <a:bodyPr lIns="91440" tIns="45720" rIns="91440" bIns="45720" anchor="b">
            <a:normAutofit/>
          </a:bodyPr>
          <a:lstStyle/>
          <a:p>
            <a:pPr algn="l"/>
            <a:r>
              <a:rPr lang="pt-BR" sz="3200" b="1" dirty="0">
                <a:solidFill>
                  <a:srgbClr val="137CC0"/>
                </a:solidFill>
                <a:latin typeface="DM Sans" panose="020B0604020202020204"/>
                <a:ea typeface="Verdana"/>
              </a:rPr>
              <a:t>Promoção do Ambiente de  Interconectividade em Saúde como apoio a Implementação da Estratégia de Saúde Digital do Brasil</a:t>
            </a:r>
            <a:br>
              <a:rPr lang="pt-BR" sz="3200" b="1" dirty="0">
                <a:solidFill>
                  <a:srgbClr val="137CC0"/>
                </a:solidFill>
                <a:latin typeface="DM Sans" panose="020B0604020202020204"/>
                <a:ea typeface="Verdana"/>
              </a:rPr>
            </a:br>
            <a:br>
              <a:rPr lang="pt-BR" sz="3200" b="1" dirty="0">
                <a:solidFill>
                  <a:srgbClr val="137CC0"/>
                </a:solidFill>
                <a:latin typeface="DM Sans" panose="020B0604020202020204"/>
                <a:ea typeface="Verdana"/>
              </a:rPr>
            </a:br>
            <a:r>
              <a:rPr lang="pt-BR" sz="3200" b="1" dirty="0">
                <a:solidFill>
                  <a:srgbClr val="00D1F8"/>
                </a:solidFill>
                <a:latin typeface="DM Sans" panose="020B0604020202020204"/>
                <a:ea typeface="Verdana"/>
              </a:rPr>
              <a:t>IPS Brasil</a:t>
            </a:r>
            <a:endParaRPr lang="pt-BR" sz="3200" dirty="0">
              <a:solidFill>
                <a:srgbClr val="00D1F8"/>
              </a:solidFill>
              <a:latin typeface="DM Sans" panose="020B0604020202020204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7634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1B9399-1967-EA1F-22E1-3806C231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R" sz="4000" dirty="0"/>
              <a:t>Mudanças no Escopo do Projeto - Justificativas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632D4-E6BD-7782-54CF-966432418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O projeto inicial previa um escopo de 17 meses, mas acabou sendo aprovado em dez 2022 -&gt; 12 meses -&gt; término em dez 23</a:t>
            </a:r>
          </a:p>
          <a:p>
            <a:r>
              <a:rPr lang="en-BR" dirty="0"/>
              <a:t>O projeto previa extrair as informações DISPONÍVEIS na RNDS para geração do IPS</a:t>
            </a:r>
          </a:p>
          <a:p>
            <a:pPr lvl="1"/>
            <a:r>
              <a:rPr lang="en-BR" dirty="0"/>
              <a:t>RAC deveria estar completo na RNDS porém, na prática, hoje estão na RNDS:</a:t>
            </a:r>
          </a:p>
          <a:p>
            <a:pPr lvl="2"/>
            <a:r>
              <a:rPr lang="en-BR" dirty="0"/>
              <a:t>Registro de Imunização</a:t>
            </a:r>
          </a:p>
          <a:p>
            <a:pPr lvl="2"/>
            <a:r>
              <a:rPr lang="en-BR" dirty="0"/>
              <a:t>Registro de Exames COVID-19 e MonkeyPox</a:t>
            </a:r>
          </a:p>
          <a:p>
            <a:pPr lvl="1"/>
            <a:r>
              <a:rPr lang="en-BR" dirty="0"/>
              <a:t>Ontologia Brasileiro da Medicmamentos (necessária para o Bloco Medicamentos)  deveria estar com todos os medicamentos da APS</a:t>
            </a:r>
          </a:p>
          <a:p>
            <a:pPr lvl="2"/>
            <a:r>
              <a:rPr lang="en-BR" dirty="0"/>
              <a:t>Hoje OBM contém o elenco da Farmácia Popular</a:t>
            </a:r>
          </a:p>
        </p:txBody>
      </p:sp>
    </p:spTree>
    <p:extLst>
      <p:ext uri="{BB962C8B-B14F-4D97-AF65-F5344CB8AC3E}">
        <p14:creationId xmlns:p14="http://schemas.microsoft.com/office/powerpoint/2010/main" val="258954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55;p119">
            <a:extLst>
              <a:ext uri="{FF2B5EF4-FFF2-40B4-BE49-F238E27FC236}">
                <a16:creationId xmlns:a16="http://schemas.microsoft.com/office/drawing/2014/main" id="{49DF7715-E032-B3F7-7B4F-3C7533D88733}"/>
              </a:ext>
            </a:extLst>
          </p:cNvPr>
          <p:cNvSpPr txBox="1"/>
          <p:nvPr/>
        </p:nvSpPr>
        <p:spPr>
          <a:xfrm>
            <a:off x="307517" y="115223"/>
            <a:ext cx="9975735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Novo Escopo proposto</a:t>
            </a:r>
            <a:endParaRPr sz="3200" b="1" i="1" kern="0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B1A7D1B-47EE-7910-65EA-5D088C9740E3}"/>
              </a:ext>
            </a:extLst>
          </p:cNvPr>
          <p:cNvSpPr txBox="1"/>
          <p:nvPr/>
        </p:nvSpPr>
        <p:spPr>
          <a:xfrm>
            <a:off x="177799" y="1229355"/>
            <a:ext cx="11836401" cy="370870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en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Elaboração 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dos </a:t>
            </a:r>
            <a:r>
              <a:rPr lang="en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G</a:t>
            </a:r>
            <a:r>
              <a:rPr lang="pt-B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uias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de </a:t>
            </a:r>
            <a:r>
              <a:rPr lang="en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I</a:t>
            </a:r>
            <a:r>
              <a:rPr lang="pt-B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mplementação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(GI) para os seguintes componentes do Sumário Internacional do Paciente (</a:t>
            </a:r>
            <a:r>
              <a:rPr lang="pt-B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International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Patient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Summary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-IPS) IPS Brasil: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IMUNIZAÇÃO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EXAMES (COVID19,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MonkeyPox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ALERGIAS/REAÇÕES ADVERSAS – inclui a proposta </a:t>
            </a:r>
            <a:r>
              <a:rPr lang="en-BR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Modelo Lógico de Alergias/Reações Adversas para RNDS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MEDICAMENTOS –   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Atualização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d</a:t>
            </a:r>
            <a:r>
              <a:rPr lang="en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a  base da Oontologia Brasileria de Medicamentos  para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o </a:t>
            </a:r>
            <a:r>
              <a:rPr lang="en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elenco HóRUS/CMED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Prova de conceito da emissão do IPS Brasil para os blocos de Imunização e Resultado de Exames (COVID19 e 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o</a:t>
            </a:r>
            <a:r>
              <a:rPr lang="en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nkeypox)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a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partir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de conjunto de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registros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enviados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pela RNDS,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conforme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pactuação com DATASUS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Publicação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científica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sobre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o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projeto</a:t>
            </a:r>
            <a:endParaRPr lang="en-BR" sz="2000" dirty="0">
              <a:solidFill>
                <a:schemeClr val="tx1">
                  <a:lumMod val="85000"/>
                  <a:lumOff val="15000"/>
                </a:schemeClr>
              </a:solidFill>
              <a:latin typeface="DM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8781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2B1A7D1B-47EE-7910-65EA-5D088C9740E3}"/>
              </a:ext>
            </a:extLst>
          </p:cNvPr>
          <p:cNvSpPr txBox="1"/>
          <p:nvPr/>
        </p:nvSpPr>
        <p:spPr>
          <a:xfrm>
            <a:off x="287891" y="1018558"/>
            <a:ext cx="10777953" cy="554825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1</a:t>
            </a:r>
            <a:r>
              <a:rPr lang="en-US" sz="2000" dirty="0">
                <a:solidFill>
                  <a:srgbClr val="137CC0"/>
                </a:solidFill>
                <a:latin typeface="DM Sans" pitchFamily="2" charset="77"/>
              </a:rPr>
              <a:t>.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Infraestrutura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de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Serviço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de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Terminologia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</a:p>
          <a:p>
            <a:pPr marL="935038" indent="-3746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Carga de 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todos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os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domínios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(Code System e Value Sets)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referentes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a 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Imunização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, 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Exames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Alergias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/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Reações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Adversas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Medicamentos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disponíveis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no simplifier da RNDS  e carga das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terminologias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utilizadas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no GPS (Global Patient Summary) do IPS no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servidor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de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terminologias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;</a:t>
            </a:r>
          </a:p>
          <a:p>
            <a:pPr marL="935038" indent="-3746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Mapeamentos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entre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os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domínios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do MS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nos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componentes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de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Imunização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Alergias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/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Reações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Adversas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para as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terminologias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adotadas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no IPS –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definição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e carga de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todos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os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mapas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de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conceito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(concept maps);</a:t>
            </a:r>
          </a:p>
          <a:p>
            <a:pPr marL="935038" indent="-3746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Proposta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de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Governança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Curadoria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das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Terminologias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MS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disponíveis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no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Servidor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de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Terminologia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DM Sans" pitchFamily="2" charset="77"/>
            </a:endParaRPr>
          </a:p>
          <a:p>
            <a:pPr marL="1017588" lvl="1">
              <a:lnSpc>
                <a:spcPct val="150000"/>
              </a:lnSpc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DM Sans" pitchFamily="2" charset="77"/>
            </a:endParaRPr>
          </a:p>
          <a:p>
            <a:pPr marL="935038" indent="-3746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BR" dirty="0">
              <a:solidFill>
                <a:srgbClr val="137CC0"/>
              </a:solidFill>
              <a:latin typeface="DM Sans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2E028-C3D3-63F7-350F-ADF0667FB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72598"/>
            <a:ext cx="10515600" cy="998098"/>
          </a:xfrm>
        </p:spPr>
        <p:txBody>
          <a:bodyPr/>
          <a:lstStyle/>
          <a:p>
            <a:r>
              <a:rPr lang="en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Entregáveis  </a:t>
            </a:r>
          </a:p>
        </p:txBody>
      </p:sp>
    </p:spTree>
    <p:extLst>
      <p:ext uri="{BB962C8B-B14F-4D97-AF65-F5344CB8AC3E}">
        <p14:creationId xmlns:p14="http://schemas.microsoft.com/office/powerpoint/2010/main" val="247000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DABF-18C9-A1C8-010C-C52D5C48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Entregáveis (cont)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5C402-E73B-EE1B-3394-9547CD90DB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0624" y="1459220"/>
            <a:ext cx="10515600" cy="3240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84197" indent="-457200">
              <a:buFont typeface="+mj-lt"/>
              <a:buAutoNum type="arabicPeriod" startAt="2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Atualização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Base da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Ontologia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Brasileira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de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Medicamentos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DM Sans" pitchFamily="2" charset="77"/>
            </a:endParaRPr>
          </a:p>
          <a:p>
            <a:pPr marL="895350" indent="-45561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	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Necessária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para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compor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o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bloco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de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Medicamentos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do IPS</a:t>
            </a:r>
          </a:p>
          <a:p>
            <a:pPr algn="just">
              <a:lnSpc>
                <a:spcPct val="115000"/>
              </a:lnSpc>
              <a:buFont typeface="+mj-lt"/>
              <a:buAutoNum type="arabicPeriod" startAt="3"/>
            </a:pPr>
            <a:r>
              <a:rPr lang="pt-BR" sz="240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Definição 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dos perfis IPS HL7 FHIR para  Imunização, Exames, Alergias/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Reaçoes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Adversas e Medicamentos para a composição do GI IPS Brasil. Na falta de modelo lógico na RNDS para o componente o mesmo será proposto pelo projeto</a:t>
            </a:r>
            <a:r>
              <a:rPr lang="pt-BR" sz="2400" dirty="0">
                <a:solidFill>
                  <a:srgbClr val="137CC0"/>
                </a:solidFill>
                <a:latin typeface="DM Sans" pitchFamily="2" charset="77"/>
              </a:rPr>
              <a:t>.   </a:t>
            </a:r>
            <a:endParaRPr lang="en-BR" sz="2400" dirty="0">
              <a:solidFill>
                <a:srgbClr val="137CC0"/>
              </a:solidFill>
              <a:latin typeface="DM Sans" pitchFamily="2" charset="77"/>
            </a:endParaRPr>
          </a:p>
          <a:p>
            <a:pPr marL="126997" indent="0" algn="just">
              <a:lnSpc>
                <a:spcPct val="115000"/>
              </a:lnSpc>
              <a:buNone/>
            </a:pPr>
            <a:endParaRPr lang="en-BR" sz="2400" dirty="0"/>
          </a:p>
        </p:txBody>
      </p:sp>
    </p:spTree>
    <p:extLst>
      <p:ext uri="{BB962C8B-B14F-4D97-AF65-F5344CB8AC3E}">
        <p14:creationId xmlns:p14="http://schemas.microsoft.com/office/powerpoint/2010/main" val="249999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A204-D342-616E-F0AF-595A78D13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216"/>
          </a:xfrm>
        </p:spPr>
        <p:txBody>
          <a:bodyPr/>
          <a:lstStyle/>
          <a:p>
            <a:r>
              <a:rPr lang="en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Entregáveis (cont)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D1904-E698-C266-E2EB-F1F9A7C02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3343"/>
            <a:ext cx="10515600" cy="499362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5000"/>
              </a:lnSpc>
              <a:buFont typeface="+mj-lt"/>
              <a:buAutoNum type="arabicPeriod" startAt="4"/>
            </a:pPr>
            <a:r>
              <a:rPr lang="pt-BR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Realização de 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provas de conceito (POC)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Realização de testes de conformidade conforme 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  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http://fhir.org/conformance-testing/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para os casos de teste especificados – Exames COVID-19 e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MonkeyPox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 e Registro de Imunização;</a:t>
            </a:r>
            <a:endParaRPr lang="en-BR"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buFont typeface="+mj-lt"/>
              <a:buAutoNum type="arabicPeriod" startAt="4"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Publicação do guia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de implementação (HL7/FHIR-IG Brasil-IPS): Publicação do guia com os componentes Imunização, Exames, Alergias/Reações Adversas e Medicamentos com status ativo em serviço FHIR para internalização e uso do modelo de serviço Brasil-IPS no padrão de interoperabilidade HL7-FHIR, com armazenamento dos documentos IPS Brasil em repositório FHIR no mesmo servidor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;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BR"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buFont typeface="+mj-lt"/>
              <a:buAutoNum type="arabicPeriod" startAt="4"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Publicação de artigos científicos</a:t>
            </a:r>
            <a:r>
              <a:rPr lang="pt-BR" sz="2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Elaboração de pelo menos um artigo científico sobre o tema, para disseminação dos resultados obtidos.</a:t>
            </a:r>
            <a:endParaRPr lang="en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545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2E9CB8"/>
      </a:accent2>
      <a:accent3>
        <a:srgbClr val="E97132"/>
      </a:accent3>
      <a:accent4>
        <a:srgbClr val="196B24"/>
      </a:accent4>
      <a:accent5>
        <a:srgbClr val="4EA72E"/>
      </a:accent5>
      <a:accent6>
        <a:srgbClr val="C80724"/>
      </a:accent6>
      <a:hlink>
        <a:srgbClr val="518B9B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8FA68048F9B4A43B01061073AAA0417" ma:contentTypeVersion="14" ma:contentTypeDescription="Criar um novo documento." ma:contentTypeScope="" ma:versionID="a9359a880eb4e07ab1c3f5879a541d74">
  <xsd:schema xmlns:xsd="http://www.w3.org/2001/XMLSchema" xmlns:xs="http://www.w3.org/2001/XMLSchema" xmlns:p="http://schemas.microsoft.com/office/2006/metadata/properties" xmlns:ns2="9ae1ee80-76ea-4cb8-99b7-d23d2cbbc856" xmlns:ns3="ac44d7d8-a149-432c-a72c-2d3b3d2b8d35" targetNamespace="http://schemas.microsoft.com/office/2006/metadata/properties" ma:root="true" ma:fieldsID="1dc8ce438032e40d2f5752c8aa2ad996" ns2:_="" ns3:_="">
    <xsd:import namespace="9ae1ee80-76ea-4cb8-99b7-d23d2cbbc856"/>
    <xsd:import namespace="ac44d7d8-a149-432c-a72c-2d3b3d2b8d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e1ee80-76ea-4cb8-99b7-d23d2cbbc8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Etiquetas de Imagem" ma:readOnly="false" ma:fieldId="{5cf76f15-5ced-4ddc-b409-7134ff3c332f}" ma:taxonomyMulti="true" ma:sspId="47314af4-d308-44cd-9263-95fda59d53f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44d7d8-a149-432c-a72c-2d3b3d2b8d3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7c758b0-97d6-4bbd-bebf-7688bcd0aa73}" ma:internalName="TaxCatchAll" ma:showField="CatchAllData" ma:web="ac44d7d8-a149-432c-a72c-2d3b3d2b8d3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c44d7d8-a149-432c-a72c-2d3b3d2b8d35" xsi:nil="true"/>
    <lcf76f155ced4ddcb4097134ff3c332f xmlns="9ae1ee80-76ea-4cb8-99b7-d23d2cbbc856">
      <Terms xmlns="http://schemas.microsoft.com/office/infopath/2007/PartnerControls"/>
    </lcf76f155ced4ddcb4097134ff3c332f>
    <SharedWithUsers xmlns="ac44d7d8-a149-432c-a72c-2d3b3d2b8d35">
      <UserInfo>
        <DisplayName/>
        <AccountId xsi:nil="true"/>
        <AccountType/>
      </UserInfo>
    </SharedWithUsers>
    <MediaLengthInSeconds xmlns="9ae1ee80-76ea-4cb8-99b7-d23d2cbbc856" xsi:nil="true"/>
  </documentManagement>
</p:properties>
</file>

<file path=customXml/itemProps1.xml><?xml version="1.0" encoding="utf-8"?>
<ds:datastoreItem xmlns:ds="http://schemas.openxmlformats.org/officeDocument/2006/customXml" ds:itemID="{3669C9B6-4A74-4E07-BE45-EF3F2DC651C0}"/>
</file>

<file path=customXml/itemProps2.xml><?xml version="1.0" encoding="utf-8"?>
<ds:datastoreItem xmlns:ds="http://schemas.openxmlformats.org/officeDocument/2006/customXml" ds:itemID="{C2E73EDB-EBCB-47B8-A251-22D8824F4284}"/>
</file>

<file path=customXml/itemProps3.xml><?xml version="1.0" encoding="utf-8"?>
<ds:datastoreItem xmlns:ds="http://schemas.openxmlformats.org/officeDocument/2006/customXml" ds:itemID="{AD62F9B0-7D66-4C9A-A8E6-8DAB8D945872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559</Words>
  <Application>Microsoft Macintosh PowerPoint</Application>
  <PresentationFormat>Widescreen</PresentationFormat>
  <Paragraphs>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Capriola</vt:lpstr>
      <vt:lpstr>DM Sans</vt:lpstr>
      <vt:lpstr>Raleway</vt:lpstr>
      <vt:lpstr>Sniglet</vt:lpstr>
      <vt:lpstr>Varela Round</vt:lpstr>
      <vt:lpstr>Office Theme</vt:lpstr>
      <vt:lpstr>Promoção do Ambiente de  Interconectividade em Saúde como apoio a Implementação da Estratégia de Saúde Digital do Brasil  IPS Brasil</vt:lpstr>
      <vt:lpstr>Mudanças no Escopo do Projeto - Justificativas</vt:lpstr>
      <vt:lpstr>PowerPoint Presentation</vt:lpstr>
      <vt:lpstr>Entregáveis  </vt:lpstr>
      <vt:lpstr>Entregáveis (cont)</vt:lpstr>
      <vt:lpstr>Entregáveis (cont)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Beatriz de Faria Leao</dc:creator>
  <cp:lastModifiedBy>Beatriz de Faria Leao</cp:lastModifiedBy>
  <cp:revision>4</cp:revision>
  <dcterms:created xsi:type="dcterms:W3CDTF">2023-03-27T12:40:34Z</dcterms:created>
  <dcterms:modified xsi:type="dcterms:W3CDTF">2023-03-27T16:52:04Z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0x01010068FA68048F9B4A43B01061073AAA0417</vt:lpwstr>
  </property>
  <property fmtid="{D5CDD505-2E9C-101B-9397-08002B2CF9AE}" pid="3" name="Order">
    <vt:r8>9800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_ColorHex">
    <vt:lpwstr/>
  </property>
  <property fmtid="{D5CDD505-2E9C-101B-9397-08002B2CF9AE}" pid="9" name="_Emoji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_ExtendedDescription">
    <vt:lpwstr/>
  </property>
  <property fmtid="{D5CDD505-2E9C-101B-9397-08002B2CF9AE}" pid="13" name="_ColorTag">
    <vt:lpwstr/>
  </property>
  <property fmtid="{D5CDD505-2E9C-101B-9397-08002B2CF9AE}" pid="14" name="TriggerFlowInfo">
    <vt:lpwstr/>
  </property>
  <property fmtid="{D5CDD505-2E9C-101B-9397-08002B2CF9AE}" pid="15" name="MediaServiceImageTags">
    <vt:lpwstr/>
  </property>
</Properties>
</file>