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Sniglet"/>
      <p:regular r:id="rId24"/>
    </p:embeddedFont>
    <p:embeddedFont>
      <p:font typeface="Raleway"/>
      <p:regular r:id="rId25"/>
      <p:bold r:id="rId26"/>
      <p:italic r:id="rId27"/>
      <p:boldItalic r:id="rId28"/>
    </p:embeddedFont>
    <p:embeddedFont>
      <p:font typeface="Varela Round"/>
      <p:regular r:id="rId29"/>
    </p:embeddedFont>
    <p:embeddedFont>
      <p:font typeface="Capriola"/>
      <p:regular r:id="rId30"/>
    </p:embeddedFont>
    <p:embeddedFont>
      <p:font typeface="DM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Sniglet-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VarelaRoun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regular.fntdata"/><Relationship Id="rId30" Type="http://schemas.openxmlformats.org/officeDocument/2006/relationships/font" Target="fonts/Capriola-regular.fntdata"/><Relationship Id="rId11" Type="http://schemas.openxmlformats.org/officeDocument/2006/relationships/slide" Target="slides/slide5.xml"/><Relationship Id="rId33" Type="http://schemas.openxmlformats.org/officeDocument/2006/relationships/font" Target="fonts/DMSans-italic.fntdata"/><Relationship Id="rId10" Type="http://schemas.openxmlformats.org/officeDocument/2006/relationships/slide" Target="slides/slide4.xml"/><Relationship Id="rId32" Type="http://schemas.openxmlformats.org/officeDocument/2006/relationships/font" Target="fonts/DM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DM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HL7Norway/best-practice/blob/master/docs/no-profileringshierarki.md" TargetMode="External"/><Relationship Id="rId3" Type="http://schemas.openxmlformats.org/officeDocument/2006/relationships/hyperlink" Target="https://www.youtube.com/watch?v=8pv-Zztibyg"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5cedaa92b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45cedaa92b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5cedaa92b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5cedaa92b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5cedaa92b_0_7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245cedaa92b_0_7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sz="700"/>
              <a:t>Summarized from: </a:t>
            </a:r>
            <a:r>
              <a:rPr lang="en" sz="700" u="sng">
                <a:solidFill>
                  <a:schemeClr val="hlink"/>
                </a:solidFill>
                <a:hlinkClick r:id="rId2"/>
              </a:rPr>
              <a:t>https://github.com/HL7Norway/best-practice/blob/master/docs/no-profileringshierarki.md</a:t>
            </a:r>
            <a:r>
              <a:rPr lang="en" sz="700"/>
              <a:t> and </a:t>
            </a:r>
            <a:r>
              <a:rPr lang="en" sz="700" u="sng">
                <a:solidFill>
                  <a:schemeClr val="hlink"/>
                </a:solidFill>
                <a:hlinkClick r:id="rId3"/>
              </a:rPr>
              <a:t>https://www.youtube.com/watch?v=8pv-Zztibyg</a:t>
            </a:r>
            <a:r>
              <a:rPr lang="en" sz="700"/>
              <a:t> </a:t>
            </a:r>
            <a:endParaRPr sz="700"/>
          </a:p>
          <a:p>
            <a:pPr indent="0" lvl="0" marL="0" rtl="0" algn="l">
              <a:lnSpc>
                <a:spcPct val="100000"/>
              </a:lnSpc>
              <a:spcBef>
                <a:spcPts val="0"/>
              </a:spcBef>
              <a:spcAft>
                <a:spcPts val="0"/>
              </a:spcAft>
              <a:buSzPts val="1400"/>
              <a:buNone/>
            </a:pPr>
            <a:r>
              <a:rPr b="1" lang="en" sz="700"/>
              <a:t>National Abstract Profiles:</a:t>
            </a:r>
            <a:r>
              <a:rPr lang="en" sz="700"/>
              <a:t> describe the minimum adaptations/national context necessary to use an international resource in the nation. Examples include provision of identifiers, extensions, national codes, and national information needs (e.g., middle name for a patient). These profiles are open and general and </a:t>
            </a:r>
            <a:r>
              <a:rPr lang="en" sz="700">
                <a:solidFill>
                  <a:srgbClr val="1F2328"/>
                </a:solidFill>
                <a:highlight>
                  <a:srgbClr val="FFFFFF"/>
                </a:highlight>
              </a:rPr>
              <a:t>intended to be the basis for all applications, regardless of use-case, of the given international resource in the Norwegian health sector.</a:t>
            </a:r>
            <a:endParaRPr sz="700">
              <a:solidFill>
                <a:srgbClr val="1F2328"/>
              </a:solidFill>
              <a:highlight>
                <a:srgbClr val="FFFFFF"/>
              </a:highlight>
            </a:endParaRPr>
          </a:p>
          <a:p>
            <a:pPr indent="0" lvl="0" marL="0" rtl="0" algn="l">
              <a:lnSpc>
                <a:spcPct val="100000"/>
              </a:lnSpc>
              <a:spcBef>
                <a:spcPts val="0"/>
              </a:spcBef>
              <a:spcAft>
                <a:spcPts val="0"/>
              </a:spcAft>
              <a:buSzPts val="1400"/>
              <a:buNone/>
            </a:pPr>
            <a:r>
              <a:rPr b="1" lang="en" sz="700">
                <a:solidFill>
                  <a:srgbClr val="1F2328"/>
                </a:solidFill>
                <a:highlight>
                  <a:srgbClr val="FFFFFF"/>
                </a:highlight>
              </a:rPr>
              <a:t>National Domain/Use Case</a:t>
            </a:r>
            <a:r>
              <a:rPr lang="en" sz="700">
                <a:solidFill>
                  <a:srgbClr val="1F2328"/>
                </a:solidFill>
                <a:highlight>
                  <a:srgbClr val="FFFFFF"/>
                </a:highlight>
              </a:rPr>
              <a:t> - adapts international resources for a specific use case. Represents information structures that can be reused across implementations for the defined use case. Can be use directly or profiled further for use in specific implementations. </a:t>
            </a:r>
            <a:endParaRPr sz="700">
              <a:solidFill>
                <a:srgbClr val="1F2328"/>
              </a:solidFill>
              <a:highlight>
                <a:srgbClr val="FFFFFF"/>
              </a:highlight>
            </a:endParaRPr>
          </a:p>
          <a:p>
            <a:pPr indent="-273050" lvl="0" marL="457200" rtl="0" algn="l">
              <a:lnSpc>
                <a:spcPct val="100000"/>
              </a:lnSpc>
              <a:spcBef>
                <a:spcPts val="0"/>
              </a:spcBef>
              <a:spcAft>
                <a:spcPts val="0"/>
              </a:spcAft>
              <a:buClr>
                <a:srgbClr val="1F2328"/>
              </a:buClr>
              <a:buSzPts val="700"/>
              <a:buChar char="-"/>
            </a:pPr>
            <a:r>
              <a:rPr lang="en" sz="700">
                <a:solidFill>
                  <a:srgbClr val="1F2328"/>
                </a:solidFill>
                <a:highlight>
                  <a:srgbClr val="FFFFFF"/>
                </a:highlight>
              </a:rPr>
              <a:t>Separated generalized from restrictive to account for variability in in how nations expressed use case constraints and architectural expectations/integrations with controlled national assets. NL weigh in on how they’ve understood the separation. </a:t>
            </a:r>
            <a:endParaRPr sz="700">
              <a:solidFill>
                <a:srgbClr val="1F2328"/>
              </a:solidFill>
              <a:highlight>
                <a:srgbClr val="FFFFFF"/>
              </a:highlight>
            </a:endParaRPr>
          </a:p>
          <a:p>
            <a:pPr indent="0" lvl="0" marL="0" rtl="0" algn="l">
              <a:lnSpc>
                <a:spcPct val="100000"/>
              </a:lnSpc>
              <a:spcBef>
                <a:spcPts val="0"/>
              </a:spcBef>
              <a:spcAft>
                <a:spcPts val="0"/>
              </a:spcAft>
              <a:buSzPts val="1400"/>
              <a:buNone/>
            </a:pPr>
            <a:r>
              <a:rPr b="1" lang="en" sz="700">
                <a:solidFill>
                  <a:srgbClr val="1F2328"/>
                </a:solidFill>
                <a:highlight>
                  <a:srgbClr val="FFFFFF"/>
                </a:highlight>
              </a:rPr>
              <a:t>Regional Use Case Profile: </a:t>
            </a:r>
            <a:r>
              <a:rPr lang="en" sz="700">
                <a:solidFill>
                  <a:srgbClr val="1F2328"/>
                </a:solidFill>
                <a:highlight>
                  <a:srgbClr val="FFFFFF"/>
                </a:highlight>
              </a:rPr>
              <a:t>Added as well to describe layer we were seeing with some nations having regions that hosted profiles with specific region or site identifiers. These could be Generalized or restrictive. Restrictive tended to describe integrations with regionally assets (e.g., clinical data stores, provider directories)</a:t>
            </a:r>
            <a:endParaRPr sz="700">
              <a:solidFill>
                <a:srgbClr val="1F2328"/>
              </a:solidFill>
              <a:highlight>
                <a:srgbClr val="FFFFFF"/>
              </a:highlight>
            </a:endParaRPr>
          </a:p>
          <a:p>
            <a:pPr indent="0" lvl="0" marL="0" rtl="0" algn="l">
              <a:lnSpc>
                <a:spcPct val="100000"/>
              </a:lnSpc>
              <a:spcBef>
                <a:spcPts val="0"/>
              </a:spcBef>
              <a:spcAft>
                <a:spcPts val="0"/>
              </a:spcAft>
              <a:buSzPts val="1400"/>
              <a:buNone/>
            </a:pPr>
            <a:r>
              <a:rPr b="1" lang="en" sz="700">
                <a:solidFill>
                  <a:srgbClr val="1F2328"/>
                </a:solidFill>
                <a:highlight>
                  <a:srgbClr val="FFFFFF"/>
                </a:highlight>
              </a:rPr>
              <a:t>Implementation profile</a:t>
            </a:r>
            <a:r>
              <a:rPr lang="en" sz="700">
                <a:solidFill>
                  <a:srgbClr val="1F2328"/>
                </a:solidFill>
                <a:highlight>
                  <a:srgbClr val="FFFFFF"/>
                </a:highlight>
              </a:rPr>
              <a:t>: describes what is implemented in an application service.</a:t>
            </a:r>
            <a:endParaRPr sz="700">
              <a:solidFill>
                <a:srgbClr val="1F2328"/>
              </a:solidFill>
              <a:highlight>
                <a:srgbClr val="FFFFFF"/>
              </a:highlight>
            </a:endParaRPr>
          </a:p>
          <a:p>
            <a:pPr indent="0" lvl="0" marL="0" rtl="0" algn="l">
              <a:lnSpc>
                <a:spcPct val="100000"/>
              </a:lnSpc>
              <a:spcBef>
                <a:spcPts val="0"/>
              </a:spcBef>
              <a:spcAft>
                <a:spcPts val="0"/>
              </a:spcAft>
              <a:buSzPts val="1400"/>
              <a:buNone/>
            </a:pPr>
            <a:r>
              <a:t/>
            </a:r>
            <a:endParaRPr sz="700">
              <a:solidFill>
                <a:srgbClr val="1F2328"/>
              </a:solidFill>
              <a:highlight>
                <a:srgbClr val="FFFFFF"/>
              </a:highlight>
            </a:endParaRPr>
          </a:p>
        </p:txBody>
      </p:sp>
      <p:sp>
        <p:nvSpPr>
          <p:cNvPr id="212" name="Google Shape;212;g245cedaa92b_0_7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5cedaa92b_0_8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245cedaa92b_0_8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45cedaa92b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45cedaa92b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5cedaa92b_0_9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245cedaa92b_0_9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45cedaa92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45cedaa92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5cedaa92b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5cedaa92b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5cedaa92b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5cedaa92b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5cedaa92b_0_6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245cedaa92b_0_6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5cedaa9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5cedaa9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5cedaa9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5cedaa9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5cedaa92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5cedaa92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5cedaa92b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5cedaa92b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5cedaa92b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5cedaa92b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5cedaa92b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5cedaa92b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5cedaa92b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5cedaa92b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627900"/>
          </a:xfrm>
          <a:prstGeom prst="rect">
            <a:avLst/>
          </a:prstGeom>
          <a:noFill/>
          <a:ln>
            <a:noFill/>
          </a:ln>
        </p:spPr>
        <p:txBody>
          <a:bodyPr anchorCtr="0" anchor="t" bIns="68575" lIns="68575" spcFirstLastPara="1" rIns="68575" wrap="square" tIns="68575">
            <a:normAutofit/>
          </a:bodyPr>
          <a:lstStyle>
            <a:lvl1pPr lvl="0" rtl="0" algn="l">
              <a:lnSpc>
                <a:spcPct val="100000"/>
              </a:lnSpc>
              <a:spcBef>
                <a:spcPts val="0"/>
              </a:spcBef>
              <a:spcAft>
                <a:spcPts val="0"/>
              </a:spcAft>
              <a:buSzPts val="2100"/>
              <a:buNone/>
              <a:defRPr/>
            </a:lvl1pPr>
            <a:lvl2pPr lvl="1" rtl="0" algn="l">
              <a:lnSpc>
                <a:spcPct val="100000"/>
              </a:lnSpc>
              <a:spcBef>
                <a:spcPts val="0"/>
              </a:spcBef>
              <a:spcAft>
                <a:spcPts val="0"/>
              </a:spcAft>
              <a:buSzPts val="2100"/>
              <a:buNone/>
              <a:defRPr/>
            </a:lvl2pPr>
            <a:lvl3pPr lvl="2" rtl="0" algn="l">
              <a:lnSpc>
                <a:spcPct val="100000"/>
              </a:lnSpc>
              <a:spcBef>
                <a:spcPts val="0"/>
              </a:spcBef>
              <a:spcAft>
                <a:spcPts val="0"/>
              </a:spcAft>
              <a:buSzPts val="2100"/>
              <a:buNone/>
              <a:defRPr/>
            </a:lvl3pPr>
            <a:lvl4pPr lvl="3" rtl="0" algn="l">
              <a:lnSpc>
                <a:spcPct val="100000"/>
              </a:lnSpc>
              <a:spcBef>
                <a:spcPts val="0"/>
              </a:spcBef>
              <a:spcAft>
                <a:spcPts val="0"/>
              </a:spcAft>
              <a:buSzPts val="2100"/>
              <a:buNone/>
              <a:defRPr/>
            </a:lvl4pPr>
            <a:lvl5pPr lvl="4" rtl="0" algn="l">
              <a:lnSpc>
                <a:spcPct val="100000"/>
              </a:lnSpc>
              <a:spcBef>
                <a:spcPts val="0"/>
              </a:spcBef>
              <a:spcAft>
                <a:spcPts val="0"/>
              </a:spcAft>
              <a:buSzPts val="2100"/>
              <a:buNone/>
              <a:defRPr/>
            </a:lvl5pPr>
            <a:lvl6pPr lvl="5" rtl="0" algn="l">
              <a:lnSpc>
                <a:spcPct val="100000"/>
              </a:lnSpc>
              <a:spcBef>
                <a:spcPts val="0"/>
              </a:spcBef>
              <a:spcAft>
                <a:spcPts val="0"/>
              </a:spcAft>
              <a:buSzPts val="2100"/>
              <a:buNone/>
              <a:defRPr/>
            </a:lvl6pPr>
            <a:lvl7pPr lvl="6" rtl="0" algn="l">
              <a:lnSpc>
                <a:spcPct val="100000"/>
              </a:lnSpc>
              <a:spcBef>
                <a:spcPts val="0"/>
              </a:spcBef>
              <a:spcAft>
                <a:spcPts val="0"/>
              </a:spcAft>
              <a:buSzPts val="2100"/>
              <a:buNone/>
              <a:defRPr/>
            </a:lvl7pPr>
            <a:lvl8pPr lvl="7" rtl="0" algn="l">
              <a:lnSpc>
                <a:spcPct val="100000"/>
              </a:lnSpc>
              <a:spcBef>
                <a:spcPts val="0"/>
              </a:spcBef>
              <a:spcAft>
                <a:spcPts val="0"/>
              </a:spcAft>
              <a:buSzPts val="2100"/>
              <a:buNone/>
              <a:defRPr/>
            </a:lvl8pPr>
            <a:lvl9pPr lvl="8" rtl="0" algn="l">
              <a:lnSpc>
                <a:spcPct val="100000"/>
              </a:lnSpc>
              <a:spcBef>
                <a:spcPts val="0"/>
              </a:spcBef>
              <a:spcAft>
                <a:spcPts val="0"/>
              </a:spcAft>
              <a:buSzPts val="2100"/>
              <a:buNone/>
              <a:defRPr/>
            </a:lvl9pPr>
          </a:lstStyle>
          <a:p/>
        </p:txBody>
      </p:sp>
      <p:sp>
        <p:nvSpPr>
          <p:cNvPr id="52" name="Google Shape;52;p13"/>
          <p:cNvSpPr txBox="1"/>
          <p:nvPr>
            <p:ph idx="1" type="body"/>
          </p:nvPr>
        </p:nvSpPr>
        <p:spPr>
          <a:xfrm>
            <a:off x="628650" y="1017142"/>
            <a:ext cx="7886700" cy="3615600"/>
          </a:xfrm>
          <a:prstGeom prst="rect">
            <a:avLst/>
          </a:prstGeom>
          <a:noFill/>
          <a:ln>
            <a:noFill/>
          </a:ln>
        </p:spPr>
        <p:txBody>
          <a:bodyPr anchorCtr="0" anchor="t" bIns="68575" lIns="68575" spcFirstLastPara="1" rIns="68575" wrap="square" tIns="68575">
            <a:normAutofit/>
          </a:bodyPr>
          <a:lstStyle>
            <a:lvl1pPr indent="-317500" lvl="0" marL="457200" rtl="0" algn="l">
              <a:lnSpc>
                <a:spcPct val="115000"/>
              </a:lnSpc>
              <a:spcBef>
                <a:spcPts val="0"/>
              </a:spcBef>
              <a:spcAft>
                <a:spcPts val="0"/>
              </a:spcAft>
              <a:buSzPts val="14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53" name="Google Shape;53;p13"/>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rtl="0" algn="r">
              <a:buClr>
                <a:schemeClr val="dk2"/>
              </a:buClr>
              <a:buSzPts val="1000"/>
              <a:buFont typeface="Arial"/>
              <a:buNone/>
              <a:defRPr/>
            </a:lvl1pPr>
            <a:lvl2pPr indent="0" lvl="1" marL="0" rtl="0" algn="r">
              <a:buClr>
                <a:schemeClr val="dk2"/>
              </a:buClr>
              <a:buSzPts val="1000"/>
              <a:buFont typeface="Arial"/>
              <a:buNone/>
              <a:defRPr/>
            </a:lvl2pPr>
            <a:lvl3pPr indent="0" lvl="2" marL="0" rtl="0" algn="r">
              <a:buClr>
                <a:schemeClr val="dk2"/>
              </a:buClr>
              <a:buSzPts val="1000"/>
              <a:buFont typeface="Arial"/>
              <a:buNone/>
              <a:defRPr/>
            </a:lvl3pPr>
            <a:lvl4pPr indent="0" lvl="3" marL="0" rtl="0" algn="r">
              <a:buClr>
                <a:schemeClr val="dk2"/>
              </a:buClr>
              <a:buSzPts val="1000"/>
              <a:buFont typeface="Arial"/>
              <a:buNone/>
              <a:defRPr/>
            </a:lvl4pPr>
            <a:lvl5pPr indent="0" lvl="4" marL="0" rtl="0" algn="r">
              <a:buClr>
                <a:schemeClr val="dk2"/>
              </a:buClr>
              <a:buSzPts val="1000"/>
              <a:buFont typeface="Arial"/>
              <a:buNone/>
              <a:defRPr/>
            </a:lvl5pPr>
            <a:lvl6pPr indent="0" lvl="5" marL="0" rtl="0" algn="r">
              <a:buClr>
                <a:schemeClr val="dk2"/>
              </a:buClr>
              <a:buSzPts val="1000"/>
              <a:buFont typeface="Arial"/>
              <a:buNone/>
              <a:defRPr/>
            </a:lvl6pPr>
            <a:lvl7pPr indent="0" lvl="6" marL="0" rtl="0" algn="r">
              <a:buClr>
                <a:schemeClr val="dk2"/>
              </a:buClr>
              <a:buSzPts val="1000"/>
              <a:buFont typeface="Arial"/>
              <a:buNone/>
              <a:defRPr/>
            </a:lvl7pPr>
            <a:lvl8pPr indent="0" lvl="7" marL="0" rtl="0" algn="r">
              <a:buClr>
                <a:schemeClr val="dk2"/>
              </a:buClr>
              <a:buSzPts val="1000"/>
              <a:buFont typeface="Arial"/>
              <a:buNone/>
              <a:defRPr/>
            </a:lvl8pPr>
            <a:lvl9pPr indent="0" lvl="8" marL="0" rtl="0" algn="r">
              <a:buClr>
                <a:schemeClr val="dk2"/>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1">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b="0" l="0" r="0" t="0"/>
          <a:stretch/>
        </p:blipFill>
        <p:spPr>
          <a:xfrm>
            <a:off x="7812743" y="252015"/>
            <a:ext cx="1083607" cy="294084"/>
          </a:xfrm>
          <a:prstGeom prst="rect">
            <a:avLst/>
          </a:prstGeom>
          <a:noFill/>
          <a:ln>
            <a:noFill/>
          </a:ln>
        </p:spPr>
      </p:pic>
      <p:sp>
        <p:nvSpPr>
          <p:cNvPr id="58" name="Google Shape;58;p14"/>
          <p:cNvSpPr txBox="1"/>
          <p:nvPr>
            <p:ph type="title"/>
          </p:nvPr>
        </p:nvSpPr>
        <p:spPr>
          <a:xfrm>
            <a:off x="628650" y="273844"/>
            <a:ext cx="7886700" cy="994200"/>
          </a:xfrm>
          <a:prstGeom prst="rect">
            <a:avLst/>
          </a:prstGeom>
          <a:noFill/>
          <a:ln>
            <a:noFill/>
          </a:ln>
        </p:spPr>
        <p:txBody>
          <a:bodyPr anchorCtr="0" anchor="t" bIns="25700" lIns="51425" spcFirstLastPara="1" rIns="51425" wrap="square" tIns="25700">
            <a:noAutofit/>
          </a:bodyPr>
          <a:lstStyle>
            <a:lvl1pPr lvl="0" marR="0" rtl="0" algn="l">
              <a:lnSpc>
                <a:spcPct val="90000"/>
              </a:lnSpc>
              <a:spcBef>
                <a:spcPts val="0"/>
              </a:spcBef>
              <a:spcAft>
                <a:spcPts val="0"/>
              </a:spcAft>
              <a:buClr>
                <a:schemeClr val="dk1"/>
              </a:buClr>
              <a:buSzPts val="25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1400" u="none" cap="none" strike="noStrike">
                <a:solidFill>
                  <a:srgbClr val="000000"/>
                </a:solidFill>
                <a:latin typeface="Arial"/>
                <a:ea typeface="Arial"/>
                <a:cs typeface="Arial"/>
                <a:sym typeface="Arial"/>
              </a:defRPr>
            </a:lvl9pPr>
          </a:lstStyle>
          <a:p/>
        </p:txBody>
      </p:sp>
      <p:sp>
        <p:nvSpPr>
          <p:cNvPr id="59" name="Google Shape;59;p14"/>
          <p:cNvSpPr txBox="1"/>
          <p:nvPr>
            <p:ph idx="1" type="body"/>
          </p:nvPr>
        </p:nvSpPr>
        <p:spPr>
          <a:xfrm>
            <a:off x="628650" y="1369219"/>
            <a:ext cx="7886700" cy="3263400"/>
          </a:xfrm>
          <a:prstGeom prst="rect">
            <a:avLst/>
          </a:prstGeom>
          <a:noFill/>
          <a:ln>
            <a:noFill/>
          </a:ln>
        </p:spPr>
        <p:txBody>
          <a:bodyPr anchorCtr="0" anchor="t" bIns="25700" lIns="51425" spcFirstLastPara="1" rIns="51425" wrap="square" tIns="25700">
            <a:noAutofit/>
          </a:bodyPr>
          <a:lstStyle>
            <a:lvl1pPr indent="-330200" lvl="0" marL="457200" marR="0" rtl="0" algn="l">
              <a:lnSpc>
                <a:spcPct val="90000"/>
              </a:lnSpc>
              <a:spcBef>
                <a:spcPts val="800"/>
              </a:spcBef>
              <a:spcAft>
                <a:spcPts val="0"/>
              </a:spcAft>
              <a:buClr>
                <a:schemeClr val="dk1"/>
              </a:buClr>
              <a:buSzPts val="1600"/>
              <a:buFont typeface="Arial"/>
              <a:buChar char="•"/>
              <a:defRPr b="0" i="0" sz="2100" u="none" cap="none" strike="noStrike">
                <a:solidFill>
                  <a:schemeClr val="dk1"/>
                </a:solidFill>
                <a:latin typeface="Calibri"/>
                <a:ea typeface="Calibri"/>
                <a:cs typeface="Calibri"/>
                <a:sym typeface="Calibri"/>
              </a:defRPr>
            </a:lvl1pPr>
            <a:lvl2pPr indent="-317500" lvl="1" marL="914400" marR="0" rtl="0" algn="l">
              <a:lnSpc>
                <a:spcPct val="90000"/>
              </a:lnSpc>
              <a:spcBef>
                <a:spcPts val="400"/>
              </a:spcBef>
              <a:spcAft>
                <a:spcPts val="0"/>
              </a:spcAft>
              <a:buClr>
                <a:schemeClr val="dk1"/>
              </a:buClr>
              <a:buSzPts val="1400"/>
              <a:buFont typeface="Arial"/>
              <a:buChar char="•"/>
              <a:defRPr b="0" i="0" sz="1800" u="none" cap="none" strike="noStrike">
                <a:solidFill>
                  <a:schemeClr val="dk1"/>
                </a:solidFill>
                <a:latin typeface="Calibri"/>
                <a:ea typeface="Calibri"/>
                <a:cs typeface="Calibri"/>
                <a:sym typeface="Calibri"/>
              </a:defRPr>
            </a:lvl2pPr>
            <a:lvl3pPr indent="-298450" lvl="2" marL="1371600" marR="0" rtl="0" algn="l">
              <a:lnSpc>
                <a:spcPct val="90000"/>
              </a:lnSpc>
              <a:spcBef>
                <a:spcPts val="400"/>
              </a:spcBef>
              <a:spcAft>
                <a:spcPts val="0"/>
              </a:spcAft>
              <a:buClr>
                <a:schemeClr val="dk1"/>
              </a:buClr>
              <a:buSzPts val="1100"/>
              <a:buFont typeface="Arial"/>
              <a:buChar char="•"/>
              <a:defRPr b="0" i="0" sz="1500" u="none" cap="none" strike="noStrike">
                <a:solidFill>
                  <a:schemeClr val="dk1"/>
                </a:solidFill>
                <a:latin typeface="Calibri"/>
                <a:ea typeface="Calibri"/>
                <a:cs typeface="Calibri"/>
                <a:sym typeface="Calibri"/>
              </a:defRPr>
            </a:lvl3pPr>
            <a:lvl4pPr indent="-298450" lvl="3" marL="1828800" marR="0" rtl="0" algn="l">
              <a:lnSpc>
                <a:spcPct val="90000"/>
              </a:lnSpc>
              <a:spcBef>
                <a:spcPts val="400"/>
              </a:spcBef>
              <a:spcAft>
                <a:spcPts val="0"/>
              </a:spcAft>
              <a:buClr>
                <a:schemeClr val="dk1"/>
              </a:buClr>
              <a:buSzPts val="1100"/>
              <a:buFont typeface="Arial"/>
              <a:buChar char="•"/>
              <a:defRPr b="0" i="0" sz="1400" u="none" cap="none" strike="noStrike">
                <a:solidFill>
                  <a:schemeClr val="dk1"/>
                </a:solidFill>
                <a:latin typeface="Calibri"/>
                <a:ea typeface="Calibri"/>
                <a:cs typeface="Calibri"/>
                <a:sym typeface="Calibri"/>
              </a:defRPr>
            </a:lvl4pPr>
            <a:lvl5pPr indent="-298450" lvl="4" marL="2286000" marR="0" rtl="0" algn="l">
              <a:lnSpc>
                <a:spcPct val="90000"/>
              </a:lnSpc>
              <a:spcBef>
                <a:spcPts val="400"/>
              </a:spcBef>
              <a:spcAft>
                <a:spcPts val="0"/>
              </a:spcAft>
              <a:buClr>
                <a:schemeClr val="dk1"/>
              </a:buClr>
              <a:buSzPts val="1100"/>
              <a:buFont typeface="Arial"/>
              <a:buChar char="•"/>
              <a:defRPr b="0" i="0" sz="1400" u="none" cap="none" strike="noStrike">
                <a:solidFill>
                  <a:schemeClr val="dk1"/>
                </a:solidFill>
                <a:latin typeface="Calibri"/>
                <a:ea typeface="Calibri"/>
                <a:cs typeface="Calibri"/>
                <a:sym typeface="Calibri"/>
              </a:defRPr>
            </a:lvl5pPr>
            <a:lvl6pPr indent="-298450" lvl="5" marL="2743200" marR="0" rtl="0" algn="l">
              <a:lnSpc>
                <a:spcPct val="90000"/>
              </a:lnSpc>
              <a:spcBef>
                <a:spcPts val="400"/>
              </a:spcBef>
              <a:spcAft>
                <a:spcPts val="0"/>
              </a:spcAft>
              <a:buClr>
                <a:schemeClr val="dk1"/>
              </a:buClr>
              <a:buSzPts val="1100"/>
              <a:buFont typeface="Arial"/>
              <a:buChar char="•"/>
              <a:defRPr b="0" i="0" sz="1400" u="none" cap="none" strike="noStrike">
                <a:solidFill>
                  <a:schemeClr val="dk1"/>
                </a:solidFill>
                <a:latin typeface="Calibri"/>
                <a:ea typeface="Calibri"/>
                <a:cs typeface="Calibri"/>
                <a:sym typeface="Calibri"/>
              </a:defRPr>
            </a:lvl6pPr>
            <a:lvl7pPr indent="-298450" lvl="6" marL="3200400" marR="0" rtl="0" algn="l">
              <a:lnSpc>
                <a:spcPct val="90000"/>
              </a:lnSpc>
              <a:spcBef>
                <a:spcPts val="400"/>
              </a:spcBef>
              <a:spcAft>
                <a:spcPts val="0"/>
              </a:spcAft>
              <a:buClr>
                <a:schemeClr val="dk1"/>
              </a:buClr>
              <a:buSzPts val="1100"/>
              <a:buFont typeface="Arial"/>
              <a:buChar char="•"/>
              <a:defRPr b="0" i="0" sz="1400" u="none" cap="none" strike="noStrike">
                <a:solidFill>
                  <a:schemeClr val="dk1"/>
                </a:solidFill>
                <a:latin typeface="Calibri"/>
                <a:ea typeface="Calibri"/>
                <a:cs typeface="Calibri"/>
                <a:sym typeface="Calibri"/>
              </a:defRPr>
            </a:lvl7pPr>
            <a:lvl8pPr indent="-298450" lvl="7" marL="3657600" marR="0" rtl="0" algn="l">
              <a:lnSpc>
                <a:spcPct val="90000"/>
              </a:lnSpc>
              <a:spcBef>
                <a:spcPts val="400"/>
              </a:spcBef>
              <a:spcAft>
                <a:spcPts val="0"/>
              </a:spcAft>
              <a:buClr>
                <a:schemeClr val="dk1"/>
              </a:buClr>
              <a:buSzPts val="1100"/>
              <a:buFont typeface="Arial"/>
              <a:buChar char="•"/>
              <a:defRPr b="0" i="0" sz="1400" u="none" cap="none" strike="noStrike">
                <a:solidFill>
                  <a:schemeClr val="dk1"/>
                </a:solidFill>
                <a:latin typeface="Calibri"/>
                <a:ea typeface="Calibri"/>
                <a:cs typeface="Calibri"/>
                <a:sym typeface="Calibri"/>
              </a:defRPr>
            </a:lvl8pPr>
            <a:lvl9pPr indent="-298450" lvl="8" marL="4114800" marR="0" rtl="0" algn="l">
              <a:lnSpc>
                <a:spcPct val="90000"/>
              </a:lnSpc>
              <a:spcBef>
                <a:spcPts val="400"/>
              </a:spcBef>
              <a:spcAft>
                <a:spcPts val="0"/>
              </a:spcAft>
              <a:buClr>
                <a:schemeClr val="dk1"/>
              </a:buClr>
              <a:buSzPts val="1100"/>
              <a:buFont typeface="Arial"/>
              <a:buChar char="•"/>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0" type="dt"/>
          </p:nvPr>
        </p:nvSpPr>
        <p:spPr>
          <a:xfrm>
            <a:off x="628650" y="4767263"/>
            <a:ext cx="2057400" cy="273900"/>
          </a:xfrm>
          <a:prstGeom prst="rect">
            <a:avLst/>
          </a:prstGeom>
          <a:noFill/>
          <a:ln>
            <a:noFill/>
          </a:ln>
        </p:spPr>
        <p:txBody>
          <a:bodyPr anchorCtr="0" anchor="t" bIns="25700" lIns="51425" spcFirstLastPara="1" rIns="51425" wrap="square" tIns="25700">
            <a:noAutofit/>
          </a:bodyPr>
          <a:lstStyle>
            <a:lvl1pPr lvl="0"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1" type="ftr"/>
          </p:nvPr>
        </p:nvSpPr>
        <p:spPr>
          <a:xfrm>
            <a:off x="3028950" y="4767263"/>
            <a:ext cx="3086100" cy="273900"/>
          </a:xfrm>
          <a:prstGeom prst="rect">
            <a:avLst/>
          </a:prstGeom>
          <a:noFill/>
          <a:ln>
            <a:noFill/>
          </a:ln>
        </p:spPr>
        <p:txBody>
          <a:bodyPr anchorCtr="0" anchor="t" bIns="25700" lIns="51425" spcFirstLastPara="1" rIns="51425" wrap="square" tIns="25700">
            <a:noAutofit/>
          </a:bodyPr>
          <a:lstStyle>
            <a:lvl1pPr lvl="0"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800"/>
              <a:buFont typeface="Arial"/>
              <a:buNone/>
              <a:defRPr b="0" i="0" sz="1400" u="none" cap="none" strike="noStrike">
                <a:solidFill>
                  <a:schemeClr val="dk1"/>
                </a:solidFill>
                <a:latin typeface="Calibri"/>
                <a:ea typeface="Calibri"/>
                <a:cs typeface="Calibri"/>
                <a:sym typeface="Calibri"/>
              </a:defRPr>
            </a:lvl9pPr>
          </a:lstStyle>
          <a:p/>
        </p:txBody>
      </p:sp>
      <p:sp>
        <p:nvSpPr>
          <p:cNvPr id="62" name="Google Shape;62;p14"/>
          <p:cNvSpPr txBox="1"/>
          <p:nvPr>
            <p:ph idx="12" type="sldNum"/>
          </p:nvPr>
        </p:nvSpPr>
        <p:spPr>
          <a:xfrm>
            <a:off x="6457950" y="4767263"/>
            <a:ext cx="2057400" cy="273900"/>
          </a:xfrm>
          <a:prstGeom prst="rect">
            <a:avLst/>
          </a:prstGeom>
          <a:noFill/>
          <a:ln>
            <a:noFill/>
          </a:ln>
        </p:spPr>
        <p:txBody>
          <a:bodyPr anchorCtr="0" anchor="t" bIns="25700" lIns="51425" spcFirstLastPara="1" rIns="51425" wrap="square" tIns="25700">
            <a:noAutofit/>
          </a:bodyPr>
          <a:lstStyle>
            <a:lvl1pPr indent="0" lvl="0" marL="0" marR="0" rtl="0" algn="l">
              <a:lnSpc>
                <a:spcPct val="100000"/>
              </a:lnSpc>
              <a:spcBef>
                <a:spcPts val="0"/>
              </a:spcBef>
              <a:spcAft>
                <a:spcPts val="0"/>
              </a:spcAft>
              <a:buClr>
                <a:srgbClr val="000000"/>
              </a:buClr>
              <a:buSzPts val="1100"/>
              <a:buFont typeface="Arial"/>
              <a:buNone/>
              <a:defRPr b="0" i="0" sz="1400" u="none" cap="none" strike="noStrike">
                <a:solidFill>
                  <a:srgbClr val="646464"/>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100"/>
              <a:buFont typeface="Arial"/>
              <a:buNone/>
              <a:defRPr b="0" i="0" sz="1400" u="none" cap="none" strike="noStrike">
                <a:solidFill>
                  <a:srgbClr val="646464"/>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100"/>
              <a:buFont typeface="Arial"/>
              <a:buNone/>
              <a:defRPr b="0" i="0" sz="1400" u="none" cap="none" strike="noStrike">
                <a:solidFill>
                  <a:srgbClr val="646464"/>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100"/>
              <a:buFont typeface="Arial"/>
              <a:buNone/>
              <a:defRPr b="0" i="0" sz="1400" u="none" cap="none" strike="noStrike">
                <a:solidFill>
                  <a:srgbClr val="646464"/>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100"/>
              <a:buFont typeface="Arial"/>
              <a:buNone/>
              <a:defRPr b="0" i="0" sz="1400" u="none" cap="none" strike="noStrike">
                <a:solidFill>
                  <a:srgbClr val="646464"/>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100"/>
              <a:buFont typeface="Arial"/>
              <a:buNone/>
              <a:defRPr b="0" i="0" sz="1400" u="none" cap="none" strike="noStrike">
                <a:solidFill>
                  <a:srgbClr val="646464"/>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100"/>
              <a:buFont typeface="Arial"/>
              <a:buNone/>
              <a:defRPr b="0" i="0" sz="1400" u="none" cap="none" strike="noStrike">
                <a:solidFill>
                  <a:srgbClr val="646464"/>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100"/>
              <a:buFont typeface="Arial"/>
              <a:buNone/>
              <a:defRPr b="0" i="0" sz="1400" u="none" cap="none" strike="noStrike">
                <a:solidFill>
                  <a:srgbClr val="646464"/>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100"/>
              <a:buFont typeface="Arial"/>
              <a:buNone/>
              <a:defRPr b="0" i="0" sz="1400" u="none" cap="none" strike="noStrike">
                <a:solidFill>
                  <a:srgbClr val="646464"/>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2" name="Google Shape;72;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4" name="Google Shape;74;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0" name="Google Shape;90;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2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6" name="Google Shape;96;p2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7" name="Google Shape;97;p20"/>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8" name="Google Shape;98;p2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9" name="Google Shape;99;p20"/>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0" name="Google Shape;100;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1" name="Google Shape;101;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2" name="Google Shape;102;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6" name="Google Shape;106;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7" name="Google Shape;107;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4" name="Google Shape;114;p2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5" name="Google Shape;115;p2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4"/>
          <p:cNvSpPr/>
          <p:nvPr>
            <p:ph idx="2" type="pic"/>
          </p:nvPr>
        </p:nvSpPr>
        <p:spPr>
          <a:xfrm>
            <a:off x="3887391" y="740569"/>
            <a:ext cx="4629300" cy="3655200"/>
          </a:xfrm>
          <a:prstGeom prst="rect">
            <a:avLst/>
          </a:prstGeom>
          <a:noFill/>
          <a:ln>
            <a:noFill/>
          </a:ln>
        </p:spPr>
      </p:sp>
      <p:sp>
        <p:nvSpPr>
          <p:cNvPr id="122" name="Google Shape;122;p2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3" name="Google Shape;123;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5" name="Google Shape;125;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8" name="Google Shape;128;p2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9" name="Google Shape;129;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0" name="Google Shape;130;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1" name="Google Shape;131;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2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4" name="Google Shape;134;p2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5" name="Google Shape;13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6" name="Google Shape;13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7" name="Google Shape;13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B4A7D6"/>
              </a:buClr>
              <a:buSzPts val="2400"/>
              <a:buNone/>
              <a:defRPr b="1" sz="2400">
                <a:solidFill>
                  <a:srgbClr val="B4A7D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B4A7D6"/>
              </a:buClr>
              <a:buSzPts val="2400"/>
              <a:buFont typeface="Raleway"/>
              <a:buNone/>
              <a:defRPr i="0" sz="2400" u="none" cap="none" strike="noStrike">
                <a:solidFill>
                  <a:srgbClr val="B4A7D6"/>
                </a:solidFill>
                <a:latin typeface="Raleway"/>
                <a:ea typeface="Raleway"/>
                <a:cs typeface="Raleway"/>
                <a:sym typeface="Raleway"/>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81000" lvl="0" marL="457200" marR="0" rtl="0" algn="l">
              <a:lnSpc>
                <a:spcPct val="115000"/>
              </a:lnSpc>
              <a:spcBef>
                <a:spcPts val="0"/>
              </a:spcBef>
              <a:spcAft>
                <a:spcPts val="0"/>
              </a:spcAft>
              <a:buClr>
                <a:srgbClr val="137CC0"/>
              </a:buClr>
              <a:buSzPts val="2400"/>
              <a:buFont typeface="Raleway"/>
              <a:buChar char="●"/>
              <a:defRPr i="0" sz="2400" u="none" cap="none" strike="noStrike">
                <a:solidFill>
                  <a:srgbClr val="137CC0"/>
                </a:solidFill>
                <a:latin typeface="Raleway"/>
                <a:ea typeface="Raleway"/>
                <a:cs typeface="Raleway"/>
                <a:sym typeface="Raleway"/>
              </a:defRPr>
            </a:lvl1pPr>
            <a:lvl2pPr indent="-355600" lvl="1" marL="914400" marR="0" rtl="0" algn="l">
              <a:lnSpc>
                <a:spcPct val="115000"/>
              </a:lnSpc>
              <a:spcBef>
                <a:spcPts val="0"/>
              </a:spcBef>
              <a:spcAft>
                <a:spcPts val="0"/>
              </a:spcAft>
              <a:buClr>
                <a:srgbClr val="137CC0"/>
              </a:buClr>
              <a:buSzPts val="2000"/>
              <a:buFont typeface="Raleway"/>
              <a:buChar char="○"/>
              <a:defRPr i="0" sz="2000" u="none" cap="none" strike="noStrike">
                <a:solidFill>
                  <a:srgbClr val="137CC0"/>
                </a:solidFill>
                <a:latin typeface="Raleway"/>
                <a:ea typeface="Raleway"/>
                <a:cs typeface="Raleway"/>
                <a:sym typeface="Raleway"/>
              </a:defRPr>
            </a:lvl2pPr>
            <a:lvl3pPr indent="-355600" lvl="2" marL="1371600" marR="0" rtl="0" algn="l">
              <a:lnSpc>
                <a:spcPct val="115000"/>
              </a:lnSpc>
              <a:spcBef>
                <a:spcPts val="0"/>
              </a:spcBef>
              <a:spcAft>
                <a:spcPts val="0"/>
              </a:spcAft>
              <a:buClr>
                <a:srgbClr val="137CC0"/>
              </a:buClr>
              <a:buSzPts val="2000"/>
              <a:buFont typeface="Raleway"/>
              <a:buChar char="■"/>
              <a:defRPr i="0" sz="2000" u="none" cap="none" strike="noStrike">
                <a:solidFill>
                  <a:srgbClr val="137CC0"/>
                </a:solidFill>
                <a:latin typeface="Raleway"/>
                <a:ea typeface="Raleway"/>
                <a:cs typeface="Raleway"/>
                <a:sym typeface="Raleway"/>
              </a:defRPr>
            </a:lvl3pPr>
            <a:lvl4pPr indent="-355600" lvl="3" marL="1828800" marR="0" rtl="0" algn="l">
              <a:lnSpc>
                <a:spcPct val="115000"/>
              </a:lnSpc>
              <a:spcBef>
                <a:spcPts val="0"/>
              </a:spcBef>
              <a:spcAft>
                <a:spcPts val="0"/>
              </a:spcAft>
              <a:buClr>
                <a:srgbClr val="137CC0"/>
              </a:buClr>
              <a:buSzPts val="2000"/>
              <a:buFont typeface="Raleway"/>
              <a:buChar char="●"/>
              <a:defRPr i="0" sz="2000" u="none" cap="none" strike="noStrike">
                <a:solidFill>
                  <a:srgbClr val="137CC0"/>
                </a:solidFill>
                <a:latin typeface="Raleway"/>
                <a:ea typeface="Raleway"/>
                <a:cs typeface="Raleway"/>
                <a:sym typeface="Raleway"/>
              </a:defRPr>
            </a:lvl4pPr>
            <a:lvl5pPr indent="-355600" lvl="4" marL="2286000" marR="0" rtl="0" algn="l">
              <a:lnSpc>
                <a:spcPct val="115000"/>
              </a:lnSpc>
              <a:spcBef>
                <a:spcPts val="0"/>
              </a:spcBef>
              <a:spcAft>
                <a:spcPts val="0"/>
              </a:spcAft>
              <a:buClr>
                <a:srgbClr val="137CC0"/>
              </a:buClr>
              <a:buSzPts val="2000"/>
              <a:buFont typeface="Raleway"/>
              <a:buChar char="○"/>
              <a:defRPr i="0" sz="2000" u="none" cap="none" strike="noStrike">
                <a:solidFill>
                  <a:srgbClr val="137CC0"/>
                </a:solidFill>
                <a:latin typeface="Raleway"/>
                <a:ea typeface="Raleway"/>
                <a:cs typeface="Raleway"/>
                <a:sym typeface="Raleway"/>
              </a:defRPr>
            </a:lvl5pPr>
            <a:lvl6pPr indent="-355600" lvl="5" marL="2743200" marR="0" rtl="0" algn="l">
              <a:lnSpc>
                <a:spcPct val="115000"/>
              </a:lnSpc>
              <a:spcBef>
                <a:spcPts val="0"/>
              </a:spcBef>
              <a:spcAft>
                <a:spcPts val="0"/>
              </a:spcAft>
              <a:buClr>
                <a:srgbClr val="137CC0"/>
              </a:buClr>
              <a:buSzPts val="2000"/>
              <a:buFont typeface="Raleway"/>
              <a:buChar char="■"/>
              <a:defRPr i="0" sz="2000" u="none" cap="none" strike="noStrike">
                <a:solidFill>
                  <a:srgbClr val="137CC0"/>
                </a:solidFill>
                <a:latin typeface="Raleway"/>
                <a:ea typeface="Raleway"/>
                <a:cs typeface="Raleway"/>
                <a:sym typeface="Raleway"/>
              </a:defRPr>
            </a:lvl6pPr>
            <a:lvl7pPr indent="-355600" lvl="6" marL="3200400" marR="0" rtl="0" algn="l">
              <a:lnSpc>
                <a:spcPct val="115000"/>
              </a:lnSpc>
              <a:spcBef>
                <a:spcPts val="0"/>
              </a:spcBef>
              <a:spcAft>
                <a:spcPts val="0"/>
              </a:spcAft>
              <a:buClr>
                <a:srgbClr val="137CC0"/>
              </a:buClr>
              <a:buSzPts val="2000"/>
              <a:buFont typeface="Raleway"/>
              <a:buChar char="●"/>
              <a:defRPr i="0" sz="2000" u="none" cap="none" strike="noStrike">
                <a:solidFill>
                  <a:srgbClr val="137CC0"/>
                </a:solidFill>
                <a:latin typeface="Raleway"/>
                <a:ea typeface="Raleway"/>
                <a:cs typeface="Raleway"/>
                <a:sym typeface="Raleway"/>
              </a:defRPr>
            </a:lvl7pPr>
            <a:lvl8pPr indent="-355600" lvl="7" marL="3657600" marR="0" rtl="0" algn="l">
              <a:lnSpc>
                <a:spcPct val="115000"/>
              </a:lnSpc>
              <a:spcBef>
                <a:spcPts val="0"/>
              </a:spcBef>
              <a:spcAft>
                <a:spcPts val="0"/>
              </a:spcAft>
              <a:buClr>
                <a:srgbClr val="137CC0"/>
              </a:buClr>
              <a:buSzPts val="2000"/>
              <a:buFont typeface="Raleway"/>
              <a:buChar char="○"/>
              <a:defRPr i="0" sz="2000" u="none" cap="none" strike="noStrike">
                <a:solidFill>
                  <a:srgbClr val="137CC0"/>
                </a:solidFill>
                <a:latin typeface="Raleway"/>
                <a:ea typeface="Raleway"/>
                <a:cs typeface="Raleway"/>
                <a:sym typeface="Raleway"/>
              </a:defRPr>
            </a:lvl8pPr>
            <a:lvl9pPr indent="-355600" lvl="8" marL="4114800" marR="0" rtl="0" algn="l">
              <a:lnSpc>
                <a:spcPct val="115000"/>
              </a:lnSpc>
              <a:spcBef>
                <a:spcPts val="0"/>
              </a:spcBef>
              <a:spcAft>
                <a:spcPts val="0"/>
              </a:spcAft>
              <a:buClr>
                <a:srgbClr val="137CC0"/>
              </a:buClr>
              <a:buSzPts val="2000"/>
              <a:buFont typeface="Raleway"/>
              <a:buChar char="■"/>
              <a:defRPr i="0" sz="2000" u="none" cap="none" strike="noStrike">
                <a:solidFill>
                  <a:srgbClr val="137CC0"/>
                </a:solidFill>
                <a:latin typeface="Raleway"/>
                <a:ea typeface="Raleway"/>
                <a:cs typeface="Raleway"/>
                <a:sym typeface="Raleway"/>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1" name="Shape 141"/>
        <p:cNvGrpSpPr/>
        <p:nvPr/>
      </p:nvGrpSpPr>
      <p:grpSpPr>
        <a:xfrm>
          <a:off x="0" y="0"/>
          <a:ext cx="0" cy="0"/>
          <a:chOff x="0" y="0"/>
          <a:chExt cx="0" cy="0"/>
        </a:xfrm>
      </p:grpSpPr>
      <p:sp>
        <p:nvSpPr>
          <p:cNvPr id="142" name="Google Shape;142;p27"/>
          <p:cNvSpPr txBox="1"/>
          <p:nvPr/>
        </p:nvSpPr>
        <p:spPr>
          <a:xfrm>
            <a:off x="6421450" y="2629175"/>
            <a:ext cx="2415900" cy="9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DM Sans"/>
              <a:buNone/>
            </a:pPr>
            <a:r>
              <a:rPr b="0" i="0" lang="en" sz="1500" u="none" cap="none" strike="noStrike">
                <a:solidFill>
                  <a:srgbClr val="8E7CC3"/>
                </a:solidFill>
                <a:latin typeface="DM Sans"/>
                <a:ea typeface="DM Sans"/>
                <a:cs typeface="DM Sans"/>
                <a:sym typeface="DM Sans"/>
              </a:rPr>
              <a:t>O melhor </a:t>
            </a:r>
            <a:r>
              <a:rPr b="1" i="0" lang="en" sz="1500" u="none" cap="none" strike="noStrike">
                <a:solidFill>
                  <a:srgbClr val="8E7CC3"/>
                </a:solidFill>
                <a:latin typeface="DM Sans"/>
                <a:ea typeface="DM Sans"/>
                <a:cs typeface="DM Sans"/>
                <a:sym typeface="DM Sans"/>
              </a:rPr>
              <a:t>cuidado</a:t>
            </a:r>
            <a:r>
              <a:rPr b="0" i="0" lang="en" sz="1500" u="none" cap="none" strike="noStrike">
                <a:solidFill>
                  <a:srgbClr val="8E7CC3"/>
                </a:solidFill>
                <a:latin typeface="DM Sans"/>
                <a:ea typeface="DM Sans"/>
                <a:cs typeface="DM Sans"/>
                <a:sym typeface="DM Sans"/>
              </a:rPr>
              <a:t> para cada pessoa em um SUS conectado</a:t>
            </a:r>
            <a:endParaRPr b="0" i="0" sz="1500" u="none" cap="none" strike="noStrike">
              <a:solidFill>
                <a:srgbClr val="8E7CC3"/>
              </a:solidFill>
              <a:latin typeface="DM Sans"/>
              <a:ea typeface="DM Sans"/>
              <a:cs typeface="DM Sans"/>
              <a:sym typeface="DM Sans"/>
            </a:endParaRPr>
          </a:p>
        </p:txBody>
      </p:sp>
      <p:sp>
        <p:nvSpPr>
          <p:cNvPr id="143" name="Google Shape;143;p27"/>
          <p:cNvSpPr txBox="1"/>
          <p:nvPr/>
        </p:nvSpPr>
        <p:spPr>
          <a:xfrm>
            <a:off x="6421450" y="3639538"/>
            <a:ext cx="2580300" cy="11652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800"/>
              <a:buFont typeface="DM Sans"/>
              <a:buNone/>
            </a:pPr>
            <a:r>
              <a:rPr b="1" i="0" lang="en" sz="1300" u="none" cap="none" strike="noStrike">
                <a:solidFill>
                  <a:srgbClr val="B4A7D6"/>
                </a:solidFill>
                <a:latin typeface="DM Sans"/>
                <a:ea typeface="DM Sans"/>
                <a:cs typeface="DM Sans"/>
                <a:sym typeface="DM Sans"/>
              </a:rPr>
              <a:t>#estruturantes para o SUS</a:t>
            </a:r>
            <a:endParaRPr b="1" i="0" sz="1300" u="none" cap="none" strike="noStrike">
              <a:solidFill>
                <a:srgbClr val="B4A7D6"/>
              </a:solidFill>
              <a:latin typeface="DM Sans"/>
              <a:ea typeface="DM Sans"/>
              <a:cs typeface="DM Sans"/>
              <a:sym typeface="DM Sans"/>
            </a:endParaRPr>
          </a:p>
          <a:p>
            <a:pPr indent="0" lvl="0" marL="0" marR="0" rtl="0" algn="l">
              <a:lnSpc>
                <a:spcPct val="130000"/>
              </a:lnSpc>
              <a:spcBef>
                <a:spcPts val="0"/>
              </a:spcBef>
              <a:spcAft>
                <a:spcPts val="0"/>
              </a:spcAft>
              <a:buClr>
                <a:srgbClr val="000000"/>
              </a:buClr>
              <a:buSzPts val="800"/>
              <a:buFont typeface="DM Sans"/>
              <a:buNone/>
            </a:pPr>
            <a:r>
              <a:rPr b="1" i="0" lang="en" sz="1300" u="none" cap="none" strike="noStrike">
                <a:solidFill>
                  <a:srgbClr val="B4A7D6"/>
                </a:solidFill>
                <a:latin typeface="DM Sans"/>
                <a:ea typeface="DM Sans"/>
                <a:cs typeface="DM Sans"/>
                <a:sym typeface="DM Sans"/>
              </a:rPr>
              <a:t>#centrados no usuário</a:t>
            </a:r>
            <a:endParaRPr b="1" i="0" sz="1300" u="none" cap="none" strike="noStrike">
              <a:solidFill>
                <a:srgbClr val="B4A7D6"/>
              </a:solidFill>
              <a:latin typeface="DM Sans"/>
              <a:ea typeface="DM Sans"/>
              <a:cs typeface="DM Sans"/>
              <a:sym typeface="DM Sans"/>
            </a:endParaRPr>
          </a:p>
          <a:p>
            <a:pPr indent="0" lvl="0" marL="0" marR="0" rtl="0" algn="l">
              <a:lnSpc>
                <a:spcPct val="130000"/>
              </a:lnSpc>
              <a:spcBef>
                <a:spcPts val="0"/>
              </a:spcBef>
              <a:spcAft>
                <a:spcPts val="0"/>
              </a:spcAft>
              <a:buClr>
                <a:srgbClr val="000000"/>
              </a:buClr>
              <a:buSzPts val="800"/>
              <a:buFont typeface="DM Sans"/>
              <a:buNone/>
            </a:pPr>
            <a:r>
              <a:rPr b="1" i="0" lang="en" sz="1300" u="none" cap="none" strike="noStrike">
                <a:solidFill>
                  <a:srgbClr val="B4A7D6"/>
                </a:solidFill>
                <a:latin typeface="DM Sans"/>
                <a:ea typeface="DM Sans"/>
                <a:cs typeface="DM Sans"/>
                <a:sym typeface="DM Sans"/>
              </a:rPr>
              <a:t>#orientados por dados</a:t>
            </a:r>
            <a:endParaRPr b="1" i="0" sz="1300" u="none" cap="none" strike="noStrike">
              <a:solidFill>
                <a:srgbClr val="B4A7D6"/>
              </a:solidFill>
              <a:latin typeface="DM Sans"/>
              <a:ea typeface="DM Sans"/>
              <a:cs typeface="DM Sans"/>
              <a:sym typeface="DM Sans"/>
            </a:endParaRPr>
          </a:p>
          <a:p>
            <a:pPr indent="0" lvl="0" marL="0" marR="0" rtl="0" algn="l">
              <a:lnSpc>
                <a:spcPct val="130000"/>
              </a:lnSpc>
              <a:spcBef>
                <a:spcPts val="0"/>
              </a:spcBef>
              <a:spcAft>
                <a:spcPts val="0"/>
              </a:spcAft>
              <a:buClr>
                <a:srgbClr val="000000"/>
              </a:buClr>
              <a:buSzPts val="800"/>
              <a:buFont typeface="DM Sans"/>
              <a:buNone/>
            </a:pPr>
            <a:r>
              <a:rPr b="1" i="0" lang="en" sz="1300" u="none" cap="none" strike="noStrike">
                <a:solidFill>
                  <a:srgbClr val="B4A7D6"/>
                </a:solidFill>
                <a:latin typeface="DM Sans"/>
                <a:ea typeface="DM Sans"/>
                <a:cs typeface="DM Sans"/>
                <a:sym typeface="DM Sans"/>
              </a:rPr>
              <a:t>#o SUS ta ON</a:t>
            </a:r>
            <a:endParaRPr b="1" i="0" sz="1500" u="none" cap="none" strike="noStrike">
              <a:solidFill>
                <a:srgbClr val="B4A7D6"/>
              </a:solidFill>
              <a:latin typeface="DM Sans"/>
              <a:ea typeface="DM Sans"/>
              <a:cs typeface="DM Sans"/>
              <a:sym typeface="DM Sans"/>
            </a:endParaRPr>
          </a:p>
        </p:txBody>
      </p:sp>
      <p:sp>
        <p:nvSpPr>
          <p:cNvPr id="144" name="Google Shape;144;p27"/>
          <p:cNvSpPr/>
          <p:nvPr/>
        </p:nvSpPr>
        <p:spPr>
          <a:xfrm>
            <a:off x="6421450" y="0"/>
            <a:ext cx="2722500" cy="2412900"/>
          </a:xfrm>
          <a:prstGeom prst="roundRect">
            <a:avLst>
              <a:gd fmla="val 0" name="adj"/>
            </a:avLst>
          </a:pr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7"/>
          <p:cNvSpPr txBox="1"/>
          <p:nvPr/>
        </p:nvSpPr>
        <p:spPr>
          <a:xfrm>
            <a:off x="6133795" y="1572151"/>
            <a:ext cx="24330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rgbClr val="000000"/>
              </a:buClr>
              <a:buSzPts val="800"/>
              <a:buFont typeface="Sniglet"/>
              <a:buNone/>
            </a:pPr>
            <a:r>
              <a:rPr b="0" i="0" lang="en" sz="3600" u="none" cap="none" strike="noStrike">
                <a:solidFill>
                  <a:srgbClr val="EFEFEF"/>
                </a:solidFill>
                <a:latin typeface="Sniglet"/>
                <a:ea typeface="Sniglet"/>
                <a:cs typeface="Sniglet"/>
                <a:sym typeface="Sniglet"/>
              </a:rPr>
              <a:t>digital</a:t>
            </a:r>
            <a:endParaRPr b="0" i="0" sz="3600" u="none" cap="none" strike="noStrike">
              <a:solidFill>
                <a:srgbClr val="EFEFEF"/>
              </a:solidFill>
              <a:latin typeface="Sniglet"/>
              <a:ea typeface="Sniglet"/>
              <a:cs typeface="Sniglet"/>
              <a:sym typeface="Sniglet"/>
            </a:endParaRPr>
          </a:p>
          <a:p>
            <a:pPr indent="0" lvl="0" marL="0" marR="0" rtl="0" algn="ctr">
              <a:lnSpc>
                <a:spcPct val="80000"/>
              </a:lnSpc>
              <a:spcBef>
                <a:spcPts val="0"/>
              </a:spcBef>
              <a:spcAft>
                <a:spcPts val="0"/>
              </a:spcAft>
              <a:buClr>
                <a:srgbClr val="000000"/>
              </a:buClr>
              <a:buSzPts val="1600"/>
              <a:buFont typeface="Arial"/>
              <a:buNone/>
            </a:pPr>
            <a:r>
              <a:t/>
            </a:r>
            <a:endParaRPr b="0" i="0" sz="1600" u="none" cap="none" strike="noStrike">
              <a:solidFill>
                <a:srgbClr val="EFEFEF"/>
              </a:solidFill>
              <a:latin typeface="Capriola"/>
              <a:ea typeface="Capriola"/>
              <a:cs typeface="Capriola"/>
              <a:sym typeface="Capriola"/>
            </a:endParaRPr>
          </a:p>
        </p:txBody>
      </p:sp>
      <p:sp>
        <p:nvSpPr>
          <p:cNvPr id="146" name="Google Shape;146;p27"/>
          <p:cNvSpPr txBox="1"/>
          <p:nvPr/>
        </p:nvSpPr>
        <p:spPr>
          <a:xfrm>
            <a:off x="7261863" y="2012876"/>
            <a:ext cx="1440000" cy="2832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Clr>
                <a:srgbClr val="000000"/>
              </a:buClr>
              <a:buSzPts val="800"/>
              <a:buFont typeface="Varela Round"/>
              <a:buNone/>
            </a:pPr>
            <a:r>
              <a:rPr b="0" i="0" lang="en" sz="800" u="none" cap="none" strike="noStrike">
                <a:solidFill>
                  <a:srgbClr val="EFEFEF"/>
                </a:solidFill>
                <a:latin typeface="Varela Round"/>
                <a:ea typeface="Varela Round"/>
                <a:cs typeface="Varela Round"/>
                <a:sym typeface="Varela Round"/>
              </a:rPr>
              <a:t>PORTFÓLIO</a:t>
            </a:r>
            <a:endParaRPr b="0" i="0" sz="400" u="none" cap="none" strike="noStrike">
              <a:solidFill>
                <a:srgbClr val="EFEFEF"/>
              </a:solidFill>
              <a:latin typeface="Arial"/>
              <a:ea typeface="Arial"/>
              <a:cs typeface="Arial"/>
              <a:sym typeface="Arial"/>
            </a:endParaRPr>
          </a:p>
        </p:txBody>
      </p:sp>
      <p:pic>
        <p:nvPicPr>
          <p:cNvPr id="147" name="Google Shape;147;p27"/>
          <p:cNvPicPr preferRelativeResize="0"/>
          <p:nvPr/>
        </p:nvPicPr>
        <p:blipFill rotWithShape="1">
          <a:blip r:embed="rId3">
            <a:alphaModFix/>
          </a:blip>
          <a:srcRect b="0" l="0" r="0" t="0"/>
          <a:stretch/>
        </p:blipFill>
        <p:spPr>
          <a:xfrm>
            <a:off x="58000" y="124774"/>
            <a:ext cx="1440001" cy="388076"/>
          </a:xfrm>
          <a:prstGeom prst="rect">
            <a:avLst/>
          </a:prstGeom>
          <a:noFill/>
          <a:ln>
            <a:noFill/>
          </a:ln>
        </p:spPr>
      </p:pic>
      <p:sp>
        <p:nvSpPr>
          <p:cNvPr id="148" name="Google Shape;148;p27"/>
          <p:cNvSpPr txBox="1"/>
          <p:nvPr>
            <p:ph type="ctrTitle"/>
          </p:nvPr>
        </p:nvSpPr>
        <p:spPr>
          <a:xfrm>
            <a:off x="271054" y="785060"/>
            <a:ext cx="4827300" cy="26385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3900"/>
              <a:buNone/>
            </a:pPr>
            <a:r>
              <a:rPr b="1" lang="en" sz="2400">
                <a:solidFill>
                  <a:srgbClr val="137CC0"/>
                </a:solidFill>
                <a:latin typeface="DM Sans"/>
                <a:ea typeface="DM Sans"/>
                <a:cs typeface="DM Sans"/>
                <a:sym typeface="DM Sans"/>
              </a:rPr>
              <a:t>Promoção do Ambiente de  Interconectividade em Saúde como apoio a Implementação da Estratégia de Saúde Digital do Brasil</a:t>
            </a:r>
            <a:br>
              <a:rPr b="1" lang="en" sz="2400">
                <a:solidFill>
                  <a:srgbClr val="137CC0"/>
                </a:solidFill>
                <a:latin typeface="DM Sans"/>
                <a:ea typeface="DM Sans"/>
                <a:cs typeface="DM Sans"/>
                <a:sym typeface="DM Sans"/>
              </a:rPr>
            </a:br>
            <a:br>
              <a:rPr b="1" lang="en" sz="2400">
                <a:solidFill>
                  <a:srgbClr val="137CC0"/>
                </a:solidFill>
                <a:latin typeface="DM Sans"/>
                <a:ea typeface="DM Sans"/>
                <a:cs typeface="DM Sans"/>
                <a:sym typeface="DM Sans"/>
              </a:rPr>
            </a:br>
            <a:r>
              <a:rPr b="1" lang="en" sz="2400">
                <a:solidFill>
                  <a:srgbClr val="00D1F8"/>
                </a:solidFill>
                <a:latin typeface="DM Sans"/>
                <a:ea typeface="DM Sans"/>
                <a:cs typeface="DM Sans"/>
                <a:sym typeface="DM Sans"/>
              </a:rPr>
              <a:t>IPS Brasil</a:t>
            </a:r>
            <a:endParaRPr sz="2400">
              <a:solidFill>
                <a:srgbClr val="00D1F8"/>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HL7 Framework para desenvolvimento de GI nacionais</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08" name="Google Shape;208;p36"/>
          <p:cNvPicPr preferRelativeResize="0"/>
          <p:nvPr/>
        </p:nvPicPr>
        <p:blipFill>
          <a:blip r:embed="rId3">
            <a:alphaModFix/>
          </a:blip>
          <a:stretch>
            <a:fillRect/>
          </a:stretch>
        </p:blipFill>
        <p:spPr>
          <a:xfrm>
            <a:off x="0" y="52392"/>
            <a:ext cx="9144002" cy="50387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p:nvPr/>
        </p:nvSpPr>
        <p:spPr>
          <a:xfrm>
            <a:off x="239485" y="434888"/>
            <a:ext cx="41391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lang="en" sz="1100">
                <a:solidFill>
                  <a:srgbClr val="1155CC"/>
                </a:solidFill>
                <a:latin typeface="Calibri"/>
                <a:ea typeface="Calibri"/>
                <a:cs typeface="Calibri"/>
                <a:sym typeface="Calibri"/>
              </a:rPr>
              <a:t>Recurso canônico (R4)</a:t>
            </a:r>
            <a:endParaRPr i="0" sz="1100" u="none" cap="none" strike="noStrike">
              <a:solidFill>
                <a:srgbClr val="1155CC"/>
              </a:solidFill>
            </a:endParaRPr>
          </a:p>
        </p:txBody>
      </p:sp>
      <p:sp>
        <p:nvSpPr>
          <p:cNvPr id="215" name="Google Shape;215;p37"/>
          <p:cNvSpPr/>
          <p:nvPr/>
        </p:nvSpPr>
        <p:spPr>
          <a:xfrm>
            <a:off x="239485" y="1259584"/>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lang="en" sz="1100">
                <a:solidFill>
                  <a:srgbClr val="1155CC"/>
                </a:solidFill>
                <a:latin typeface="Calibri"/>
                <a:ea typeface="Calibri"/>
                <a:cs typeface="Calibri"/>
                <a:sym typeface="Calibri"/>
              </a:rPr>
              <a:t>Perfil nacional agnóstico a caso de uso</a:t>
            </a:r>
            <a:endParaRPr sz="1100">
              <a:solidFill>
                <a:srgbClr val="1155CC"/>
              </a:solidFill>
              <a:latin typeface="Calibri"/>
              <a:ea typeface="Calibri"/>
              <a:cs typeface="Calibri"/>
              <a:sym typeface="Calibri"/>
            </a:endParaRPr>
          </a:p>
        </p:txBody>
      </p:sp>
      <p:sp>
        <p:nvSpPr>
          <p:cNvPr id="216" name="Google Shape;216;p37"/>
          <p:cNvSpPr/>
          <p:nvPr/>
        </p:nvSpPr>
        <p:spPr>
          <a:xfrm>
            <a:off x="239485" y="2084279"/>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lang="en" sz="1100">
                <a:solidFill>
                  <a:srgbClr val="1155CC"/>
                </a:solidFill>
                <a:latin typeface="Calibri"/>
                <a:ea typeface="Calibri"/>
                <a:cs typeface="Calibri"/>
                <a:sym typeface="Calibri"/>
              </a:rPr>
              <a:t>Perfil nacional com casos de uso generalistas</a:t>
            </a:r>
            <a:endParaRPr sz="1100">
              <a:solidFill>
                <a:srgbClr val="1155CC"/>
              </a:solidFill>
              <a:latin typeface="Calibri"/>
              <a:ea typeface="Calibri"/>
              <a:cs typeface="Calibri"/>
              <a:sym typeface="Calibri"/>
            </a:endParaRPr>
          </a:p>
        </p:txBody>
      </p:sp>
      <p:sp>
        <p:nvSpPr>
          <p:cNvPr id="217" name="Google Shape;217;p37"/>
          <p:cNvSpPr/>
          <p:nvPr/>
        </p:nvSpPr>
        <p:spPr>
          <a:xfrm>
            <a:off x="239485" y="2923705"/>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lang="en" sz="1100">
                <a:solidFill>
                  <a:srgbClr val="1155CC"/>
                </a:solidFill>
                <a:latin typeface="Calibri"/>
                <a:ea typeface="Calibri"/>
                <a:cs typeface="Calibri"/>
                <a:sym typeface="Calibri"/>
              </a:rPr>
              <a:t>Perfil nacional com casos de uso específicos</a:t>
            </a:r>
            <a:endParaRPr sz="1100">
              <a:solidFill>
                <a:srgbClr val="1155CC"/>
              </a:solidFill>
              <a:latin typeface="Calibri"/>
              <a:ea typeface="Calibri"/>
              <a:cs typeface="Calibri"/>
              <a:sym typeface="Calibri"/>
            </a:endParaRPr>
          </a:p>
        </p:txBody>
      </p:sp>
      <p:sp>
        <p:nvSpPr>
          <p:cNvPr id="218" name="Google Shape;218;p37"/>
          <p:cNvSpPr/>
          <p:nvPr/>
        </p:nvSpPr>
        <p:spPr>
          <a:xfrm>
            <a:off x="239485" y="4288133"/>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lang="en" sz="1100">
                <a:solidFill>
                  <a:srgbClr val="1155CC"/>
                </a:solidFill>
                <a:latin typeface="Calibri"/>
                <a:ea typeface="Calibri"/>
                <a:cs typeface="Calibri"/>
                <a:sym typeface="Calibri"/>
              </a:rPr>
              <a:t>Perfis de implementação mais restritos</a:t>
            </a:r>
            <a:endParaRPr sz="1100">
              <a:solidFill>
                <a:srgbClr val="1155CC"/>
              </a:solidFill>
              <a:latin typeface="Calibri"/>
              <a:ea typeface="Calibri"/>
              <a:cs typeface="Calibri"/>
              <a:sym typeface="Calibri"/>
            </a:endParaRPr>
          </a:p>
        </p:txBody>
      </p:sp>
      <p:sp>
        <p:nvSpPr>
          <p:cNvPr id="219" name="Google Shape;219;p37"/>
          <p:cNvSpPr/>
          <p:nvPr/>
        </p:nvSpPr>
        <p:spPr>
          <a:xfrm>
            <a:off x="6511238" y="3644521"/>
            <a:ext cx="25389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137CC0"/>
                </a:solidFill>
                <a:latin typeface="Calibri"/>
                <a:ea typeface="Calibri"/>
                <a:cs typeface="Calibri"/>
                <a:sym typeface="Calibri"/>
              </a:rPr>
              <a:t>Perfil de Caso de Uso Internacional</a:t>
            </a:r>
            <a:endParaRPr b="0" i="0" sz="1100" u="none" cap="none" strike="noStrike">
              <a:solidFill>
                <a:srgbClr val="137CC0"/>
              </a:solidFill>
              <a:latin typeface="Arial"/>
              <a:ea typeface="Arial"/>
              <a:cs typeface="Arial"/>
              <a:sym typeface="Arial"/>
            </a:endParaRPr>
          </a:p>
        </p:txBody>
      </p:sp>
      <p:sp>
        <p:nvSpPr>
          <p:cNvPr id="220" name="Google Shape;220;p37"/>
          <p:cNvSpPr txBox="1"/>
          <p:nvPr/>
        </p:nvSpPr>
        <p:spPr>
          <a:xfrm>
            <a:off x="5704867" y="41342"/>
            <a:ext cx="37368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Emerging Framework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Calibri"/>
                <a:ea typeface="Calibri"/>
                <a:cs typeface="Calibri"/>
                <a:sym typeface="Calibri"/>
              </a:rPr>
              <a:t>(</a:t>
            </a:r>
            <a:r>
              <a:rPr b="1" lang="en" sz="1200">
                <a:solidFill>
                  <a:schemeClr val="dk1"/>
                </a:solidFill>
                <a:latin typeface="Calibri"/>
                <a:ea typeface="Calibri"/>
                <a:cs typeface="Calibri"/>
                <a:sym typeface="Calibri"/>
              </a:rPr>
              <a:t>baseado nas experiências da Holanda e Noruega</a:t>
            </a:r>
            <a:r>
              <a:rPr b="1" i="0" lang="en" sz="1200" u="none" cap="none" strike="noStrike">
                <a:solidFill>
                  <a:schemeClr val="dk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cxnSp>
        <p:nvCxnSpPr>
          <p:cNvPr id="221" name="Google Shape;221;p37"/>
          <p:cNvCxnSpPr/>
          <p:nvPr/>
        </p:nvCxnSpPr>
        <p:spPr>
          <a:xfrm>
            <a:off x="5359475" y="128000"/>
            <a:ext cx="3900" cy="4848600"/>
          </a:xfrm>
          <a:prstGeom prst="straightConnector1">
            <a:avLst/>
          </a:prstGeom>
          <a:noFill/>
          <a:ln cap="flat" cmpd="sng" w="9525">
            <a:solidFill>
              <a:schemeClr val="dk1"/>
            </a:solidFill>
            <a:prstDash val="solid"/>
            <a:miter lim="800000"/>
            <a:headEnd len="med" w="med" type="triangle"/>
            <a:tailEnd len="med" w="med" type="triangle"/>
          </a:ln>
        </p:spPr>
      </p:cxnSp>
      <p:sp>
        <p:nvSpPr>
          <p:cNvPr id="222" name="Google Shape;222;p37"/>
          <p:cNvSpPr txBox="1"/>
          <p:nvPr/>
        </p:nvSpPr>
        <p:spPr>
          <a:xfrm>
            <a:off x="4429322" y="1137432"/>
            <a:ext cx="2042100" cy="623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137CC0"/>
                </a:solidFill>
                <a:latin typeface="Calibri"/>
                <a:ea typeface="Calibri"/>
                <a:cs typeface="Calibri"/>
                <a:sym typeface="Calibri"/>
              </a:rPr>
              <a:t>Aberto, sem regras, contendo apenas definições de vocabulários nacionais. Deve conter orientações para extensão e mapeamentos para outros propósitos.</a:t>
            </a:r>
            <a:endParaRPr b="0" i="0" sz="1100" u="none" cap="none" strike="noStrike">
              <a:solidFill>
                <a:srgbClr val="000000"/>
              </a:solidFill>
              <a:latin typeface="Arial"/>
              <a:ea typeface="Arial"/>
              <a:cs typeface="Arial"/>
              <a:sym typeface="Arial"/>
            </a:endParaRPr>
          </a:p>
        </p:txBody>
      </p:sp>
      <p:sp>
        <p:nvSpPr>
          <p:cNvPr id="223" name="Google Shape;223;p37"/>
          <p:cNvSpPr txBox="1"/>
          <p:nvPr/>
        </p:nvSpPr>
        <p:spPr>
          <a:xfrm>
            <a:off x="4765433" y="476336"/>
            <a:ext cx="1235100" cy="3462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137CC0"/>
                </a:solidFill>
                <a:latin typeface="Raleway"/>
                <a:ea typeface="Raleway"/>
                <a:cs typeface="Raleway"/>
                <a:sym typeface="Raleway"/>
              </a:rPr>
              <a:t>Modelo de informação</a:t>
            </a:r>
            <a:endParaRPr i="0" sz="1100" u="none" cap="none" strike="noStrike">
              <a:solidFill>
                <a:srgbClr val="137CC0"/>
              </a:solidFill>
              <a:latin typeface="Raleway"/>
              <a:ea typeface="Raleway"/>
              <a:cs typeface="Raleway"/>
              <a:sym typeface="Raleway"/>
            </a:endParaRPr>
          </a:p>
        </p:txBody>
      </p:sp>
      <p:sp>
        <p:nvSpPr>
          <p:cNvPr id="224" name="Google Shape;224;p37"/>
          <p:cNvSpPr txBox="1"/>
          <p:nvPr/>
        </p:nvSpPr>
        <p:spPr>
          <a:xfrm>
            <a:off x="4697104" y="4458166"/>
            <a:ext cx="1371600" cy="3462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137CC0"/>
                </a:solidFill>
                <a:latin typeface="Calibri"/>
                <a:ea typeface="Calibri"/>
                <a:cs typeface="Calibri"/>
                <a:sym typeface="Calibri"/>
              </a:rPr>
              <a:t>Modelagem de Mundo Fechado</a:t>
            </a:r>
            <a:endParaRPr b="0" i="0" sz="1100" u="none" cap="none" strike="noStrike">
              <a:solidFill>
                <a:srgbClr val="137CC0"/>
              </a:solidFill>
              <a:latin typeface="Arial"/>
              <a:ea typeface="Arial"/>
              <a:cs typeface="Arial"/>
              <a:sym typeface="Arial"/>
            </a:endParaRPr>
          </a:p>
        </p:txBody>
      </p:sp>
      <p:sp>
        <p:nvSpPr>
          <p:cNvPr id="225" name="Google Shape;225;p37"/>
          <p:cNvSpPr txBox="1"/>
          <p:nvPr/>
        </p:nvSpPr>
        <p:spPr>
          <a:xfrm>
            <a:off x="4406670" y="3031387"/>
            <a:ext cx="2042100" cy="3462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137CC0"/>
                </a:solidFill>
                <a:latin typeface="Calibri"/>
                <a:ea typeface="Calibri"/>
                <a:cs typeface="Calibri"/>
                <a:sym typeface="Calibri"/>
              </a:rPr>
              <a:t>Regras e restrição de elementos e vocabulários</a:t>
            </a:r>
            <a:endParaRPr b="0" i="0" sz="1100" u="none" cap="none" strike="noStrike">
              <a:solidFill>
                <a:srgbClr val="137CC0"/>
              </a:solidFill>
              <a:latin typeface="Arial"/>
              <a:ea typeface="Arial"/>
              <a:cs typeface="Arial"/>
              <a:sym typeface="Arial"/>
            </a:endParaRPr>
          </a:p>
        </p:txBody>
      </p:sp>
      <p:sp>
        <p:nvSpPr>
          <p:cNvPr id="226" name="Google Shape;226;p37"/>
          <p:cNvSpPr txBox="1"/>
          <p:nvPr/>
        </p:nvSpPr>
        <p:spPr>
          <a:xfrm>
            <a:off x="4406670" y="4125389"/>
            <a:ext cx="2042100" cy="2079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chemeClr val="dk1"/>
                </a:solidFill>
                <a:latin typeface="Calibri"/>
                <a:ea typeface="Calibri"/>
                <a:cs typeface="Calibri"/>
                <a:sym typeface="Calibri"/>
              </a:rPr>
              <a:t>Contratualização de APIs</a:t>
            </a:r>
            <a:endParaRPr b="0" i="0" sz="900" u="none" cap="none" strike="noStrike">
              <a:solidFill>
                <a:schemeClr val="dk1"/>
              </a:solidFill>
              <a:latin typeface="Calibri"/>
              <a:ea typeface="Calibri"/>
              <a:cs typeface="Calibri"/>
              <a:sym typeface="Calibri"/>
            </a:endParaRPr>
          </a:p>
        </p:txBody>
      </p:sp>
      <p:sp>
        <p:nvSpPr>
          <p:cNvPr id="227" name="Google Shape;227;p37"/>
          <p:cNvSpPr txBox="1"/>
          <p:nvPr/>
        </p:nvSpPr>
        <p:spPr>
          <a:xfrm>
            <a:off x="4353134" y="2639594"/>
            <a:ext cx="2042100" cy="2079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137CC0"/>
                </a:solidFill>
                <a:latin typeface="Calibri"/>
                <a:ea typeface="Calibri"/>
                <a:cs typeface="Calibri"/>
                <a:sym typeface="Calibri"/>
              </a:rPr>
              <a:t>Definição de regras</a:t>
            </a:r>
            <a:endParaRPr b="0" i="0" sz="1100" u="none" cap="none" strike="noStrike">
              <a:solidFill>
                <a:srgbClr val="137CC0"/>
              </a:solidFill>
              <a:latin typeface="Arial"/>
              <a:ea typeface="Arial"/>
              <a:cs typeface="Arial"/>
              <a:sym typeface="Arial"/>
            </a:endParaRPr>
          </a:p>
        </p:txBody>
      </p:sp>
      <p:sp>
        <p:nvSpPr>
          <p:cNvPr id="228" name="Google Shape;228;p37"/>
          <p:cNvSpPr txBox="1"/>
          <p:nvPr/>
        </p:nvSpPr>
        <p:spPr>
          <a:xfrm>
            <a:off x="6468164" y="2960198"/>
            <a:ext cx="2538900" cy="623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Calibri"/>
                <a:ea typeface="Calibri"/>
                <a:cs typeface="Calibri"/>
                <a:sym typeface="Calibri"/>
              </a:rPr>
              <a:t>Onde os perfis internacionais se encaixam nestes perfis e hierarquias?(restritos)</a:t>
            </a:r>
            <a:endParaRPr b="0" i="0" sz="900" u="none" cap="none" strike="noStrike">
              <a:solidFill>
                <a:srgbClr val="000000"/>
              </a:solidFill>
              <a:latin typeface="Arial"/>
              <a:ea typeface="Arial"/>
              <a:cs typeface="Arial"/>
              <a:sym typeface="Arial"/>
            </a:endParaRPr>
          </a:p>
        </p:txBody>
      </p:sp>
      <p:sp>
        <p:nvSpPr>
          <p:cNvPr id="229" name="Google Shape;229;p37"/>
          <p:cNvSpPr txBox="1"/>
          <p:nvPr/>
        </p:nvSpPr>
        <p:spPr>
          <a:xfrm>
            <a:off x="6468077" y="4247552"/>
            <a:ext cx="2538900" cy="623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Calibri"/>
                <a:ea typeface="Calibri"/>
                <a:cs typeface="Calibri"/>
                <a:sym typeface="Calibri"/>
              </a:rPr>
              <a:t>Como o lugar na hierarquia impacta como os Autores Nacionais de FHIR “usam” os perfis internacionais?</a:t>
            </a:r>
            <a:endParaRPr b="0" i="0" sz="900" u="none" cap="none" strike="noStrike">
              <a:solidFill>
                <a:srgbClr val="000000"/>
              </a:solidFill>
              <a:latin typeface="Arial"/>
              <a:ea typeface="Arial"/>
              <a:cs typeface="Arial"/>
              <a:sym typeface="Arial"/>
            </a:endParaRPr>
          </a:p>
        </p:txBody>
      </p:sp>
      <p:sp>
        <p:nvSpPr>
          <p:cNvPr id="230" name="Google Shape;230;p37"/>
          <p:cNvSpPr txBox="1"/>
          <p:nvPr/>
        </p:nvSpPr>
        <p:spPr>
          <a:xfrm>
            <a:off x="4465661" y="2107100"/>
            <a:ext cx="2042100" cy="4848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137CC0"/>
                </a:solidFill>
                <a:latin typeface="Calibri"/>
                <a:ea typeface="Calibri"/>
                <a:cs typeface="Calibri"/>
                <a:sym typeface="Calibri"/>
              </a:rPr>
              <a:t>Melhores práticas, escolha de vocabulários e orientações para reuso em casos de uso generalistas.</a:t>
            </a:r>
            <a:endParaRPr b="0" i="0" sz="1100" u="none" cap="none" strike="noStrike">
              <a:solidFill>
                <a:srgbClr val="137CC0"/>
              </a:solidFill>
              <a:latin typeface="Arial"/>
              <a:ea typeface="Arial"/>
              <a:cs typeface="Arial"/>
              <a:sym typeface="Arial"/>
            </a:endParaRPr>
          </a:p>
        </p:txBody>
      </p:sp>
      <p:sp>
        <p:nvSpPr>
          <p:cNvPr id="231" name="Google Shape;231;p37"/>
          <p:cNvSpPr/>
          <p:nvPr/>
        </p:nvSpPr>
        <p:spPr>
          <a:xfrm>
            <a:off x="234950" y="3605919"/>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lang="en" sz="1100">
                <a:solidFill>
                  <a:srgbClr val="1155CC"/>
                </a:solidFill>
                <a:latin typeface="Calibri"/>
                <a:ea typeface="Calibri"/>
                <a:cs typeface="Calibri"/>
                <a:sym typeface="Calibri"/>
              </a:rPr>
              <a:t>Perfis regionais com casos de uso restritos</a:t>
            </a:r>
            <a:endParaRPr sz="1100">
              <a:solidFill>
                <a:srgbClr val="1155CC"/>
              </a:solidFill>
              <a:latin typeface="Calibri"/>
              <a:ea typeface="Calibri"/>
              <a:cs typeface="Calibri"/>
              <a:sym typeface="Calibri"/>
            </a:endParaRPr>
          </a:p>
        </p:txBody>
      </p:sp>
      <p:sp>
        <p:nvSpPr>
          <p:cNvPr id="232" name="Google Shape;232;p37"/>
          <p:cNvSpPr txBox="1"/>
          <p:nvPr/>
        </p:nvSpPr>
        <p:spPr>
          <a:xfrm>
            <a:off x="4425979" y="3651473"/>
            <a:ext cx="2042100" cy="623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137CC0"/>
                </a:solidFill>
                <a:latin typeface="Calibri"/>
                <a:ea typeface="Calibri"/>
                <a:cs typeface="Calibri"/>
                <a:sym typeface="Calibri"/>
              </a:rPr>
              <a:t>Definição de identificadores e elementos próprios de uma macro/região. Orientação para acesso a recursos regionais.</a:t>
            </a:r>
            <a:endParaRPr b="0" i="0" sz="1100" u="none" cap="none" strike="noStrike">
              <a:solidFill>
                <a:srgbClr val="137CC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p:nvPr/>
        </p:nvSpPr>
        <p:spPr>
          <a:xfrm>
            <a:off x="239485" y="418766"/>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1100">
                <a:solidFill>
                  <a:srgbClr val="1155CC"/>
                </a:solidFill>
                <a:latin typeface="Calibri"/>
                <a:ea typeface="Calibri"/>
                <a:cs typeface="Calibri"/>
                <a:sym typeface="Calibri"/>
              </a:rPr>
              <a:t>Recurso canônico (R4)</a:t>
            </a:r>
            <a:endParaRPr sz="1100">
              <a:solidFill>
                <a:srgbClr val="137CC0"/>
              </a:solidFill>
              <a:latin typeface="Calibri"/>
              <a:ea typeface="Calibri"/>
              <a:cs typeface="Calibri"/>
              <a:sym typeface="Calibri"/>
            </a:endParaRPr>
          </a:p>
        </p:txBody>
      </p:sp>
      <p:sp>
        <p:nvSpPr>
          <p:cNvPr id="238" name="Google Shape;238;p38"/>
          <p:cNvSpPr/>
          <p:nvPr/>
        </p:nvSpPr>
        <p:spPr>
          <a:xfrm>
            <a:off x="239485" y="1251522"/>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1100">
                <a:solidFill>
                  <a:srgbClr val="1155CC"/>
                </a:solidFill>
                <a:latin typeface="Calibri"/>
                <a:ea typeface="Calibri"/>
                <a:cs typeface="Calibri"/>
                <a:sym typeface="Calibri"/>
              </a:rPr>
              <a:t>Perfil nacional agnóstico a caso de uso</a:t>
            </a:r>
            <a:endParaRPr sz="1100">
              <a:solidFill>
                <a:schemeClr val="dk1"/>
              </a:solidFill>
              <a:latin typeface="Calibri"/>
              <a:ea typeface="Calibri"/>
              <a:cs typeface="Calibri"/>
              <a:sym typeface="Calibri"/>
            </a:endParaRPr>
          </a:p>
        </p:txBody>
      </p:sp>
      <p:sp>
        <p:nvSpPr>
          <p:cNvPr id="239" name="Google Shape;239;p38"/>
          <p:cNvSpPr/>
          <p:nvPr/>
        </p:nvSpPr>
        <p:spPr>
          <a:xfrm>
            <a:off x="239485" y="2084279"/>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1100">
                <a:solidFill>
                  <a:srgbClr val="1155CC"/>
                </a:solidFill>
                <a:latin typeface="Calibri"/>
                <a:ea typeface="Calibri"/>
                <a:cs typeface="Calibri"/>
                <a:sym typeface="Calibri"/>
              </a:rPr>
              <a:t>Perfil nacional com casos de uso generalistas</a:t>
            </a:r>
            <a:endParaRPr sz="1100">
              <a:solidFill>
                <a:schemeClr val="dk1"/>
              </a:solidFill>
              <a:latin typeface="Calibri"/>
              <a:ea typeface="Calibri"/>
              <a:cs typeface="Calibri"/>
              <a:sym typeface="Calibri"/>
            </a:endParaRPr>
          </a:p>
        </p:txBody>
      </p:sp>
      <p:sp>
        <p:nvSpPr>
          <p:cNvPr id="240" name="Google Shape;240;p38"/>
          <p:cNvSpPr/>
          <p:nvPr/>
        </p:nvSpPr>
        <p:spPr>
          <a:xfrm>
            <a:off x="239485" y="2969239"/>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1100">
                <a:solidFill>
                  <a:srgbClr val="1155CC"/>
                </a:solidFill>
                <a:latin typeface="Calibri"/>
                <a:ea typeface="Calibri"/>
                <a:cs typeface="Calibri"/>
                <a:sym typeface="Calibri"/>
              </a:rPr>
              <a:t>Perfil nacional com </a:t>
            </a:r>
            <a:br>
              <a:rPr lang="en" sz="1100">
                <a:solidFill>
                  <a:srgbClr val="1155CC"/>
                </a:solidFill>
                <a:latin typeface="Calibri"/>
                <a:ea typeface="Calibri"/>
                <a:cs typeface="Calibri"/>
                <a:sym typeface="Calibri"/>
              </a:rPr>
            </a:br>
            <a:r>
              <a:rPr lang="en" sz="1100">
                <a:solidFill>
                  <a:srgbClr val="1155CC"/>
                </a:solidFill>
                <a:latin typeface="Calibri"/>
                <a:ea typeface="Calibri"/>
                <a:cs typeface="Calibri"/>
                <a:sym typeface="Calibri"/>
              </a:rPr>
              <a:t>casos de uso específicos</a:t>
            </a:r>
            <a:endParaRPr b="0" i="0" sz="1100" u="none" cap="none" strike="noStrike">
              <a:solidFill>
                <a:srgbClr val="000000"/>
              </a:solidFill>
              <a:latin typeface="Arial"/>
              <a:ea typeface="Arial"/>
              <a:cs typeface="Arial"/>
              <a:sym typeface="Arial"/>
            </a:endParaRPr>
          </a:p>
        </p:txBody>
      </p:sp>
      <p:sp>
        <p:nvSpPr>
          <p:cNvPr id="241" name="Google Shape;241;p38"/>
          <p:cNvSpPr/>
          <p:nvPr/>
        </p:nvSpPr>
        <p:spPr>
          <a:xfrm>
            <a:off x="239485" y="4398925"/>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Calibri"/>
                <a:ea typeface="Calibri"/>
                <a:cs typeface="Calibri"/>
                <a:sym typeface="Calibri"/>
              </a:rPr>
              <a:t>Implementation Profile (Most Restrictive)</a:t>
            </a:r>
            <a:endParaRPr b="0" i="0" sz="1100" u="none" cap="none" strike="noStrike">
              <a:solidFill>
                <a:srgbClr val="000000"/>
              </a:solidFill>
              <a:latin typeface="Arial"/>
              <a:ea typeface="Arial"/>
              <a:cs typeface="Arial"/>
              <a:sym typeface="Arial"/>
            </a:endParaRPr>
          </a:p>
        </p:txBody>
      </p:sp>
      <p:sp>
        <p:nvSpPr>
          <p:cNvPr id="242" name="Google Shape;242;p38"/>
          <p:cNvSpPr/>
          <p:nvPr/>
        </p:nvSpPr>
        <p:spPr>
          <a:xfrm>
            <a:off x="2867471" y="474830"/>
            <a:ext cx="1361700" cy="3822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Calibri"/>
                <a:ea typeface="Calibri"/>
                <a:cs typeface="Calibri"/>
                <a:sym typeface="Calibri"/>
              </a:rPr>
              <a:t>Paciente </a:t>
            </a:r>
            <a:r>
              <a:rPr b="0" i="0" lang="en" sz="1400" u="none" cap="none" strike="noStrike">
                <a:solidFill>
                  <a:schemeClr val="lt1"/>
                </a:solidFill>
                <a:latin typeface="Calibri"/>
                <a:ea typeface="Calibri"/>
                <a:cs typeface="Calibri"/>
                <a:sym typeface="Calibri"/>
              </a:rPr>
              <a:t>R4</a:t>
            </a:r>
            <a:endParaRPr b="0" i="0" sz="1100" u="none" cap="none" strike="noStrike">
              <a:solidFill>
                <a:srgbClr val="000000"/>
              </a:solidFill>
              <a:latin typeface="Arial"/>
              <a:ea typeface="Arial"/>
              <a:cs typeface="Arial"/>
              <a:sym typeface="Arial"/>
            </a:endParaRPr>
          </a:p>
        </p:txBody>
      </p:sp>
      <p:sp>
        <p:nvSpPr>
          <p:cNvPr id="243" name="Google Shape;243;p38"/>
          <p:cNvSpPr/>
          <p:nvPr/>
        </p:nvSpPr>
        <p:spPr>
          <a:xfrm>
            <a:off x="4791808" y="4371239"/>
            <a:ext cx="4002000" cy="542100"/>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en" sz="1100">
                <a:solidFill>
                  <a:srgbClr val="137CC0"/>
                </a:solidFill>
                <a:latin typeface="Calibri"/>
                <a:ea typeface="Calibri"/>
                <a:cs typeface="Calibri"/>
                <a:sym typeface="Calibri"/>
              </a:rPr>
              <a:t>Perfil de Caso de Uso Internacional</a:t>
            </a:r>
            <a:endParaRPr sz="1100">
              <a:solidFill>
                <a:schemeClr val="dk1"/>
              </a:solidFill>
              <a:latin typeface="Calibri"/>
              <a:ea typeface="Calibri"/>
              <a:cs typeface="Calibri"/>
              <a:sym typeface="Calibri"/>
            </a:endParaRPr>
          </a:p>
        </p:txBody>
      </p:sp>
      <p:sp>
        <p:nvSpPr>
          <p:cNvPr id="244" name="Google Shape;244;p38"/>
          <p:cNvSpPr/>
          <p:nvPr/>
        </p:nvSpPr>
        <p:spPr>
          <a:xfrm>
            <a:off x="4907287" y="4451248"/>
            <a:ext cx="1361700" cy="382200"/>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IPS </a:t>
            </a:r>
            <a:r>
              <a:rPr lang="en">
                <a:solidFill>
                  <a:schemeClr val="lt1"/>
                </a:solidFill>
                <a:latin typeface="Calibri"/>
                <a:ea typeface="Calibri"/>
                <a:cs typeface="Calibri"/>
                <a:sym typeface="Calibri"/>
              </a:rPr>
              <a:t>Paciente</a:t>
            </a:r>
            <a:endParaRPr b="0" i="0" sz="1100" u="none" cap="none" strike="noStrike">
              <a:solidFill>
                <a:srgbClr val="000000"/>
              </a:solidFill>
              <a:latin typeface="Arial"/>
              <a:ea typeface="Arial"/>
              <a:cs typeface="Arial"/>
              <a:sym typeface="Arial"/>
            </a:endParaRPr>
          </a:p>
        </p:txBody>
      </p:sp>
      <p:sp>
        <p:nvSpPr>
          <p:cNvPr id="245" name="Google Shape;245;p38"/>
          <p:cNvSpPr txBox="1"/>
          <p:nvPr/>
        </p:nvSpPr>
        <p:spPr>
          <a:xfrm>
            <a:off x="5108331" y="88639"/>
            <a:ext cx="3736800" cy="515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1" lang="en" sz="1800">
                <a:solidFill>
                  <a:srgbClr val="137CC0"/>
                </a:solidFill>
                <a:latin typeface="Calibri"/>
                <a:ea typeface="Calibri"/>
                <a:cs typeface="Calibri"/>
                <a:sym typeface="Calibri"/>
              </a:rPr>
              <a:t>Nossa proposta</a:t>
            </a:r>
            <a:endParaRPr b="0" i="0" sz="1100" u="none" cap="none" strike="noStrike">
              <a:solidFill>
                <a:srgbClr val="137CC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Calibri"/>
              <a:buNone/>
            </a:pPr>
            <a:r>
              <a:t/>
            </a:r>
            <a:endParaRPr b="0" i="0" sz="1100" u="none" cap="none" strike="noStrike">
              <a:solidFill>
                <a:srgbClr val="137CC0"/>
              </a:solidFill>
              <a:latin typeface="Arial"/>
              <a:ea typeface="Arial"/>
              <a:cs typeface="Arial"/>
              <a:sym typeface="Arial"/>
            </a:endParaRPr>
          </a:p>
        </p:txBody>
      </p:sp>
      <p:sp>
        <p:nvSpPr>
          <p:cNvPr id="246" name="Google Shape;246;p38"/>
          <p:cNvSpPr/>
          <p:nvPr/>
        </p:nvSpPr>
        <p:spPr>
          <a:xfrm>
            <a:off x="2867471" y="1773985"/>
            <a:ext cx="1361700" cy="3822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Calibri"/>
                <a:ea typeface="Calibri"/>
                <a:cs typeface="Calibri"/>
                <a:sym typeface="Calibri"/>
              </a:rPr>
              <a:t>IPS Brasil</a:t>
            </a:r>
            <a:r>
              <a:rPr b="0" i="0" lang="en" sz="1400" u="none" cap="none" strike="noStrike">
                <a:solidFill>
                  <a:schemeClr val="lt1"/>
                </a:solidFill>
                <a:latin typeface="Calibri"/>
                <a:ea typeface="Calibri"/>
                <a:cs typeface="Calibri"/>
                <a:sym typeface="Calibri"/>
              </a:rPr>
              <a:t> </a:t>
            </a:r>
            <a:r>
              <a:rPr lang="en">
                <a:solidFill>
                  <a:schemeClr val="lt1"/>
                </a:solidFill>
                <a:latin typeface="Calibri"/>
                <a:ea typeface="Calibri"/>
                <a:cs typeface="Calibri"/>
                <a:sym typeface="Calibri"/>
              </a:rPr>
              <a:t>Paciente</a:t>
            </a:r>
            <a:endParaRPr b="0" i="0" sz="1100" u="none" cap="none" strike="noStrike">
              <a:solidFill>
                <a:srgbClr val="000000"/>
              </a:solidFill>
              <a:latin typeface="Arial"/>
              <a:ea typeface="Arial"/>
              <a:cs typeface="Arial"/>
              <a:sym typeface="Arial"/>
            </a:endParaRPr>
          </a:p>
        </p:txBody>
      </p:sp>
      <p:sp>
        <p:nvSpPr>
          <p:cNvPr id="247" name="Google Shape;247;p38"/>
          <p:cNvSpPr txBox="1"/>
          <p:nvPr/>
        </p:nvSpPr>
        <p:spPr>
          <a:xfrm>
            <a:off x="4924325" y="722950"/>
            <a:ext cx="4002000" cy="3732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1100"/>
              <a:buFont typeface="Arial"/>
              <a:buNone/>
            </a:pPr>
            <a:r>
              <a:rPr lang="en">
                <a:solidFill>
                  <a:srgbClr val="137CC0"/>
                </a:solidFill>
                <a:latin typeface="Calibri"/>
                <a:ea typeface="Calibri"/>
                <a:cs typeface="Calibri"/>
                <a:sym typeface="Calibri"/>
              </a:rPr>
              <a:t>Publica o IPS Brasil por meio do grupo de implementadores de FHIR com assistência do HL7 Brasil</a:t>
            </a:r>
            <a:endParaRPr>
              <a:solidFill>
                <a:srgbClr val="137CC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a:solidFill>
                <a:srgbClr val="137CC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lang="en">
                <a:solidFill>
                  <a:srgbClr val="137CC0"/>
                </a:solidFill>
                <a:latin typeface="Calibri"/>
                <a:ea typeface="Calibri"/>
                <a:cs typeface="Calibri"/>
                <a:sym typeface="Calibri"/>
              </a:rPr>
              <a:t>O IPS Brasil inclui definições mínimas de composição e vocabulário.</a:t>
            </a:r>
            <a:endParaRPr>
              <a:solidFill>
                <a:srgbClr val="137CC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a:solidFill>
                <a:srgbClr val="137CC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lang="en">
                <a:solidFill>
                  <a:srgbClr val="137CC0"/>
                </a:solidFill>
                <a:latin typeface="Calibri"/>
                <a:ea typeface="Calibri"/>
                <a:cs typeface="Calibri"/>
                <a:sym typeface="Calibri"/>
              </a:rPr>
              <a:t>Alguns perfis podem derivar do IPS Brasil para propósitos generalistas ou pouco restritivos</a:t>
            </a:r>
            <a:endParaRPr>
              <a:solidFill>
                <a:srgbClr val="137CC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a:solidFill>
                <a:srgbClr val="137CC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lang="en">
                <a:solidFill>
                  <a:srgbClr val="137CC0"/>
                </a:solidFill>
                <a:latin typeface="Calibri"/>
                <a:ea typeface="Calibri"/>
                <a:cs typeface="Calibri"/>
                <a:sym typeface="Calibri"/>
              </a:rPr>
              <a:t>Perfis nacionais com casos de uso específicos que restringem composição e vocabulário, ex: Paciente, paciente regulado, beneficiário, etc.</a:t>
            </a:r>
            <a:endParaRPr>
              <a:solidFill>
                <a:srgbClr val="137CC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a:solidFill>
                <a:srgbClr val="137CC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lang="en">
                <a:solidFill>
                  <a:srgbClr val="137CC0"/>
                </a:solidFill>
                <a:latin typeface="Calibri"/>
                <a:ea typeface="Calibri"/>
                <a:cs typeface="Calibri"/>
                <a:sym typeface="Calibri"/>
              </a:rPr>
              <a:t>Perfis regionais podem compor elementos, identificadores e vocabulários de suas regiões.</a:t>
            </a:r>
            <a:endParaRPr>
              <a:solidFill>
                <a:srgbClr val="137CC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latin typeface="Calibri"/>
              <a:ea typeface="Calibri"/>
              <a:cs typeface="Calibri"/>
              <a:sym typeface="Calibri"/>
            </a:endParaRPr>
          </a:p>
        </p:txBody>
      </p:sp>
      <p:sp>
        <p:nvSpPr>
          <p:cNvPr id="248" name="Google Shape;248;p38"/>
          <p:cNvSpPr/>
          <p:nvPr/>
        </p:nvSpPr>
        <p:spPr>
          <a:xfrm>
            <a:off x="3271675" y="3036400"/>
            <a:ext cx="1087800" cy="3822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Calibri"/>
                <a:ea typeface="Calibri"/>
                <a:cs typeface="Calibri"/>
                <a:sym typeface="Calibri"/>
              </a:rPr>
              <a:t>Beneficiário</a:t>
            </a:r>
            <a:endParaRPr b="0" i="0" sz="1100" u="none" cap="none" strike="noStrike">
              <a:solidFill>
                <a:srgbClr val="000000"/>
              </a:solidFill>
              <a:latin typeface="Arial"/>
              <a:ea typeface="Arial"/>
              <a:cs typeface="Arial"/>
              <a:sym typeface="Arial"/>
            </a:endParaRPr>
          </a:p>
        </p:txBody>
      </p:sp>
      <p:sp>
        <p:nvSpPr>
          <p:cNvPr id="249" name="Google Shape;249;p38"/>
          <p:cNvSpPr/>
          <p:nvPr/>
        </p:nvSpPr>
        <p:spPr>
          <a:xfrm>
            <a:off x="239484" y="3721986"/>
            <a:ext cx="4147800" cy="542100"/>
          </a:xfrm>
          <a:prstGeom prst="roundRect">
            <a:avLst>
              <a:gd fmla="val 16667" name="adj"/>
            </a:avLst>
          </a:prstGeom>
          <a:solidFill>
            <a:srgbClr val="F0F8EC"/>
          </a:solidFill>
          <a:ln cap="flat" cmpd="sng" w="12700">
            <a:solidFill>
              <a:srgbClr val="D0CECE"/>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alibri"/>
                <a:ea typeface="Calibri"/>
                <a:cs typeface="Calibri"/>
                <a:sym typeface="Calibri"/>
              </a:rPr>
              <a:t>Regional Use Case Profile (Restrictive) </a:t>
            </a:r>
            <a:endParaRPr b="0" i="0" sz="1100" u="none" cap="none" strike="noStrike">
              <a:solidFill>
                <a:srgbClr val="000000"/>
              </a:solidFill>
              <a:latin typeface="Arial"/>
              <a:ea typeface="Arial"/>
              <a:cs typeface="Arial"/>
              <a:sym typeface="Arial"/>
            </a:endParaRPr>
          </a:p>
        </p:txBody>
      </p:sp>
      <p:sp>
        <p:nvSpPr>
          <p:cNvPr id="250" name="Google Shape;250;p38"/>
          <p:cNvSpPr/>
          <p:nvPr/>
        </p:nvSpPr>
        <p:spPr>
          <a:xfrm>
            <a:off x="2867471" y="3821204"/>
            <a:ext cx="1361700" cy="3822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Calibri"/>
                <a:ea typeface="Calibri"/>
                <a:cs typeface="Calibri"/>
                <a:sym typeface="Calibri"/>
              </a:rPr>
              <a:t>SESA-BA, etc.</a:t>
            </a:r>
            <a:endParaRPr b="0" i="0" sz="1100" u="none" cap="none" strike="noStrike">
              <a:solidFill>
                <a:srgbClr val="000000"/>
              </a:solidFill>
              <a:latin typeface="Arial"/>
              <a:ea typeface="Arial"/>
              <a:cs typeface="Arial"/>
              <a:sym typeface="Arial"/>
            </a:endParaRPr>
          </a:p>
        </p:txBody>
      </p:sp>
      <p:cxnSp>
        <p:nvCxnSpPr>
          <p:cNvPr id="251" name="Google Shape;251;p38"/>
          <p:cNvCxnSpPr>
            <a:stCxn id="243" idx="1"/>
            <a:endCxn id="238" idx="3"/>
          </p:cNvCxnSpPr>
          <p:nvPr/>
        </p:nvCxnSpPr>
        <p:spPr>
          <a:xfrm rot="10800000">
            <a:off x="4387409" y="1522589"/>
            <a:ext cx="404400" cy="3119700"/>
          </a:xfrm>
          <a:prstGeom prst="bentConnector3">
            <a:avLst>
              <a:gd fmla="val 50015" name="adj1"/>
            </a:avLst>
          </a:prstGeom>
          <a:noFill/>
          <a:ln cap="flat" cmpd="sng" w="9525">
            <a:solidFill>
              <a:schemeClr val="dk2"/>
            </a:solidFill>
            <a:prstDash val="solid"/>
            <a:round/>
            <a:headEnd len="med" w="med" type="none"/>
            <a:tailEnd len="med" w="med" type="none"/>
          </a:ln>
        </p:spPr>
      </p:cxnSp>
      <p:sp>
        <p:nvSpPr>
          <p:cNvPr id="252" name="Google Shape;252;p38"/>
          <p:cNvSpPr/>
          <p:nvPr/>
        </p:nvSpPr>
        <p:spPr>
          <a:xfrm>
            <a:off x="2910221" y="4451210"/>
            <a:ext cx="1361700" cy="3822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Calibri"/>
                <a:ea typeface="Calibri"/>
                <a:cs typeface="Calibri"/>
                <a:sym typeface="Calibri"/>
              </a:rPr>
              <a:t>BRIndividuo-1.0</a:t>
            </a:r>
            <a:endParaRPr b="0" i="0" sz="1100" u="none" cap="none" strike="noStrike">
              <a:solidFill>
                <a:srgbClr val="000000"/>
              </a:solidFill>
              <a:latin typeface="Arial"/>
              <a:ea typeface="Arial"/>
              <a:cs typeface="Arial"/>
              <a:sym typeface="Arial"/>
            </a:endParaRPr>
          </a:p>
        </p:txBody>
      </p:sp>
      <p:sp>
        <p:nvSpPr>
          <p:cNvPr id="253" name="Google Shape;253;p38"/>
          <p:cNvSpPr/>
          <p:nvPr/>
        </p:nvSpPr>
        <p:spPr>
          <a:xfrm>
            <a:off x="1991800" y="3032675"/>
            <a:ext cx="1087800" cy="3822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Calibri"/>
                <a:ea typeface="Calibri"/>
                <a:cs typeface="Calibri"/>
                <a:sym typeface="Calibri"/>
              </a:rPr>
              <a:t>Paciente</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Casos de Uso, Premissas e Convenções de Design</a:t>
            </a:r>
            <a:endParaRPr/>
          </a:p>
        </p:txBody>
      </p:sp>
      <p:sp>
        <p:nvSpPr>
          <p:cNvPr id="259" name="Google Shape;25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75000"/>
              <a:buChar char="●"/>
            </a:pPr>
            <a:r>
              <a:rPr lang="en"/>
              <a:t>Caso uso:</a:t>
            </a:r>
            <a:endParaRPr/>
          </a:p>
          <a:p>
            <a:pPr indent="-297497" lvl="1" marL="914400" rtl="0" algn="l">
              <a:spcBef>
                <a:spcPts val="0"/>
              </a:spcBef>
              <a:spcAft>
                <a:spcPts val="0"/>
              </a:spcAft>
              <a:buSzPct val="70000"/>
              <a:buChar char="○"/>
            </a:pPr>
            <a:r>
              <a:rPr lang="en"/>
              <a:t>Enviar e receber sumários internacionais;</a:t>
            </a:r>
            <a:endParaRPr/>
          </a:p>
          <a:p>
            <a:pPr indent="-317182" lvl="0" marL="457200" rtl="0" algn="l">
              <a:spcBef>
                <a:spcPts val="0"/>
              </a:spcBef>
              <a:spcAft>
                <a:spcPts val="0"/>
              </a:spcAft>
              <a:buSzPct val="75000"/>
              <a:buChar char="●"/>
            </a:pPr>
            <a:r>
              <a:rPr lang="en"/>
              <a:t>Premissas:</a:t>
            </a:r>
            <a:endParaRPr/>
          </a:p>
          <a:p>
            <a:pPr indent="-297497" lvl="1" marL="914400" rtl="0" algn="l">
              <a:spcBef>
                <a:spcPts val="0"/>
              </a:spcBef>
              <a:spcAft>
                <a:spcPts val="0"/>
              </a:spcAft>
              <a:buSzPct val="70000"/>
              <a:buChar char="○"/>
            </a:pPr>
            <a:r>
              <a:rPr lang="en"/>
              <a:t>Para enviar sumários a partir de dados nacionais:</a:t>
            </a:r>
            <a:endParaRPr/>
          </a:p>
          <a:p>
            <a:pPr indent="-297497" lvl="2" marL="1371600" rtl="0" algn="l">
              <a:spcBef>
                <a:spcPts val="0"/>
              </a:spcBef>
              <a:spcAft>
                <a:spcPts val="0"/>
              </a:spcAft>
              <a:buSzPct val="70000"/>
              <a:buChar char="■"/>
            </a:pPr>
            <a:r>
              <a:rPr lang="en"/>
              <a:t>Elencar seções do IPS contempladas pela RNDS;</a:t>
            </a:r>
            <a:endParaRPr/>
          </a:p>
          <a:p>
            <a:pPr indent="-297497" lvl="2" marL="1371600" rtl="0" algn="l">
              <a:spcBef>
                <a:spcPts val="0"/>
              </a:spcBef>
              <a:spcAft>
                <a:spcPts val="0"/>
              </a:spcAft>
              <a:buSzPct val="70000"/>
              <a:buChar char="■"/>
            </a:pPr>
            <a:r>
              <a:rPr lang="en"/>
              <a:t>Mapear vocabulários nacionais que são obrigatórios ou preferíveis no IPS;</a:t>
            </a:r>
            <a:endParaRPr/>
          </a:p>
          <a:p>
            <a:pPr indent="-297497" lvl="2" marL="1371600" rtl="0" algn="l">
              <a:spcBef>
                <a:spcPts val="0"/>
              </a:spcBef>
              <a:spcAft>
                <a:spcPts val="0"/>
              </a:spcAft>
              <a:buSzPct val="70000"/>
              <a:buChar char="■"/>
            </a:pPr>
            <a:r>
              <a:rPr lang="en"/>
              <a:t>Perfis seguem princípios de nomenclatura internacionais</a:t>
            </a:r>
            <a:endParaRPr/>
          </a:p>
          <a:p>
            <a:pPr indent="-297497" lvl="2" marL="1371600" rtl="0" algn="l">
              <a:spcBef>
                <a:spcPts val="0"/>
              </a:spcBef>
              <a:spcAft>
                <a:spcPts val="0"/>
              </a:spcAft>
              <a:buSzPct val="70000"/>
              <a:buChar char="■"/>
            </a:pPr>
            <a:r>
              <a:rPr lang="en"/>
              <a:t>CodeSystems e ValueSets deveriam também seguir estes princípios</a:t>
            </a:r>
            <a:endParaRPr/>
          </a:p>
          <a:p>
            <a:pPr indent="-317182" lvl="0" marL="457200" rtl="0" algn="l">
              <a:spcBef>
                <a:spcPts val="0"/>
              </a:spcBef>
              <a:spcAft>
                <a:spcPts val="0"/>
              </a:spcAft>
              <a:buSzPct val="75000"/>
              <a:buChar char="●"/>
            </a:pPr>
            <a:r>
              <a:rPr lang="en"/>
              <a:t>Convenções de design:</a:t>
            </a:r>
            <a:endParaRPr/>
          </a:p>
          <a:p>
            <a:pPr indent="-297497" lvl="1" marL="914400" rtl="0" algn="l">
              <a:spcBef>
                <a:spcPts val="0"/>
              </a:spcBef>
              <a:spcAft>
                <a:spcPts val="0"/>
              </a:spcAft>
              <a:buSzPct val="70000"/>
              <a:buChar char="○"/>
            </a:pPr>
            <a:r>
              <a:rPr lang="en"/>
              <a:t>Seguir inteiramente o IPS;</a:t>
            </a:r>
            <a:endParaRPr/>
          </a:p>
          <a:p>
            <a:pPr indent="0" lvl="0" marL="1371600" rtl="0" algn="l">
              <a:spcBef>
                <a:spcPts val="0"/>
              </a:spcBef>
              <a:spcAft>
                <a:spcPts val="0"/>
              </a:spcAft>
              <a:buNone/>
            </a:pPr>
            <a:r>
              <a:t/>
            </a:r>
            <a:endParaRPr/>
          </a:p>
          <a:p>
            <a:pPr indent="0" lvl="0" marL="0" rtl="0" algn="l">
              <a:spcBef>
                <a:spcPts val="0"/>
              </a:spcBef>
              <a:spcAft>
                <a:spcPts val="0"/>
              </a:spcAft>
              <a:buNone/>
            </a:pPr>
            <a:r>
              <a:rPr b="1" lang="en"/>
              <a:t>DISCLAIMER</a:t>
            </a:r>
            <a:r>
              <a:rPr lang="en"/>
              <a:t>: Não é possível construir mapeamento entre extensões.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p:nvPr/>
        </p:nvSpPr>
        <p:spPr>
          <a:xfrm>
            <a:off x="239485" y="418766"/>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1100">
                <a:solidFill>
                  <a:srgbClr val="1155CC"/>
                </a:solidFill>
                <a:latin typeface="Calibri"/>
                <a:ea typeface="Calibri"/>
                <a:cs typeface="Calibri"/>
                <a:sym typeface="Calibri"/>
              </a:rPr>
              <a:t>Recurso canônico (R4)</a:t>
            </a:r>
            <a:endParaRPr sz="1100">
              <a:solidFill>
                <a:schemeClr val="dk1"/>
              </a:solidFill>
              <a:latin typeface="Calibri"/>
              <a:ea typeface="Calibri"/>
              <a:cs typeface="Calibri"/>
              <a:sym typeface="Calibri"/>
            </a:endParaRPr>
          </a:p>
        </p:txBody>
      </p:sp>
      <p:sp>
        <p:nvSpPr>
          <p:cNvPr id="265" name="Google Shape;265;p40"/>
          <p:cNvSpPr/>
          <p:nvPr/>
        </p:nvSpPr>
        <p:spPr>
          <a:xfrm>
            <a:off x="239485" y="1251522"/>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1100">
                <a:solidFill>
                  <a:srgbClr val="1155CC"/>
                </a:solidFill>
                <a:latin typeface="Calibri"/>
                <a:ea typeface="Calibri"/>
                <a:cs typeface="Calibri"/>
                <a:sym typeface="Calibri"/>
              </a:rPr>
              <a:t>Perfil nacional agnóstico a caso de uso</a:t>
            </a:r>
            <a:endParaRPr sz="1100">
              <a:solidFill>
                <a:schemeClr val="dk1"/>
              </a:solidFill>
              <a:latin typeface="Calibri"/>
              <a:ea typeface="Calibri"/>
              <a:cs typeface="Calibri"/>
              <a:sym typeface="Calibri"/>
            </a:endParaRPr>
          </a:p>
        </p:txBody>
      </p:sp>
      <p:sp>
        <p:nvSpPr>
          <p:cNvPr id="266" name="Google Shape;266;p40"/>
          <p:cNvSpPr/>
          <p:nvPr/>
        </p:nvSpPr>
        <p:spPr>
          <a:xfrm>
            <a:off x="239485" y="2084279"/>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1100">
                <a:solidFill>
                  <a:srgbClr val="1155CC"/>
                </a:solidFill>
                <a:latin typeface="Calibri"/>
                <a:ea typeface="Calibri"/>
                <a:cs typeface="Calibri"/>
                <a:sym typeface="Calibri"/>
              </a:rPr>
              <a:t>Perfil nacional com casos de uso generalistas</a:t>
            </a:r>
            <a:endParaRPr sz="1100">
              <a:solidFill>
                <a:schemeClr val="dk1"/>
              </a:solidFill>
              <a:latin typeface="Calibri"/>
              <a:ea typeface="Calibri"/>
              <a:cs typeface="Calibri"/>
              <a:sym typeface="Calibri"/>
            </a:endParaRPr>
          </a:p>
        </p:txBody>
      </p:sp>
      <p:sp>
        <p:nvSpPr>
          <p:cNvPr id="267" name="Google Shape;267;p40"/>
          <p:cNvSpPr/>
          <p:nvPr/>
        </p:nvSpPr>
        <p:spPr>
          <a:xfrm>
            <a:off x="239485" y="2969239"/>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1100">
                <a:solidFill>
                  <a:srgbClr val="1155CC"/>
                </a:solidFill>
                <a:latin typeface="Calibri"/>
                <a:ea typeface="Calibri"/>
                <a:cs typeface="Calibri"/>
                <a:sym typeface="Calibri"/>
              </a:rPr>
              <a:t>Perfil nacional com casos de uso específicos</a:t>
            </a:r>
            <a:endParaRPr sz="1100">
              <a:solidFill>
                <a:schemeClr val="dk1"/>
              </a:solidFill>
              <a:latin typeface="Calibri"/>
              <a:ea typeface="Calibri"/>
              <a:cs typeface="Calibri"/>
              <a:sym typeface="Calibri"/>
            </a:endParaRPr>
          </a:p>
        </p:txBody>
      </p:sp>
      <p:sp>
        <p:nvSpPr>
          <p:cNvPr id="268" name="Google Shape;268;p40"/>
          <p:cNvSpPr/>
          <p:nvPr/>
        </p:nvSpPr>
        <p:spPr>
          <a:xfrm>
            <a:off x="239485" y="4398925"/>
            <a:ext cx="4147800" cy="5421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1100">
                <a:solidFill>
                  <a:srgbClr val="1155CC"/>
                </a:solidFill>
                <a:latin typeface="Calibri"/>
                <a:ea typeface="Calibri"/>
                <a:cs typeface="Calibri"/>
                <a:sym typeface="Calibri"/>
              </a:rPr>
              <a:t>Perfis de implementação mais restritos</a:t>
            </a:r>
            <a:endParaRPr sz="1100">
              <a:solidFill>
                <a:schemeClr val="dk1"/>
              </a:solidFill>
              <a:latin typeface="Calibri"/>
              <a:ea typeface="Calibri"/>
              <a:cs typeface="Calibri"/>
              <a:sym typeface="Calibri"/>
            </a:endParaRPr>
          </a:p>
        </p:txBody>
      </p:sp>
      <p:sp>
        <p:nvSpPr>
          <p:cNvPr id="269" name="Google Shape;269;p40"/>
          <p:cNvSpPr/>
          <p:nvPr/>
        </p:nvSpPr>
        <p:spPr>
          <a:xfrm>
            <a:off x="2867471" y="474830"/>
            <a:ext cx="1361700" cy="3822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Patient</a:t>
            </a:r>
            <a:endParaRPr b="0" i="0" sz="1100" u="none" cap="none" strike="noStrike">
              <a:solidFill>
                <a:srgbClr val="000000"/>
              </a:solidFill>
              <a:latin typeface="Arial"/>
              <a:ea typeface="Arial"/>
              <a:cs typeface="Arial"/>
              <a:sym typeface="Arial"/>
            </a:endParaRPr>
          </a:p>
        </p:txBody>
      </p:sp>
      <p:sp>
        <p:nvSpPr>
          <p:cNvPr id="270" name="Google Shape;270;p40"/>
          <p:cNvSpPr/>
          <p:nvPr/>
        </p:nvSpPr>
        <p:spPr>
          <a:xfrm>
            <a:off x="4791808" y="4371239"/>
            <a:ext cx="4002000" cy="542100"/>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en" sz="1100">
                <a:solidFill>
                  <a:srgbClr val="137CC0"/>
                </a:solidFill>
                <a:latin typeface="Calibri"/>
                <a:ea typeface="Calibri"/>
                <a:cs typeface="Calibri"/>
                <a:sym typeface="Calibri"/>
              </a:rPr>
              <a:t>Perfil de Caso de Uso Internacional</a:t>
            </a:r>
            <a:endParaRPr sz="1100">
              <a:solidFill>
                <a:schemeClr val="dk1"/>
              </a:solidFill>
              <a:latin typeface="Calibri"/>
              <a:ea typeface="Calibri"/>
              <a:cs typeface="Calibri"/>
              <a:sym typeface="Calibri"/>
            </a:endParaRPr>
          </a:p>
        </p:txBody>
      </p:sp>
      <p:sp>
        <p:nvSpPr>
          <p:cNvPr id="271" name="Google Shape;271;p40"/>
          <p:cNvSpPr/>
          <p:nvPr/>
        </p:nvSpPr>
        <p:spPr>
          <a:xfrm>
            <a:off x="4907287" y="4451248"/>
            <a:ext cx="1361700" cy="382200"/>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IPS Patient</a:t>
            </a:r>
            <a:endParaRPr b="0" i="0" sz="1100" u="none" cap="none" strike="noStrike">
              <a:solidFill>
                <a:srgbClr val="000000"/>
              </a:solidFill>
              <a:latin typeface="Arial"/>
              <a:ea typeface="Arial"/>
              <a:cs typeface="Arial"/>
              <a:sym typeface="Arial"/>
            </a:endParaRPr>
          </a:p>
        </p:txBody>
      </p:sp>
      <p:sp>
        <p:nvSpPr>
          <p:cNvPr id="272" name="Google Shape;272;p40"/>
          <p:cNvSpPr txBox="1"/>
          <p:nvPr/>
        </p:nvSpPr>
        <p:spPr>
          <a:xfrm>
            <a:off x="5794131" y="88639"/>
            <a:ext cx="3736800" cy="515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dk1"/>
                </a:solidFill>
                <a:latin typeface="Calibri"/>
                <a:ea typeface="Calibri"/>
                <a:cs typeface="Calibri"/>
                <a:sym typeface="Calibri"/>
              </a:rPr>
              <a:t>Exemplo do Canada</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Calibri"/>
              <a:buNone/>
            </a:pPr>
            <a:r>
              <a:t/>
            </a:r>
            <a:endParaRPr b="0" i="0" sz="1100" u="none" cap="none" strike="noStrike">
              <a:solidFill>
                <a:srgbClr val="000000"/>
              </a:solidFill>
              <a:latin typeface="Arial"/>
              <a:ea typeface="Arial"/>
              <a:cs typeface="Arial"/>
              <a:sym typeface="Arial"/>
            </a:endParaRPr>
          </a:p>
        </p:txBody>
      </p:sp>
      <p:sp>
        <p:nvSpPr>
          <p:cNvPr id="273" name="Google Shape;273;p40"/>
          <p:cNvSpPr/>
          <p:nvPr/>
        </p:nvSpPr>
        <p:spPr>
          <a:xfrm>
            <a:off x="2867471" y="1773985"/>
            <a:ext cx="1361700" cy="3822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CA Baseline  Patient</a:t>
            </a:r>
            <a:endParaRPr b="0" i="0" sz="1100" u="none" cap="none" strike="noStrike">
              <a:solidFill>
                <a:srgbClr val="000000"/>
              </a:solidFill>
              <a:latin typeface="Arial"/>
              <a:ea typeface="Arial"/>
              <a:cs typeface="Arial"/>
              <a:sym typeface="Arial"/>
            </a:endParaRPr>
          </a:p>
        </p:txBody>
      </p:sp>
      <p:sp>
        <p:nvSpPr>
          <p:cNvPr id="274" name="Google Shape;274;p40"/>
          <p:cNvSpPr txBox="1"/>
          <p:nvPr/>
        </p:nvSpPr>
        <p:spPr>
          <a:xfrm>
            <a:off x="4924331" y="722944"/>
            <a:ext cx="4002000" cy="3871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Publica o CA Baseline por meio do grupo de implementadores de FHIR de base com assistência do HL7 Canada</a:t>
            </a:r>
            <a:endParaRPr sz="13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sz="13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 CA Baseline inclui vários suportes obrigatórios, regras de cardinalidade condicional e amplas recomendações de terminologia (provavelmente não é totalmente independente de caso de uso)</a:t>
            </a:r>
            <a:endParaRPr sz="13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sz="13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Alguns perfis de implementação iniciais começaram a derivar do CA Baseline, mas alinham/apontam alvos de referência mais informalmente para os perfis CA Baseline (por exemplo, Paciente)</a:t>
            </a:r>
            <a:endParaRPr sz="13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sz="13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 Programa Nacional para o desenvolvimento de Perfis Orientados a Casos de Uso (Core+) e Núcleo potencialmente generalizado no futuro está começando, mas os perfis ainda não foram desenvolvidos</a:t>
            </a:r>
            <a:endParaRPr sz="13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sz="1300">
              <a:solidFill>
                <a:schemeClr val="dk1"/>
              </a:solidFill>
              <a:latin typeface="Calibri"/>
              <a:ea typeface="Calibri"/>
              <a:cs typeface="Calibri"/>
              <a:sym typeface="Calibri"/>
            </a:endParaRPr>
          </a:p>
        </p:txBody>
      </p:sp>
      <p:sp>
        <p:nvSpPr>
          <p:cNvPr id="275" name="Google Shape;275;p40"/>
          <p:cNvSpPr/>
          <p:nvPr/>
        </p:nvSpPr>
        <p:spPr>
          <a:xfrm>
            <a:off x="2867471" y="3086447"/>
            <a:ext cx="1361700" cy="3822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PS-CA Patient</a:t>
            </a:r>
            <a:endParaRPr b="0" i="0" sz="1100" u="none" cap="none" strike="noStrike">
              <a:solidFill>
                <a:srgbClr val="000000"/>
              </a:solidFill>
              <a:latin typeface="Arial"/>
              <a:ea typeface="Arial"/>
              <a:cs typeface="Arial"/>
              <a:sym typeface="Arial"/>
            </a:endParaRPr>
          </a:p>
        </p:txBody>
      </p:sp>
      <p:sp>
        <p:nvSpPr>
          <p:cNvPr id="276" name="Google Shape;276;p40"/>
          <p:cNvSpPr/>
          <p:nvPr/>
        </p:nvSpPr>
        <p:spPr>
          <a:xfrm>
            <a:off x="239484" y="3721986"/>
            <a:ext cx="4147800" cy="542100"/>
          </a:xfrm>
          <a:prstGeom prst="roundRect">
            <a:avLst>
              <a:gd fmla="val 16667" name="adj"/>
            </a:avLst>
          </a:prstGeom>
          <a:solidFill>
            <a:srgbClr val="F0F8EC"/>
          </a:solidFill>
          <a:ln cap="flat" cmpd="sng" w="12700">
            <a:solidFill>
              <a:srgbClr val="D0CECE"/>
            </a:solidFill>
            <a:prstDash val="dash"/>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1100">
                <a:solidFill>
                  <a:srgbClr val="1155CC"/>
                </a:solidFill>
                <a:latin typeface="Calibri"/>
                <a:ea typeface="Calibri"/>
                <a:cs typeface="Calibri"/>
                <a:sym typeface="Calibri"/>
              </a:rPr>
              <a:t>Perfis regionais com casos de uso restritos</a:t>
            </a:r>
            <a:endParaRPr sz="1000">
              <a:solidFill>
                <a:schemeClr val="dk1"/>
              </a:solidFill>
              <a:latin typeface="Calibri"/>
              <a:ea typeface="Calibri"/>
              <a:cs typeface="Calibri"/>
              <a:sym typeface="Calibri"/>
            </a:endParaRPr>
          </a:p>
        </p:txBody>
      </p:sp>
      <p:sp>
        <p:nvSpPr>
          <p:cNvPr id="277" name="Google Shape;277;p40"/>
          <p:cNvSpPr/>
          <p:nvPr/>
        </p:nvSpPr>
        <p:spPr>
          <a:xfrm>
            <a:off x="2867471" y="3821204"/>
            <a:ext cx="1361700" cy="3822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PS-AB Patient</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Discussão</a:t>
            </a:r>
            <a:endParaRPr/>
          </a:p>
        </p:txBody>
      </p:sp>
      <p:sp>
        <p:nvSpPr>
          <p:cNvPr id="283" name="Google Shape;28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Governança;</a:t>
            </a:r>
            <a:endParaRPr/>
          </a:p>
          <a:p>
            <a:pPr indent="-317500" lvl="1" marL="914400" rtl="0" algn="l">
              <a:spcBef>
                <a:spcPts val="0"/>
              </a:spcBef>
              <a:spcAft>
                <a:spcPts val="0"/>
              </a:spcAft>
              <a:buSzPts val="1400"/>
              <a:buChar char="○"/>
            </a:pPr>
            <a:r>
              <a:rPr lang="en"/>
              <a:t>Extensões;</a:t>
            </a:r>
            <a:endParaRPr/>
          </a:p>
          <a:p>
            <a:pPr indent="-317500" lvl="2" marL="1371600" rtl="0" algn="l">
              <a:spcBef>
                <a:spcPts val="0"/>
              </a:spcBef>
              <a:spcAft>
                <a:spcPts val="0"/>
              </a:spcAft>
              <a:buSzPts val="1400"/>
              <a:buChar char="■"/>
            </a:pPr>
            <a:r>
              <a:rPr lang="en"/>
              <a:t>RNDS;</a:t>
            </a:r>
            <a:endParaRPr/>
          </a:p>
          <a:p>
            <a:pPr indent="-317500" lvl="1" marL="914400" rtl="0" algn="l">
              <a:spcBef>
                <a:spcPts val="0"/>
              </a:spcBef>
              <a:spcAft>
                <a:spcPts val="0"/>
              </a:spcAft>
              <a:buSzPts val="1400"/>
              <a:buChar char="○"/>
            </a:pPr>
            <a:r>
              <a:rPr lang="en"/>
              <a:t>CodeSystems e ValueSets;</a:t>
            </a:r>
            <a:endParaRPr/>
          </a:p>
          <a:p>
            <a:pPr indent="-317500" lvl="2" marL="1371600" rtl="0" algn="l">
              <a:spcBef>
                <a:spcPts val="0"/>
              </a:spcBef>
              <a:spcAft>
                <a:spcPts val="0"/>
              </a:spcAft>
              <a:buSzPts val="1400"/>
              <a:buChar char="■"/>
            </a:pPr>
            <a:r>
              <a:rPr lang="en"/>
              <a:t>RNDS;</a:t>
            </a:r>
            <a:endParaRPr/>
          </a:p>
          <a:p>
            <a:pPr indent="-317500" lvl="1" marL="914400" rtl="0" algn="l">
              <a:spcBef>
                <a:spcPts val="0"/>
              </a:spcBef>
              <a:spcAft>
                <a:spcPts val="0"/>
              </a:spcAft>
              <a:buSzPts val="1400"/>
              <a:buChar char="○"/>
            </a:pPr>
            <a:r>
              <a:rPr lang="en"/>
              <a:t>Guias regionais;</a:t>
            </a:r>
            <a:endParaRPr/>
          </a:p>
          <a:p>
            <a:pPr indent="-317500" lvl="2" marL="1371600" rtl="0" algn="l">
              <a:spcBef>
                <a:spcPts val="0"/>
              </a:spcBef>
              <a:spcAft>
                <a:spcPts val="0"/>
              </a:spcAft>
              <a:buSzPts val="1400"/>
              <a:buChar char="■"/>
            </a:pPr>
            <a:r>
              <a:rPr lang="en"/>
              <a:t>SESA-BA;</a:t>
            </a:r>
            <a:endParaRPr/>
          </a:p>
        </p:txBody>
      </p:sp>
      <p:pic>
        <p:nvPicPr>
          <p:cNvPr id="284" name="Google Shape;284;p41"/>
          <p:cNvPicPr preferRelativeResize="0"/>
          <p:nvPr/>
        </p:nvPicPr>
        <p:blipFill>
          <a:blip r:embed="rId3">
            <a:alphaModFix/>
          </a:blip>
          <a:stretch>
            <a:fillRect/>
          </a:stretch>
        </p:blipFill>
        <p:spPr>
          <a:xfrm>
            <a:off x="282100" y="3825925"/>
            <a:ext cx="9144003" cy="1428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Conclusão</a:t>
            </a:r>
            <a:endParaRPr/>
          </a:p>
        </p:txBody>
      </p:sp>
      <p:sp>
        <p:nvSpPr>
          <p:cNvPr id="290" name="Google Shape;29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75000"/>
              <a:buChar char="●"/>
            </a:pPr>
            <a:r>
              <a:rPr lang="en"/>
              <a:t>Proposição de governança e coordenação de iniciativas em saúde digital;</a:t>
            </a:r>
            <a:endParaRPr/>
          </a:p>
          <a:p>
            <a:pPr indent="-317182" lvl="0" marL="457200" rtl="0" algn="l">
              <a:spcBef>
                <a:spcPts val="0"/>
              </a:spcBef>
              <a:spcAft>
                <a:spcPts val="0"/>
              </a:spcAft>
              <a:buSzPct val="75000"/>
              <a:buChar char="●"/>
            </a:pPr>
            <a:r>
              <a:rPr lang="en"/>
              <a:t>Proposição de uma hierarquia de guias nacionais;</a:t>
            </a:r>
            <a:endParaRPr/>
          </a:p>
          <a:p>
            <a:pPr indent="-297497" lvl="1" marL="914400" rtl="0" algn="l">
              <a:spcBef>
                <a:spcPts val="0"/>
              </a:spcBef>
              <a:spcAft>
                <a:spcPts val="0"/>
              </a:spcAft>
              <a:buSzPct val="70000"/>
              <a:buChar char="○"/>
            </a:pPr>
            <a:r>
              <a:rPr lang="en"/>
              <a:t>Definição de modelos/vocabulários internacionais;</a:t>
            </a:r>
            <a:endParaRPr/>
          </a:p>
          <a:p>
            <a:pPr indent="-297497" lvl="1" marL="914400" rtl="0" algn="l">
              <a:spcBef>
                <a:spcPts val="0"/>
              </a:spcBef>
              <a:spcAft>
                <a:spcPts val="0"/>
              </a:spcAft>
              <a:buSzPct val="70000"/>
              <a:buChar char="○"/>
            </a:pPr>
            <a:r>
              <a:rPr lang="en"/>
              <a:t>Definição de </a:t>
            </a:r>
            <a:r>
              <a:rPr lang="en"/>
              <a:t>modelos/vocabulários</a:t>
            </a:r>
            <a:r>
              <a:rPr lang="en"/>
              <a:t> nacionais agnósticos a caso de uso;</a:t>
            </a:r>
            <a:endParaRPr/>
          </a:p>
          <a:p>
            <a:pPr indent="-297497" lvl="1" marL="914400" rtl="0" algn="l">
              <a:spcBef>
                <a:spcPts val="0"/>
              </a:spcBef>
              <a:spcAft>
                <a:spcPts val="0"/>
              </a:spcAft>
              <a:buSzPct val="70000"/>
              <a:buChar char="○"/>
            </a:pPr>
            <a:r>
              <a:rPr lang="en"/>
              <a:t>Definição de </a:t>
            </a:r>
            <a:r>
              <a:rPr lang="en"/>
              <a:t>modelos/vocabulários </a:t>
            </a:r>
            <a:r>
              <a:rPr lang="en"/>
              <a:t>nacionais generalistas;</a:t>
            </a:r>
            <a:endParaRPr/>
          </a:p>
          <a:p>
            <a:pPr indent="-297497" lvl="1" marL="914400" rtl="0" algn="l">
              <a:spcBef>
                <a:spcPts val="0"/>
              </a:spcBef>
              <a:spcAft>
                <a:spcPts val="0"/>
              </a:spcAft>
              <a:buSzPct val="70000"/>
              <a:buChar char="○"/>
            </a:pPr>
            <a:r>
              <a:rPr lang="en"/>
              <a:t>Definição de </a:t>
            </a:r>
            <a:r>
              <a:rPr lang="en"/>
              <a:t>modelos/vocabulários</a:t>
            </a:r>
            <a:r>
              <a:rPr lang="en"/>
              <a:t> nacionais específicos;</a:t>
            </a:r>
            <a:endParaRPr/>
          </a:p>
          <a:p>
            <a:pPr indent="-297497" lvl="1" marL="914400" rtl="0" algn="l">
              <a:spcBef>
                <a:spcPts val="0"/>
              </a:spcBef>
              <a:spcAft>
                <a:spcPts val="0"/>
              </a:spcAft>
              <a:buSzPct val="70000"/>
              <a:buChar char="○"/>
            </a:pPr>
            <a:r>
              <a:rPr lang="en"/>
              <a:t>Definição de </a:t>
            </a:r>
            <a:r>
              <a:rPr lang="en"/>
              <a:t>modelos/vocabulários</a:t>
            </a:r>
            <a:r>
              <a:rPr lang="en"/>
              <a:t> regionais;</a:t>
            </a:r>
            <a:endParaRPr/>
          </a:p>
          <a:p>
            <a:pPr indent="-297497" lvl="1" marL="914400" rtl="0" algn="l">
              <a:spcBef>
                <a:spcPts val="0"/>
              </a:spcBef>
              <a:spcAft>
                <a:spcPts val="0"/>
              </a:spcAft>
              <a:buSzPct val="70000"/>
              <a:buChar char="○"/>
            </a:pPr>
            <a:r>
              <a:rPr lang="en"/>
              <a:t>Definição de </a:t>
            </a:r>
            <a:r>
              <a:rPr lang="en"/>
              <a:t>modelos/vocabulários</a:t>
            </a:r>
            <a:r>
              <a:rPr lang="en"/>
              <a:t> de implementação.</a:t>
            </a:r>
            <a:endParaRPr/>
          </a:p>
          <a:p>
            <a:pPr indent="-317182" lvl="0" marL="457200" rtl="0" algn="l">
              <a:spcBef>
                <a:spcPts val="0"/>
              </a:spcBef>
              <a:spcAft>
                <a:spcPts val="0"/>
              </a:spcAft>
              <a:buSzPct val="75000"/>
              <a:buChar char="●"/>
            </a:pPr>
            <a:r>
              <a:rPr lang="en"/>
              <a:t>Emerging Framework;</a:t>
            </a:r>
            <a:endParaRPr/>
          </a:p>
          <a:p>
            <a:pPr indent="-317182" lvl="0" marL="457200" rtl="0" algn="l">
              <a:spcBef>
                <a:spcPts val="0"/>
              </a:spcBef>
              <a:spcAft>
                <a:spcPts val="0"/>
              </a:spcAft>
              <a:buSzPct val="75000"/>
              <a:buChar char="●"/>
            </a:pPr>
            <a:r>
              <a:rPr lang="en"/>
              <a:t>Proposta do IPS Brasil;</a:t>
            </a:r>
            <a:endParaRPr/>
          </a:p>
          <a:p>
            <a:pPr indent="-317182" lvl="0" marL="457200" rtl="0" algn="l">
              <a:spcBef>
                <a:spcPts val="0"/>
              </a:spcBef>
              <a:spcAft>
                <a:spcPts val="0"/>
              </a:spcAft>
              <a:buSzPct val="75000"/>
              <a:buChar char="●"/>
            </a:pPr>
            <a:r>
              <a:rPr lang="en"/>
              <a:t>Experiência de outros países;</a:t>
            </a:r>
            <a:endParaRPr/>
          </a:p>
          <a:p>
            <a:pPr indent="-317182" lvl="0" marL="457200" rtl="0" algn="l">
              <a:spcBef>
                <a:spcPts val="0"/>
              </a:spcBef>
              <a:spcAft>
                <a:spcPts val="0"/>
              </a:spcAft>
              <a:buSzPct val="75000"/>
              <a:buChar char="●"/>
            </a:pPr>
            <a:r>
              <a:rPr lang="en"/>
              <a:t>Discussão de onde se encaixa a RNDS.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Referências</a:t>
            </a:r>
            <a:endParaRPr/>
          </a:p>
        </p:txBody>
      </p:sp>
      <p:sp>
        <p:nvSpPr>
          <p:cNvPr id="296" name="Google Shape;29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000"/>
              </a:lnSpc>
              <a:spcBef>
                <a:spcPts val="0"/>
              </a:spcBef>
              <a:spcAft>
                <a:spcPts val="0"/>
              </a:spcAft>
              <a:buClr>
                <a:schemeClr val="dk1"/>
              </a:buClr>
              <a:buSzPts val="1100"/>
              <a:buFont typeface="Arial"/>
              <a:buNone/>
            </a:pPr>
            <a:r>
              <a:rPr lang="en" sz="1100">
                <a:latin typeface="Arial"/>
                <a:ea typeface="Arial"/>
                <a:cs typeface="Arial"/>
                <a:sym typeface="Arial"/>
              </a:rPr>
              <a:t>COOK. </a:t>
            </a:r>
            <a:r>
              <a:rPr b="1" lang="en" sz="1100">
                <a:latin typeface="Arial"/>
                <a:ea typeface="Arial"/>
                <a:cs typeface="Arial"/>
                <a:sym typeface="Arial"/>
              </a:rPr>
              <a:t>International - National Profiling patterns for validation</a:t>
            </a:r>
            <a:r>
              <a:rPr lang="en" sz="1100">
                <a:latin typeface="Arial"/>
                <a:ea typeface="Arial"/>
                <a:cs typeface="Arial"/>
                <a:sym typeface="Arial"/>
              </a:rPr>
              <a:t>. Disponível em: &lt;https://accounts.google.com/v3/signin/identifier?dsh=S403511315%3A1684330518939318&amp;continue=https%3A%2F%2Fdocs.google.com%2Fpresentation%2Fd%2F1e17_lTg_qH_i3D9TVAwmHXm5S5apJzlK%2Fedit&amp;followup=https%3A%2F%2Fdocs.google.com%2Fpresentation%2Fd%2F1e17_lTg_qH_i3D9TVAwmHXm5S5apJzlK%2Fedit&amp;ifkv=Af_xneGX4vDXuG_Ef2S_MG0NwaLKcyKR-WWvDzeJGkkpZSLA6uenjWq89rXno4SqDjAiDEavJfYRlA&amp;ltmpl=slides&amp;osid=1&amp;passive=1209600&amp;service=wise&amp;flowName=GlifWebSignIn&amp;flowEntry=ServiceLogin&gt;. Acesso em: 17 maio. 2023.</a:t>
            </a:r>
            <a:endParaRPr sz="1100">
              <a:latin typeface="Arial"/>
              <a:ea typeface="Arial"/>
              <a:cs typeface="Arial"/>
              <a:sym typeface="Arial"/>
            </a:endParaRPr>
          </a:p>
          <a:p>
            <a:pPr indent="0" lvl="0" marL="0" rtl="0" algn="l">
              <a:lnSpc>
                <a:spcPct val="135000"/>
              </a:lnSpc>
              <a:spcBef>
                <a:spcPts val="1100"/>
              </a:spcBef>
              <a:spcAft>
                <a:spcPts val="0"/>
              </a:spcAft>
              <a:buClr>
                <a:schemeClr val="dk1"/>
              </a:buClr>
              <a:buSzPts val="1100"/>
              <a:buFont typeface="Arial"/>
              <a:buNone/>
            </a:pPr>
            <a:r>
              <a:rPr lang="en" sz="1100">
                <a:latin typeface="Arial"/>
                <a:ea typeface="Arial"/>
                <a:cs typeface="Arial"/>
                <a:sym typeface="Arial"/>
              </a:rPr>
              <a:t>HL7 INTERNATIONAL. </a:t>
            </a:r>
            <a:r>
              <a:rPr b="1" lang="en" sz="1100">
                <a:latin typeface="Arial"/>
                <a:ea typeface="Arial"/>
                <a:cs typeface="Arial"/>
                <a:sym typeface="Arial"/>
              </a:rPr>
              <a:t>International Patient Access</a:t>
            </a:r>
            <a:r>
              <a:rPr lang="en" sz="1100">
                <a:latin typeface="Arial"/>
                <a:ea typeface="Arial"/>
                <a:cs typeface="Arial"/>
                <a:sym typeface="Arial"/>
              </a:rPr>
              <a:t>. Disponível em: &lt;http://build.fhir.org/ig/HL7/fhir-ipa/index.html&gt;. Acesso em: 17 maio. 2023.</a:t>
            </a:r>
            <a:endParaRPr sz="1100">
              <a:latin typeface="Arial"/>
              <a:ea typeface="Arial"/>
              <a:cs typeface="Arial"/>
              <a:sym typeface="Arial"/>
            </a:endParaRPr>
          </a:p>
          <a:p>
            <a:pPr indent="0" lvl="0" marL="0" rtl="0" algn="l">
              <a:lnSpc>
                <a:spcPct val="135000"/>
              </a:lnSpc>
              <a:spcBef>
                <a:spcPts val="1100"/>
              </a:spcBef>
              <a:spcAft>
                <a:spcPts val="0"/>
              </a:spcAft>
              <a:buClr>
                <a:schemeClr val="dk1"/>
              </a:buClr>
              <a:buSzPts val="1100"/>
              <a:buFont typeface="Arial"/>
              <a:buNone/>
            </a:pPr>
            <a:r>
              <a:rPr lang="en" sz="1100">
                <a:latin typeface="Arial"/>
                <a:ea typeface="Arial"/>
                <a:cs typeface="Arial"/>
                <a:sym typeface="Arial"/>
              </a:rPr>
              <a:t>THE INTERNATIONAL PATIENT SUMMARY. </a:t>
            </a:r>
            <a:r>
              <a:rPr b="1" lang="en" sz="1100">
                <a:latin typeface="Arial"/>
                <a:ea typeface="Arial"/>
                <a:cs typeface="Arial"/>
                <a:sym typeface="Arial"/>
              </a:rPr>
              <a:t>Value of the IPS – Canada – The International Patient Summary</a:t>
            </a:r>
            <a:r>
              <a:rPr lang="en" sz="1100">
                <a:latin typeface="Arial"/>
                <a:ea typeface="Arial"/>
                <a:cs typeface="Arial"/>
                <a:sym typeface="Arial"/>
              </a:rPr>
              <a:t>. , 31 mar. 2022. Disponível em: &lt;https://international-patient-summary.net/value-of-the-ips-canada/&gt;. Acesso em: 17 maio. 2023</a:t>
            </a:r>
            <a:endParaRPr sz="11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2" name="Shape 152"/>
        <p:cNvGrpSpPr/>
        <p:nvPr/>
      </p:nvGrpSpPr>
      <p:grpSpPr>
        <a:xfrm>
          <a:off x="0" y="0"/>
          <a:ext cx="0" cy="0"/>
          <a:chOff x="0" y="0"/>
          <a:chExt cx="0" cy="0"/>
        </a:xfrm>
      </p:grpSpPr>
      <p:sp>
        <p:nvSpPr>
          <p:cNvPr id="153" name="Google Shape;153;p28"/>
          <p:cNvSpPr txBox="1"/>
          <p:nvPr/>
        </p:nvSpPr>
        <p:spPr>
          <a:xfrm>
            <a:off x="6421450" y="2629175"/>
            <a:ext cx="2415900" cy="9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DM Sans"/>
              <a:buNone/>
            </a:pPr>
            <a:r>
              <a:rPr b="0" i="0" lang="en" sz="1500" u="none" cap="none" strike="noStrike">
                <a:solidFill>
                  <a:srgbClr val="8E7CC3"/>
                </a:solidFill>
                <a:latin typeface="DM Sans"/>
                <a:ea typeface="DM Sans"/>
                <a:cs typeface="DM Sans"/>
                <a:sym typeface="DM Sans"/>
              </a:rPr>
              <a:t>O melhor </a:t>
            </a:r>
            <a:r>
              <a:rPr b="1" i="0" lang="en" sz="1500" u="none" cap="none" strike="noStrike">
                <a:solidFill>
                  <a:srgbClr val="8E7CC3"/>
                </a:solidFill>
                <a:latin typeface="DM Sans"/>
                <a:ea typeface="DM Sans"/>
                <a:cs typeface="DM Sans"/>
                <a:sym typeface="DM Sans"/>
              </a:rPr>
              <a:t>cuidado</a:t>
            </a:r>
            <a:r>
              <a:rPr b="0" i="0" lang="en" sz="1500" u="none" cap="none" strike="noStrike">
                <a:solidFill>
                  <a:srgbClr val="8E7CC3"/>
                </a:solidFill>
                <a:latin typeface="DM Sans"/>
                <a:ea typeface="DM Sans"/>
                <a:cs typeface="DM Sans"/>
                <a:sym typeface="DM Sans"/>
              </a:rPr>
              <a:t> para cada pessoa em um SUS conectado</a:t>
            </a:r>
            <a:endParaRPr b="0" i="0" sz="1500" u="none" cap="none" strike="noStrike">
              <a:solidFill>
                <a:srgbClr val="8E7CC3"/>
              </a:solidFill>
              <a:latin typeface="DM Sans"/>
              <a:ea typeface="DM Sans"/>
              <a:cs typeface="DM Sans"/>
              <a:sym typeface="DM Sans"/>
            </a:endParaRPr>
          </a:p>
        </p:txBody>
      </p:sp>
      <p:sp>
        <p:nvSpPr>
          <p:cNvPr id="154" name="Google Shape;154;p28"/>
          <p:cNvSpPr txBox="1"/>
          <p:nvPr/>
        </p:nvSpPr>
        <p:spPr>
          <a:xfrm>
            <a:off x="6421450" y="3639538"/>
            <a:ext cx="2580300" cy="11652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800"/>
              <a:buFont typeface="DM Sans"/>
              <a:buNone/>
            </a:pPr>
            <a:r>
              <a:rPr b="1" i="0" lang="en" sz="1300" u="none" cap="none" strike="noStrike">
                <a:solidFill>
                  <a:srgbClr val="B4A7D6"/>
                </a:solidFill>
                <a:latin typeface="DM Sans"/>
                <a:ea typeface="DM Sans"/>
                <a:cs typeface="DM Sans"/>
                <a:sym typeface="DM Sans"/>
              </a:rPr>
              <a:t>#estruturantes para o SUS</a:t>
            </a:r>
            <a:endParaRPr b="1" i="0" sz="1300" u="none" cap="none" strike="noStrike">
              <a:solidFill>
                <a:srgbClr val="B4A7D6"/>
              </a:solidFill>
              <a:latin typeface="DM Sans"/>
              <a:ea typeface="DM Sans"/>
              <a:cs typeface="DM Sans"/>
              <a:sym typeface="DM Sans"/>
            </a:endParaRPr>
          </a:p>
          <a:p>
            <a:pPr indent="0" lvl="0" marL="0" marR="0" rtl="0" algn="l">
              <a:lnSpc>
                <a:spcPct val="130000"/>
              </a:lnSpc>
              <a:spcBef>
                <a:spcPts val="0"/>
              </a:spcBef>
              <a:spcAft>
                <a:spcPts val="0"/>
              </a:spcAft>
              <a:buClr>
                <a:srgbClr val="000000"/>
              </a:buClr>
              <a:buSzPts val="800"/>
              <a:buFont typeface="DM Sans"/>
              <a:buNone/>
            </a:pPr>
            <a:r>
              <a:rPr b="1" i="0" lang="en" sz="1300" u="none" cap="none" strike="noStrike">
                <a:solidFill>
                  <a:srgbClr val="B4A7D6"/>
                </a:solidFill>
                <a:latin typeface="DM Sans"/>
                <a:ea typeface="DM Sans"/>
                <a:cs typeface="DM Sans"/>
                <a:sym typeface="DM Sans"/>
              </a:rPr>
              <a:t>#centrados no usuário</a:t>
            </a:r>
            <a:endParaRPr b="1" i="0" sz="1300" u="none" cap="none" strike="noStrike">
              <a:solidFill>
                <a:srgbClr val="B4A7D6"/>
              </a:solidFill>
              <a:latin typeface="DM Sans"/>
              <a:ea typeface="DM Sans"/>
              <a:cs typeface="DM Sans"/>
              <a:sym typeface="DM Sans"/>
            </a:endParaRPr>
          </a:p>
          <a:p>
            <a:pPr indent="0" lvl="0" marL="0" marR="0" rtl="0" algn="l">
              <a:lnSpc>
                <a:spcPct val="130000"/>
              </a:lnSpc>
              <a:spcBef>
                <a:spcPts val="0"/>
              </a:spcBef>
              <a:spcAft>
                <a:spcPts val="0"/>
              </a:spcAft>
              <a:buClr>
                <a:srgbClr val="000000"/>
              </a:buClr>
              <a:buSzPts val="800"/>
              <a:buFont typeface="DM Sans"/>
              <a:buNone/>
            </a:pPr>
            <a:r>
              <a:rPr b="1" i="0" lang="en" sz="1300" u="none" cap="none" strike="noStrike">
                <a:solidFill>
                  <a:srgbClr val="B4A7D6"/>
                </a:solidFill>
                <a:latin typeface="DM Sans"/>
                <a:ea typeface="DM Sans"/>
                <a:cs typeface="DM Sans"/>
                <a:sym typeface="DM Sans"/>
              </a:rPr>
              <a:t>#orientados por dados</a:t>
            </a:r>
            <a:endParaRPr b="1" i="0" sz="1300" u="none" cap="none" strike="noStrike">
              <a:solidFill>
                <a:srgbClr val="B4A7D6"/>
              </a:solidFill>
              <a:latin typeface="DM Sans"/>
              <a:ea typeface="DM Sans"/>
              <a:cs typeface="DM Sans"/>
              <a:sym typeface="DM Sans"/>
            </a:endParaRPr>
          </a:p>
          <a:p>
            <a:pPr indent="0" lvl="0" marL="0" marR="0" rtl="0" algn="l">
              <a:lnSpc>
                <a:spcPct val="130000"/>
              </a:lnSpc>
              <a:spcBef>
                <a:spcPts val="0"/>
              </a:spcBef>
              <a:spcAft>
                <a:spcPts val="0"/>
              </a:spcAft>
              <a:buClr>
                <a:srgbClr val="000000"/>
              </a:buClr>
              <a:buSzPts val="800"/>
              <a:buFont typeface="DM Sans"/>
              <a:buNone/>
            </a:pPr>
            <a:r>
              <a:rPr b="1" i="0" lang="en" sz="1300" u="none" cap="none" strike="noStrike">
                <a:solidFill>
                  <a:srgbClr val="B4A7D6"/>
                </a:solidFill>
                <a:latin typeface="DM Sans"/>
                <a:ea typeface="DM Sans"/>
                <a:cs typeface="DM Sans"/>
                <a:sym typeface="DM Sans"/>
              </a:rPr>
              <a:t>#o SUS ta ON</a:t>
            </a:r>
            <a:endParaRPr b="1" i="0" sz="1500" u="none" cap="none" strike="noStrike">
              <a:solidFill>
                <a:srgbClr val="B4A7D6"/>
              </a:solidFill>
              <a:latin typeface="DM Sans"/>
              <a:ea typeface="DM Sans"/>
              <a:cs typeface="DM Sans"/>
              <a:sym typeface="DM Sans"/>
            </a:endParaRPr>
          </a:p>
        </p:txBody>
      </p:sp>
      <p:sp>
        <p:nvSpPr>
          <p:cNvPr id="155" name="Google Shape;155;p28"/>
          <p:cNvSpPr/>
          <p:nvPr/>
        </p:nvSpPr>
        <p:spPr>
          <a:xfrm>
            <a:off x="6421450" y="0"/>
            <a:ext cx="2722500" cy="2412900"/>
          </a:xfrm>
          <a:prstGeom prst="roundRect">
            <a:avLst>
              <a:gd fmla="val 0" name="adj"/>
            </a:avLst>
          </a:pr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8"/>
          <p:cNvSpPr txBox="1"/>
          <p:nvPr/>
        </p:nvSpPr>
        <p:spPr>
          <a:xfrm>
            <a:off x="6133795" y="1572151"/>
            <a:ext cx="24330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rgbClr val="000000"/>
              </a:buClr>
              <a:buSzPts val="800"/>
              <a:buFont typeface="Sniglet"/>
              <a:buNone/>
            </a:pPr>
            <a:r>
              <a:rPr b="0" i="0" lang="en" sz="3600" u="none" cap="none" strike="noStrike">
                <a:solidFill>
                  <a:srgbClr val="EFEFEF"/>
                </a:solidFill>
                <a:latin typeface="Sniglet"/>
                <a:ea typeface="Sniglet"/>
                <a:cs typeface="Sniglet"/>
                <a:sym typeface="Sniglet"/>
              </a:rPr>
              <a:t>digital</a:t>
            </a:r>
            <a:endParaRPr b="0" i="0" sz="3600" u="none" cap="none" strike="noStrike">
              <a:solidFill>
                <a:srgbClr val="EFEFEF"/>
              </a:solidFill>
              <a:latin typeface="Sniglet"/>
              <a:ea typeface="Sniglet"/>
              <a:cs typeface="Sniglet"/>
              <a:sym typeface="Sniglet"/>
            </a:endParaRPr>
          </a:p>
          <a:p>
            <a:pPr indent="0" lvl="0" marL="0" marR="0" rtl="0" algn="ctr">
              <a:lnSpc>
                <a:spcPct val="80000"/>
              </a:lnSpc>
              <a:spcBef>
                <a:spcPts val="0"/>
              </a:spcBef>
              <a:spcAft>
                <a:spcPts val="0"/>
              </a:spcAft>
              <a:buClr>
                <a:srgbClr val="000000"/>
              </a:buClr>
              <a:buSzPts val="1600"/>
              <a:buFont typeface="Arial"/>
              <a:buNone/>
            </a:pPr>
            <a:r>
              <a:t/>
            </a:r>
            <a:endParaRPr b="0" i="0" sz="1600" u="none" cap="none" strike="noStrike">
              <a:solidFill>
                <a:srgbClr val="EFEFEF"/>
              </a:solidFill>
              <a:latin typeface="Capriola"/>
              <a:ea typeface="Capriola"/>
              <a:cs typeface="Capriola"/>
              <a:sym typeface="Capriola"/>
            </a:endParaRPr>
          </a:p>
        </p:txBody>
      </p:sp>
      <p:sp>
        <p:nvSpPr>
          <p:cNvPr id="157" name="Google Shape;157;p28"/>
          <p:cNvSpPr txBox="1"/>
          <p:nvPr/>
        </p:nvSpPr>
        <p:spPr>
          <a:xfrm>
            <a:off x="7261863" y="2012876"/>
            <a:ext cx="1440000" cy="2832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Clr>
                <a:srgbClr val="000000"/>
              </a:buClr>
              <a:buSzPts val="800"/>
              <a:buFont typeface="Varela Round"/>
              <a:buNone/>
            </a:pPr>
            <a:r>
              <a:rPr b="0" i="0" lang="en" sz="800" u="none" cap="none" strike="noStrike">
                <a:solidFill>
                  <a:srgbClr val="EFEFEF"/>
                </a:solidFill>
                <a:latin typeface="Varela Round"/>
                <a:ea typeface="Varela Round"/>
                <a:cs typeface="Varela Round"/>
                <a:sym typeface="Varela Round"/>
              </a:rPr>
              <a:t>PORTFÓLIO</a:t>
            </a:r>
            <a:endParaRPr b="0" i="0" sz="400" u="none" cap="none" strike="noStrike">
              <a:solidFill>
                <a:srgbClr val="EFEFEF"/>
              </a:solidFill>
              <a:latin typeface="Arial"/>
              <a:ea typeface="Arial"/>
              <a:cs typeface="Arial"/>
              <a:sym typeface="Arial"/>
            </a:endParaRPr>
          </a:p>
        </p:txBody>
      </p:sp>
      <p:pic>
        <p:nvPicPr>
          <p:cNvPr id="158" name="Google Shape;158;p28"/>
          <p:cNvPicPr preferRelativeResize="0"/>
          <p:nvPr/>
        </p:nvPicPr>
        <p:blipFill rotWithShape="1">
          <a:blip r:embed="rId3">
            <a:alphaModFix/>
          </a:blip>
          <a:srcRect b="0" l="0" r="0" t="0"/>
          <a:stretch/>
        </p:blipFill>
        <p:spPr>
          <a:xfrm>
            <a:off x="58000" y="124774"/>
            <a:ext cx="1440001" cy="388076"/>
          </a:xfrm>
          <a:prstGeom prst="rect">
            <a:avLst/>
          </a:prstGeom>
          <a:noFill/>
          <a:ln>
            <a:noFill/>
          </a:ln>
        </p:spPr>
      </p:pic>
      <p:sp>
        <p:nvSpPr>
          <p:cNvPr id="159" name="Google Shape;159;p28"/>
          <p:cNvSpPr txBox="1"/>
          <p:nvPr>
            <p:ph type="ctrTitle"/>
          </p:nvPr>
        </p:nvSpPr>
        <p:spPr>
          <a:xfrm>
            <a:off x="271054" y="785060"/>
            <a:ext cx="4827300" cy="26385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3900"/>
              <a:buNone/>
            </a:pPr>
            <a:r>
              <a:rPr b="1" lang="en" sz="2400">
                <a:solidFill>
                  <a:srgbClr val="137CC0"/>
                </a:solidFill>
                <a:latin typeface="DM Sans"/>
                <a:ea typeface="DM Sans"/>
                <a:cs typeface="DM Sans"/>
                <a:sym typeface="DM Sans"/>
              </a:rPr>
              <a:t>Guias nacionais</a:t>
            </a:r>
            <a:br>
              <a:rPr b="1" lang="en" sz="2400">
                <a:solidFill>
                  <a:srgbClr val="137CC0"/>
                </a:solidFill>
                <a:latin typeface="DM Sans"/>
                <a:ea typeface="DM Sans"/>
                <a:cs typeface="DM Sans"/>
                <a:sym typeface="DM Sans"/>
              </a:rPr>
            </a:br>
            <a:br>
              <a:rPr b="1" lang="en" sz="2400">
                <a:solidFill>
                  <a:srgbClr val="137CC0"/>
                </a:solidFill>
                <a:latin typeface="DM Sans"/>
                <a:ea typeface="DM Sans"/>
                <a:cs typeface="DM Sans"/>
                <a:sym typeface="DM Sans"/>
              </a:rPr>
            </a:br>
            <a:r>
              <a:rPr b="1" lang="en" sz="2400">
                <a:solidFill>
                  <a:srgbClr val="00D1F8"/>
                </a:solidFill>
                <a:latin typeface="DM Sans"/>
                <a:ea typeface="DM Sans"/>
                <a:cs typeface="DM Sans"/>
                <a:sym typeface="DM Sans"/>
              </a:rPr>
              <a:t>IPS Brasil</a:t>
            </a:r>
            <a:endParaRPr sz="2400">
              <a:solidFill>
                <a:srgbClr val="00D1F8"/>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222250" y="76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65" name="Google Shape;165;p29"/>
          <p:cNvSpPr txBox="1"/>
          <p:nvPr>
            <p:ph idx="1" type="body"/>
          </p:nvPr>
        </p:nvSpPr>
        <p:spPr>
          <a:xfrm>
            <a:off x="311700" y="747300"/>
            <a:ext cx="8520600" cy="3648900"/>
          </a:xfrm>
          <a:prstGeom prst="rect">
            <a:avLst/>
          </a:prstGeom>
        </p:spPr>
        <p:txBody>
          <a:bodyPr anchorCtr="0" anchor="t" bIns="91425" lIns="91425" spcFirstLastPara="1" rIns="91425" wrap="square" tIns="91425">
            <a:noAutofit/>
          </a:bodyPr>
          <a:lstStyle/>
          <a:p>
            <a:pPr indent="-298450" lvl="0" marL="457200" rtl="0" algn="l">
              <a:lnSpc>
                <a:spcPct val="105000"/>
              </a:lnSpc>
              <a:spcBef>
                <a:spcPts val="0"/>
              </a:spcBef>
              <a:spcAft>
                <a:spcPts val="0"/>
              </a:spcAft>
              <a:buSzPts val="1100"/>
              <a:buChar char="●"/>
            </a:pPr>
            <a:r>
              <a:rPr lang="en" sz="1100"/>
              <a:t>Introdução;</a:t>
            </a:r>
            <a:endParaRPr sz="1100"/>
          </a:p>
          <a:p>
            <a:pPr indent="-298450" lvl="1" marL="914400" rtl="0" algn="l">
              <a:lnSpc>
                <a:spcPct val="105000"/>
              </a:lnSpc>
              <a:spcBef>
                <a:spcPts val="0"/>
              </a:spcBef>
              <a:spcAft>
                <a:spcPts val="0"/>
              </a:spcAft>
              <a:buSzPts val="1100"/>
              <a:buChar char="○"/>
            </a:pPr>
            <a:r>
              <a:rPr lang="en" sz="1100"/>
              <a:t>IPS, IPA e Guias nacionais;</a:t>
            </a:r>
            <a:endParaRPr sz="1100"/>
          </a:p>
          <a:p>
            <a:pPr indent="-298450" lvl="1" marL="914400" rtl="0" algn="l">
              <a:lnSpc>
                <a:spcPct val="105000"/>
              </a:lnSpc>
              <a:spcBef>
                <a:spcPts val="0"/>
              </a:spcBef>
              <a:spcAft>
                <a:spcPts val="0"/>
              </a:spcAft>
              <a:buSzPts val="1100"/>
              <a:buChar char="○"/>
            </a:pPr>
            <a:r>
              <a:rPr lang="en" sz="1100"/>
              <a:t>Abordagem de outros países;</a:t>
            </a:r>
            <a:endParaRPr sz="1100"/>
          </a:p>
          <a:p>
            <a:pPr indent="-298450" lvl="0" marL="457200" rtl="0" algn="l">
              <a:lnSpc>
                <a:spcPct val="105000"/>
              </a:lnSpc>
              <a:spcBef>
                <a:spcPts val="0"/>
              </a:spcBef>
              <a:spcAft>
                <a:spcPts val="0"/>
              </a:spcAft>
              <a:buSzPts val="1100"/>
              <a:buChar char="●"/>
            </a:pPr>
            <a:r>
              <a:rPr lang="en" sz="1100"/>
              <a:t>Motivação;</a:t>
            </a:r>
            <a:endParaRPr sz="1100"/>
          </a:p>
          <a:p>
            <a:pPr indent="-298450" lvl="1" marL="914400" rtl="0" algn="l">
              <a:lnSpc>
                <a:spcPct val="105000"/>
              </a:lnSpc>
              <a:spcBef>
                <a:spcPts val="0"/>
              </a:spcBef>
              <a:spcAft>
                <a:spcPts val="0"/>
              </a:spcAft>
              <a:buSzPts val="1100"/>
              <a:buChar char="○"/>
            </a:pPr>
            <a:r>
              <a:rPr lang="en" sz="1100"/>
              <a:t>Definição da hierarquia de guias nacionais:</a:t>
            </a:r>
            <a:endParaRPr sz="1100"/>
          </a:p>
          <a:p>
            <a:pPr indent="-298450" lvl="2" marL="1371600" rtl="0" algn="l">
              <a:lnSpc>
                <a:spcPct val="105000"/>
              </a:lnSpc>
              <a:spcBef>
                <a:spcPts val="0"/>
              </a:spcBef>
              <a:spcAft>
                <a:spcPts val="0"/>
              </a:spcAft>
              <a:buSzPts val="1100"/>
              <a:buChar char="■"/>
            </a:pPr>
            <a:r>
              <a:rPr lang="en" sz="1100"/>
              <a:t>Definição de guias agnósticos a caso de uso nacionais;</a:t>
            </a:r>
            <a:endParaRPr sz="1100"/>
          </a:p>
          <a:p>
            <a:pPr indent="-298450" lvl="2" marL="1371600" rtl="0" algn="l">
              <a:lnSpc>
                <a:spcPct val="105000"/>
              </a:lnSpc>
              <a:spcBef>
                <a:spcPts val="0"/>
              </a:spcBef>
              <a:spcAft>
                <a:spcPts val="0"/>
              </a:spcAft>
              <a:buSzPts val="1100"/>
              <a:buChar char="■"/>
            </a:pPr>
            <a:r>
              <a:rPr lang="en" sz="1100"/>
              <a:t>Definição de guias generalistas nacionais;</a:t>
            </a:r>
            <a:endParaRPr sz="1100"/>
          </a:p>
          <a:p>
            <a:pPr indent="-298450" lvl="2" marL="1371600" rtl="0" algn="l">
              <a:lnSpc>
                <a:spcPct val="105000"/>
              </a:lnSpc>
              <a:spcBef>
                <a:spcPts val="0"/>
              </a:spcBef>
              <a:spcAft>
                <a:spcPts val="0"/>
              </a:spcAft>
              <a:buSzPts val="1100"/>
              <a:buChar char="■"/>
            </a:pPr>
            <a:r>
              <a:rPr lang="en" sz="1100"/>
              <a:t>Definição de guias regionais (restritos);</a:t>
            </a:r>
            <a:endParaRPr sz="1100"/>
          </a:p>
          <a:p>
            <a:pPr indent="-298450" lvl="2" marL="1371600" rtl="0" algn="l">
              <a:lnSpc>
                <a:spcPct val="105000"/>
              </a:lnSpc>
              <a:spcBef>
                <a:spcPts val="0"/>
              </a:spcBef>
              <a:spcAft>
                <a:spcPts val="0"/>
              </a:spcAft>
              <a:buSzPts val="1100"/>
              <a:buChar char="■"/>
            </a:pPr>
            <a:r>
              <a:rPr lang="en" sz="1100"/>
              <a:t>Definição de guias técnico;</a:t>
            </a:r>
            <a:endParaRPr sz="1100"/>
          </a:p>
          <a:p>
            <a:pPr indent="-298450" lvl="0" marL="457200" rtl="0" algn="l">
              <a:lnSpc>
                <a:spcPct val="105000"/>
              </a:lnSpc>
              <a:spcBef>
                <a:spcPts val="0"/>
              </a:spcBef>
              <a:spcAft>
                <a:spcPts val="0"/>
              </a:spcAft>
              <a:buSzPts val="1100"/>
              <a:buChar char="●"/>
            </a:pPr>
            <a:r>
              <a:rPr lang="en" sz="1100"/>
              <a:t>Objetivo;</a:t>
            </a:r>
            <a:endParaRPr sz="1100"/>
          </a:p>
          <a:p>
            <a:pPr indent="-298450" lvl="1" marL="914400" rtl="0" algn="l">
              <a:lnSpc>
                <a:spcPct val="105000"/>
              </a:lnSpc>
              <a:spcBef>
                <a:spcPts val="0"/>
              </a:spcBef>
              <a:spcAft>
                <a:spcPts val="0"/>
              </a:spcAft>
              <a:buSzPts val="1100"/>
              <a:buChar char="○"/>
            </a:pPr>
            <a:r>
              <a:rPr lang="en" sz="1100"/>
              <a:t>Definição dos guias nacionais;</a:t>
            </a:r>
            <a:endParaRPr sz="1100"/>
          </a:p>
          <a:p>
            <a:pPr indent="-298450" lvl="0" marL="457200" rtl="0" algn="l">
              <a:lnSpc>
                <a:spcPct val="105000"/>
              </a:lnSpc>
              <a:spcBef>
                <a:spcPts val="0"/>
              </a:spcBef>
              <a:spcAft>
                <a:spcPts val="0"/>
              </a:spcAft>
              <a:buSzPts val="1100"/>
              <a:buChar char="●"/>
            </a:pPr>
            <a:r>
              <a:rPr lang="en" sz="1100"/>
              <a:t>Metodologia;</a:t>
            </a:r>
            <a:endParaRPr sz="1100"/>
          </a:p>
          <a:p>
            <a:pPr indent="-298450" lvl="1" marL="914400" rtl="0" algn="l">
              <a:lnSpc>
                <a:spcPct val="105000"/>
              </a:lnSpc>
              <a:spcBef>
                <a:spcPts val="0"/>
              </a:spcBef>
              <a:spcAft>
                <a:spcPts val="0"/>
              </a:spcAft>
              <a:buSzPts val="1100"/>
              <a:buChar char="○"/>
            </a:pPr>
            <a:r>
              <a:rPr lang="en" sz="1100"/>
              <a:t>A experiência da Holanda e Dinamarca;</a:t>
            </a:r>
            <a:endParaRPr sz="1100"/>
          </a:p>
          <a:p>
            <a:pPr indent="-298450" lvl="1" marL="914400" rtl="0" algn="l">
              <a:lnSpc>
                <a:spcPct val="105000"/>
              </a:lnSpc>
              <a:spcBef>
                <a:spcPts val="0"/>
              </a:spcBef>
              <a:spcAft>
                <a:spcPts val="0"/>
              </a:spcAft>
              <a:buSzPts val="1100"/>
              <a:buChar char="○"/>
            </a:pPr>
            <a:r>
              <a:rPr lang="en" sz="1100"/>
              <a:t>Emerging Framework;</a:t>
            </a:r>
            <a:endParaRPr sz="1100"/>
          </a:p>
          <a:p>
            <a:pPr indent="-298450" lvl="0" marL="457200" rtl="0" algn="l">
              <a:lnSpc>
                <a:spcPct val="105000"/>
              </a:lnSpc>
              <a:spcBef>
                <a:spcPts val="0"/>
              </a:spcBef>
              <a:spcAft>
                <a:spcPts val="0"/>
              </a:spcAft>
              <a:buSzPts val="1100"/>
              <a:buChar char="●"/>
            </a:pPr>
            <a:r>
              <a:rPr lang="en" sz="1100"/>
              <a:t>Proposta;</a:t>
            </a:r>
            <a:endParaRPr sz="1100"/>
          </a:p>
          <a:p>
            <a:pPr indent="-298450" lvl="1" marL="914400" rtl="0" algn="l">
              <a:lnSpc>
                <a:spcPct val="105000"/>
              </a:lnSpc>
              <a:spcBef>
                <a:spcPts val="0"/>
              </a:spcBef>
              <a:spcAft>
                <a:spcPts val="0"/>
              </a:spcAft>
              <a:buSzPts val="1100"/>
              <a:buChar char="○"/>
            </a:pPr>
            <a:r>
              <a:rPr lang="en" sz="1100"/>
              <a:t>IPS Brasil;</a:t>
            </a:r>
            <a:endParaRPr sz="1100"/>
          </a:p>
          <a:p>
            <a:pPr indent="-298450" lvl="1" marL="914400" rtl="0" algn="l">
              <a:lnSpc>
                <a:spcPct val="105000"/>
              </a:lnSpc>
              <a:spcBef>
                <a:spcPts val="0"/>
              </a:spcBef>
              <a:spcAft>
                <a:spcPts val="0"/>
              </a:spcAft>
              <a:buSzPts val="1100"/>
              <a:buChar char="○"/>
            </a:pPr>
            <a:r>
              <a:rPr lang="en" sz="1100"/>
              <a:t>Guias nacionais de outros países;</a:t>
            </a:r>
            <a:endParaRPr sz="1100"/>
          </a:p>
          <a:p>
            <a:pPr indent="-298450" lvl="0" marL="457200" rtl="0" algn="l">
              <a:lnSpc>
                <a:spcPct val="105000"/>
              </a:lnSpc>
              <a:spcBef>
                <a:spcPts val="0"/>
              </a:spcBef>
              <a:spcAft>
                <a:spcPts val="0"/>
              </a:spcAft>
              <a:buSzPts val="1100"/>
              <a:buChar char="●"/>
            </a:pPr>
            <a:r>
              <a:rPr lang="en" sz="1100"/>
              <a:t>Discussão;</a:t>
            </a:r>
            <a:endParaRPr sz="1100"/>
          </a:p>
          <a:p>
            <a:pPr indent="-298450" lvl="0" marL="457200" rtl="0" algn="l">
              <a:lnSpc>
                <a:spcPct val="105000"/>
              </a:lnSpc>
              <a:spcBef>
                <a:spcPts val="0"/>
              </a:spcBef>
              <a:spcAft>
                <a:spcPts val="0"/>
              </a:spcAft>
              <a:buSzPts val="1100"/>
              <a:buChar char="●"/>
            </a:pPr>
            <a:r>
              <a:rPr lang="en" sz="1100"/>
              <a:t>Conclusão.</a:t>
            </a:r>
            <a:endParaRPr sz="1100"/>
          </a:p>
          <a:p>
            <a:pPr indent="0" lvl="0" marL="0" rtl="0" algn="l">
              <a:lnSpc>
                <a:spcPct val="105000"/>
              </a:lnSpc>
              <a:spcBef>
                <a:spcPts val="0"/>
              </a:spcBef>
              <a:spcAft>
                <a:spcPts val="0"/>
              </a:spcAft>
              <a:buSzPts val="440"/>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International Patient Summary (IPS)</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300037" lvl="0" marL="457200" rtl="0" algn="l">
              <a:spcBef>
                <a:spcPts val="0"/>
              </a:spcBef>
              <a:spcAft>
                <a:spcPts val="0"/>
              </a:spcAft>
              <a:buSzPct val="75000"/>
              <a:buChar char="●"/>
            </a:pPr>
            <a:r>
              <a:rPr lang="en"/>
              <a:t>IPS;</a:t>
            </a:r>
            <a:endParaRPr/>
          </a:p>
          <a:p>
            <a:pPr indent="-284162" lvl="1" marL="914400" rtl="0" algn="l">
              <a:spcBef>
                <a:spcPts val="0"/>
              </a:spcBef>
              <a:spcAft>
                <a:spcPts val="0"/>
              </a:spcAft>
              <a:buSzPct val="70000"/>
              <a:buChar char="○"/>
            </a:pPr>
            <a:r>
              <a:rPr lang="en"/>
              <a:t>O que é?</a:t>
            </a:r>
            <a:endParaRPr/>
          </a:p>
          <a:p>
            <a:pPr indent="-284162" lvl="2" marL="1371600" rtl="0" algn="l">
              <a:spcBef>
                <a:spcPts val="0"/>
              </a:spcBef>
              <a:spcAft>
                <a:spcPts val="0"/>
              </a:spcAft>
              <a:buSzPct val="70000"/>
              <a:buChar char="■"/>
            </a:pPr>
            <a:r>
              <a:rPr lang="en"/>
              <a:t>Sumário do paciente;</a:t>
            </a:r>
            <a:endParaRPr/>
          </a:p>
          <a:p>
            <a:pPr indent="-284162" lvl="1" marL="914400" rtl="0" algn="l">
              <a:spcBef>
                <a:spcPts val="0"/>
              </a:spcBef>
              <a:spcAft>
                <a:spcPts val="0"/>
              </a:spcAft>
              <a:buSzPct val="70000"/>
              <a:buChar char="○"/>
            </a:pPr>
            <a:r>
              <a:rPr lang="en"/>
              <a:t>Caso de uso ? (Caso de uso generalista)</a:t>
            </a:r>
            <a:endParaRPr/>
          </a:p>
          <a:p>
            <a:pPr indent="-284162" lvl="2" marL="1371600" rtl="0" algn="l">
              <a:spcBef>
                <a:spcPts val="0"/>
              </a:spcBef>
              <a:spcAft>
                <a:spcPts val="0"/>
              </a:spcAft>
              <a:buSzPct val="70000"/>
              <a:buChar char="■"/>
            </a:pPr>
            <a:r>
              <a:rPr lang="en"/>
              <a:t>Cuidado não planejado </a:t>
            </a:r>
            <a:r>
              <a:rPr lang="en"/>
              <a:t>transfronteiriço;</a:t>
            </a:r>
            <a:endParaRPr/>
          </a:p>
          <a:p>
            <a:pPr indent="-284162" lvl="2" marL="1371600" rtl="0" algn="l">
              <a:spcBef>
                <a:spcPts val="0"/>
              </a:spcBef>
              <a:spcAft>
                <a:spcPts val="0"/>
              </a:spcAft>
              <a:buSzPct val="70000"/>
              <a:buChar char="■"/>
            </a:pPr>
            <a:r>
              <a:rPr lang="en"/>
              <a:t>Mínimo e não exaustivo;</a:t>
            </a:r>
            <a:endParaRPr/>
          </a:p>
          <a:p>
            <a:pPr indent="-284162" lvl="2" marL="1371600" rtl="0" algn="l">
              <a:spcBef>
                <a:spcPts val="0"/>
              </a:spcBef>
              <a:spcAft>
                <a:spcPts val="0"/>
              </a:spcAft>
              <a:buSzPct val="70000"/>
              <a:buChar char="■"/>
            </a:pPr>
            <a:r>
              <a:rPr lang="en"/>
              <a:t>Agnóstico a especialidades;</a:t>
            </a:r>
            <a:endParaRPr/>
          </a:p>
          <a:p>
            <a:pPr indent="-284162" lvl="2" marL="1371600" rtl="0" algn="l">
              <a:spcBef>
                <a:spcPts val="0"/>
              </a:spcBef>
              <a:spcAft>
                <a:spcPts val="0"/>
              </a:spcAft>
              <a:buSzPct val="70000"/>
              <a:buChar char="■"/>
            </a:pPr>
            <a:r>
              <a:rPr lang="en"/>
              <a:t>Perfeito para ser um guia nacional agnóstico ou generalista!</a:t>
            </a:r>
            <a:endParaRPr/>
          </a:p>
          <a:p>
            <a:pPr indent="-284162" lvl="1" marL="914400" rtl="0" algn="l">
              <a:spcBef>
                <a:spcPts val="0"/>
              </a:spcBef>
              <a:spcAft>
                <a:spcPts val="0"/>
              </a:spcAft>
              <a:buSzPct val="70000"/>
              <a:buChar char="○"/>
            </a:pPr>
            <a:r>
              <a:rPr lang="en"/>
              <a:t>Objetivo ?</a:t>
            </a:r>
            <a:endParaRPr/>
          </a:p>
          <a:p>
            <a:pPr indent="-284162" lvl="2" marL="1371600" rtl="0" algn="l">
              <a:spcBef>
                <a:spcPts val="0"/>
              </a:spcBef>
              <a:spcAft>
                <a:spcPts val="0"/>
              </a:spcAft>
              <a:buSzPct val="70000"/>
              <a:buChar char="■"/>
            </a:pPr>
            <a:r>
              <a:rPr lang="en"/>
              <a:t>Continuidade do cuidado nacional.</a:t>
            </a:r>
            <a:endParaRPr/>
          </a:p>
          <a:p>
            <a:pPr indent="0" lvl="0" marL="1371600" rtl="0" algn="l">
              <a:spcBef>
                <a:spcPts val="0"/>
              </a:spcBef>
              <a:spcAft>
                <a:spcPts val="0"/>
              </a:spcAft>
              <a:buNone/>
            </a:pPr>
            <a:r>
              <a:t/>
            </a:r>
            <a:endParaRPr/>
          </a:p>
          <a:p>
            <a:pPr indent="0" lvl="0" marL="0" rtl="0" algn="l">
              <a:spcBef>
                <a:spcPts val="0"/>
              </a:spcBef>
              <a:spcAft>
                <a:spcPts val="0"/>
              </a:spcAft>
              <a:buNone/>
            </a:pPr>
            <a:r>
              <a:rPr lang="en"/>
              <a:t>O IPS é um extrato de registros de saúde que compreende uma coleção padronizada de informações clínicas e contextuais (retrospectivas, simultâneas, prospectivas) que fornecem uma visão na linha do tempo do cuidado de um paciente. (THE INTERNATIONAL PATIENT SUMMARY, 2022)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Vantagens de adotar o IPS como padrão nacional para continuidade do cuidado</a:t>
            </a:r>
            <a:endParaRPr/>
          </a:p>
          <a:p>
            <a:pPr indent="0" lvl="0" marL="0" rtl="0" algn="l">
              <a:spcBef>
                <a:spcPts val="0"/>
              </a:spcBef>
              <a:spcAft>
                <a:spcPts val="0"/>
              </a:spcAft>
              <a:buNone/>
            </a:pPr>
            <a:r>
              <a:t/>
            </a:r>
            <a:endParaRPr/>
          </a:p>
        </p:txBody>
      </p:sp>
      <p:sp>
        <p:nvSpPr>
          <p:cNvPr id="177" name="Google Shape;177;p31"/>
          <p:cNvSpPr txBox="1"/>
          <p:nvPr>
            <p:ph idx="1" type="body"/>
          </p:nvPr>
        </p:nvSpPr>
        <p:spPr>
          <a:xfrm>
            <a:off x="311700" y="1420825"/>
            <a:ext cx="8520600" cy="34164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lang="en"/>
              <a:t>Oferecer u</a:t>
            </a:r>
            <a:r>
              <a:rPr lang="en"/>
              <a:t>ma versão resumida dos dados clínicos de um paciente aos profissionais de saúde para a continuidade do cuidado </a:t>
            </a:r>
            <a:endParaRPr/>
          </a:p>
          <a:p>
            <a:pPr indent="0" lvl="0" marL="457200" rtl="0" algn="just">
              <a:spcBef>
                <a:spcPts val="0"/>
              </a:spcBef>
              <a:spcAft>
                <a:spcPts val="0"/>
              </a:spcAft>
              <a:buNone/>
            </a:pPr>
            <a:r>
              <a:rPr lang="en"/>
              <a:t>O sumário de um paciente engloba os dados do RAC e Sumário de Alta,  já alinhado com vocabulários clínicos (SNOMED-IPS) e LOINC</a:t>
            </a:r>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Situação hoje de desenvolvimento de GI</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Vários casos de uso desenvolvendo perfis e alguns GIs de forma separada</a:t>
            </a:r>
            <a:endParaRPr/>
          </a:p>
          <a:p>
            <a:pPr indent="0" lvl="0" marL="0" rtl="0" algn="l">
              <a:spcBef>
                <a:spcPts val="0"/>
              </a:spcBef>
              <a:spcAft>
                <a:spcPts val="0"/>
              </a:spcAft>
              <a:buNone/>
            </a:pPr>
            <a:r>
              <a:rPr lang="en"/>
              <a:t>	ANS</a:t>
            </a:r>
            <a:endParaRPr/>
          </a:p>
          <a:p>
            <a:pPr indent="0" lvl="0" marL="0" rtl="0" algn="l">
              <a:spcBef>
                <a:spcPts val="0"/>
              </a:spcBef>
              <a:spcAft>
                <a:spcPts val="0"/>
              </a:spcAft>
              <a:buNone/>
            </a:pPr>
            <a:r>
              <a:rPr lang="en"/>
              <a:t>	Estados: Bahia e Ceará …</a:t>
            </a:r>
            <a:endParaRPr/>
          </a:p>
          <a:p>
            <a:pPr indent="0" lvl="0" marL="0" rtl="0" algn="l">
              <a:spcBef>
                <a:spcPts val="0"/>
              </a:spcBef>
              <a:spcAft>
                <a:spcPts val="0"/>
              </a:spcAft>
              <a:buNone/>
            </a:pPr>
            <a:r>
              <a:rPr lang="en"/>
              <a:t>	Operadoras de Plano de Saúde: Unimed</a:t>
            </a:r>
            <a:endParaRPr/>
          </a:p>
          <a:p>
            <a:pPr indent="0" lvl="0" marL="0" rtl="0" algn="l">
              <a:spcBef>
                <a:spcPts val="0"/>
              </a:spcBef>
              <a:spcAft>
                <a:spcPts val="0"/>
              </a:spcAft>
              <a:buNone/>
            </a:pPr>
            <a:r>
              <a:rPr lang="en"/>
              <a:t>	IPS Brasil</a:t>
            </a:r>
            <a:endParaRPr/>
          </a:p>
          <a:p>
            <a:pPr indent="0" lvl="0" marL="0" rtl="0" algn="l">
              <a:spcBef>
                <a:spcPts val="0"/>
              </a:spcBef>
              <a:spcAft>
                <a:spcPts val="0"/>
              </a:spcAft>
              <a:buNone/>
            </a:pPr>
            <a:r>
              <a:rPr lang="en"/>
              <a:t>	MS: RAC, RIA, CMD, Regulação,Prescrição Eletrônica…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International Patient Access (IPA)</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75000"/>
              <a:buChar char="●"/>
            </a:pPr>
            <a:r>
              <a:rPr lang="en"/>
              <a:t>IPA;</a:t>
            </a:r>
            <a:endParaRPr/>
          </a:p>
          <a:p>
            <a:pPr indent="-290830" lvl="1" marL="914400" rtl="0" algn="l">
              <a:spcBef>
                <a:spcPts val="0"/>
              </a:spcBef>
              <a:spcAft>
                <a:spcPts val="0"/>
              </a:spcAft>
              <a:buSzPct val="70000"/>
              <a:buChar char="○"/>
            </a:pPr>
            <a:r>
              <a:rPr lang="en"/>
              <a:t>O que é?</a:t>
            </a:r>
            <a:endParaRPr/>
          </a:p>
          <a:p>
            <a:pPr indent="-290830" lvl="2" marL="1371600" rtl="0" algn="l">
              <a:spcBef>
                <a:spcPts val="0"/>
              </a:spcBef>
              <a:spcAft>
                <a:spcPts val="0"/>
              </a:spcAft>
              <a:buSzPct val="70000"/>
              <a:buChar char="■"/>
            </a:pPr>
            <a:r>
              <a:rPr lang="en"/>
              <a:t>Prontuário do paciente;</a:t>
            </a:r>
            <a:endParaRPr/>
          </a:p>
          <a:p>
            <a:pPr indent="-290830" lvl="1" marL="914400" rtl="0" algn="l">
              <a:spcBef>
                <a:spcPts val="0"/>
              </a:spcBef>
              <a:spcAft>
                <a:spcPts val="0"/>
              </a:spcAft>
              <a:buSzPct val="70000"/>
              <a:buChar char="○"/>
            </a:pPr>
            <a:r>
              <a:rPr lang="en"/>
              <a:t>Caso de uso ? (Caso de uso generalista)</a:t>
            </a:r>
            <a:endParaRPr/>
          </a:p>
          <a:p>
            <a:pPr indent="-290830" lvl="2" marL="1371600" rtl="0" algn="l">
              <a:spcBef>
                <a:spcPts val="0"/>
              </a:spcBef>
              <a:spcAft>
                <a:spcPts val="0"/>
              </a:spcAft>
              <a:buSzPct val="70000"/>
              <a:buChar char="■"/>
            </a:pPr>
            <a:r>
              <a:rPr lang="en"/>
              <a:t>Acesso aos dados do paciente;</a:t>
            </a:r>
            <a:endParaRPr/>
          </a:p>
          <a:p>
            <a:pPr indent="-290830" lvl="2" marL="1371600" rtl="0" algn="l">
              <a:spcBef>
                <a:spcPts val="0"/>
              </a:spcBef>
              <a:spcAft>
                <a:spcPts val="0"/>
              </a:spcAft>
              <a:buSzPct val="70000"/>
              <a:buChar char="■"/>
            </a:pPr>
            <a:r>
              <a:rPr lang="en"/>
              <a:t>Mínimo e não exaustivo;</a:t>
            </a:r>
            <a:endParaRPr/>
          </a:p>
          <a:p>
            <a:pPr indent="-290830" lvl="2" marL="1371600" rtl="0" algn="l">
              <a:spcBef>
                <a:spcPts val="0"/>
              </a:spcBef>
              <a:spcAft>
                <a:spcPts val="0"/>
              </a:spcAft>
              <a:buSzPct val="70000"/>
              <a:buChar char="■"/>
            </a:pPr>
            <a:r>
              <a:rPr lang="en"/>
              <a:t>Agnóstico a especialidades;</a:t>
            </a:r>
            <a:endParaRPr/>
          </a:p>
          <a:p>
            <a:pPr indent="-290830" lvl="2" marL="1371600" rtl="0" algn="l">
              <a:spcBef>
                <a:spcPts val="0"/>
              </a:spcBef>
              <a:spcAft>
                <a:spcPts val="0"/>
              </a:spcAft>
              <a:buSzPct val="70000"/>
              <a:buChar char="■"/>
            </a:pPr>
            <a:r>
              <a:rPr lang="en"/>
              <a:t>SMART on FHIR é obrigatório!</a:t>
            </a:r>
            <a:endParaRPr/>
          </a:p>
          <a:p>
            <a:pPr indent="-290830" lvl="2" marL="1371600" rtl="0" algn="l">
              <a:spcBef>
                <a:spcPts val="0"/>
              </a:spcBef>
              <a:spcAft>
                <a:spcPts val="0"/>
              </a:spcAft>
              <a:buSzPct val="70000"/>
              <a:buChar char="■"/>
            </a:pPr>
            <a:r>
              <a:rPr lang="en"/>
              <a:t>Perfeito para ser um guia nacional do ConecteSUS!</a:t>
            </a:r>
            <a:endParaRPr/>
          </a:p>
          <a:p>
            <a:pPr indent="-290830" lvl="1" marL="914400" rtl="0" algn="l">
              <a:spcBef>
                <a:spcPts val="0"/>
              </a:spcBef>
              <a:spcAft>
                <a:spcPts val="0"/>
              </a:spcAft>
              <a:buSzPct val="70000"/>
              <a:buChar char="○"/>
            </a:pPr>
            <a:r>
              <a:rPr lang="en"/>
              <a:t>Objetivo ?</a:t>
            </a:r>
            <a:endParaRPr/>
          </a:p>
          <a:p>
            <a:pPr indent="-290830" lvl="2" marL="1371600" rtl="0" algn="l">
              <a:spcBef>
                <a:spcPts val="0"/>
              </a:spcBef>
              <a:spcAft>
                <a:spcPts val="0"/>
              </a:spcAft>
              <a:buSzPct val="70000"/>
              <a:buChar char="■"/>
            </a:pPr>
            <a:r>
              <a:rPr lang="en"/>
              <a:t>Promover acesso aos dados clínicos ao paciente.</a:t>
            </a:r>
            <a:endParaRPr/>
          </a:p>
          <a:p>
            <a:pPr indent="0" lvl="0" marL="1371600" rtl="0" algn="l">
              <a:spcBef>
                <a:spcPts val="0"/>
              </a:spcBef>
              <a:spcAft>
                <a:spcPts val="0"/>
              </a:spcAft>
              <a:buNone/>
            </a:pPr>
            <a:r>
              <a:t/>
            </a:r>
            <a:endParaRPr/>
          </a:p>
          <a:p>
            <a:pPr indent="0" lvl="0" marL="0" rtl="0" algn="l">
              <a:spcBef>
                <a:spcPts val="0"/>
              </a:spcBef>
              <a:spcAft>
                <a:spcPts val="0"/>
              </a:spcAft>
              <a:buNone/>
            </a:pPr>
            <a:r>
              <a:rPr lang="en"/>
              <a:t>A especificação IPA foi projetada para ajudar os pacientes a acessar seus dados por meio de aplicativos voltados para o paciente. (HL7 INTERNATIONAL, 2023)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Objetivo</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75000"/>
              <a:buChar char="●"/>
            </a:pPr>
            <a:r>
              <a:rPr lang="en"/>
              <a:t>Governança de interoperabilidade em âmbito nacional;</a:t>
            </a:r>
            <a:endParaRPr/>
          </a:p>
          <a:p>
            <a:pPr indent="-334327" lvl="0" marL="457200" rtl="0" algn="l">
              <a:spcBef>
                <a:spcPts val="0"/>
              </a:spcBef>
              <a:spcAft>
                <a:spcPts val="0"/>
              </a:spcAft>
              <a:buSzPct val="75000"/>
              <a:buChar char="●"/>
            </a:pPr>
            <a:r>
              <a:rPr lang="en"/>
              <a:t>Coordenação de projetos em todos os níveis:</a:t>
            </a:r>
            <a:endParaRPr/>
          </a:p>
          <a:p>
            <a:pPr indent="-310832" lvl="1" marL="914400" rtl="0" algn="l">
              <a:spcBef>
                <a:spcPts val="0"/>
              </a:spcBef>
              <a:spcAft>
                <a:spcPts val="0"/>
              </a:spcAft>
              <a:buSzPct val="70000"/>
              <a:buChar char="○"/>
            </a:pPr>
            <a:r>
              <a:rPr lang="en"/>
              <a:t>Agnósticos nacionais;</a:t>
            </a:r>
            <a:endParaRPr/>
          </a:p>
          <a:p>
            <a:pPr indent="-310832" lvl="1" marL="914400" rtl="0" algn="l">
              <a:spcBef>
                <a:spcPts val="0"/>
              </a:spcBef>
              <a:spcAft>
                <a:spcPts val="0"/>
              </a:spcAft>
              <a:buSzPct val="70000"/>
              <a:buChar char="○"/>
            </a:pPr>
            <a:r>
              <a:rPr lang="en"/>
              <a:t>Nacionais generalistas;</a:t>
            </a:r>
            <a:endParaRPr/>
          </a:p>
          <a:p>
            <a:pPr indent="-310832" lvl="1" marL="914400" rtl="0" algn="l">
              <a:spcBef>
                <a:spcPts val="0"/>
              </a:spcBef>
              <a:spcAft>
                <a:spcPts val="0"/>
              </a:spcAft>
              <a:buSzPct val="70000"/>
              <a:buChar char="○"/>
            </a:pPr>
            <a:r>
              <a:rPr lang="en"/>
              <a:t>Nacionais restritos;</a:t>
            </a:r>
            <a:endParaRPr/>
          </a:p>
          <a:p>
            <a:pPr indent="-310832" lvl="1" marL="914400" rtl="0" algn="l">
              <a:spcBef>
                <a:spcPts val="0"/>
              </a:spcBef>
              <a:spcAft>
                <a:spcPts val="0"/>
              </a:spcAft>
              <a:buSzPct val="70000"/>
              <a:buChar char="○"/>
            </a:pPr>
            <a:r>
              <a:rPr lang="en"/>
              <a:t>Regionais restritos;</a:t>
            </a:r>
            <a:endParaRPr/>
          </a:p>
          <a:p>
            <a:pPr indent="-310832" lvl="1" marL="914400" rtl="0" algn="l">
              <a:spcBef>
                <a:spcPts val="0"/>
              </a:spcBef>
              <a:spcAft>
                <a:spcPts val="0"/>
              </a:spcAft>
              <a:buSzPct val="70000"/>
              <a:buChar char="○"/>
            </a:pPr>
            <a:r>
              <a:rPr lang="en"/>
              <a:t>Técnicos.</a:t>
            </a:r>
            <a:endParaRPr/>
          </a:p>
          <a:p>
            <a:pPr indent="-334327" lvl="0" marL="457200" rtl="0" algn="l">
              <a:spcBef>
                <a:spcPts val="0"/>
              </a:spcBef>
              <a:spcAft>
                <a:spcPts val="0"/>
              </a:spcAft>
              <a:buSzPct val="75000"/>
              <a:buChar char="●"/>
            </a:pPr>
            <a:r>
              <a:rPr lang="en"/>
              <a:t>Governança de Modelos de informação;</a:t>
            </a:r>
            <a:endParaRPr/>
          </a:p>
          <a:p>
            <a:pPr indent="-334327" lvl="0" marL="457200" rtl="0" algn="l">
              <a:spcBef>
                <a:spcPts val="0"/>
              </a:spcBef>
              <a:spcAft>
                <a:spcPts val="0"/>
              </a:spcAft>
              <a:buSzPct val="75000"/>
              <a:buChar char="●"/>
            </a:pPr>
            <a:r>
              <a:rPr lang="en"/>
              <a:t>Governança de Vocabulários;</a:t>
            </a:r>
            <a:endParaRPr/>
          </a:p>
          <a:p>
            <a:pPr indent="-334327" lvl="0" marL="457200" rtl="0" algn="l">
              <a:spcBef>
                <a:spcPts val="0"/>
              </a:spcBef>
              <a:spcAft>
                <a:spcPts val="0"/>
              </a:spcAft>
              <a:buSzPct val="75000"/>
              <a:buChar char="●"/>
            </a:pPr>
            <a:r>
              <a:rPr lang="en"/>
              <a:t>Governança e coordenação de Modelos computacionais;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Metodologia</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Vários países seguiram com suas próprias iniciativas de guias nacionais;</a:t>
            </a:r>
            <a:endParaRPr/>
          </a:p>
          <a:p>
            <a:pPr indent="-342900" lvl="0" marL="457200" rtl="0" algn="l">
              <a:spcBef>
                <a:spcPts val="0"/>
              </a:spcBef>
              <a:spcAft>
                <a:spcPts val="0"/>
              </a:spcAft>
              <a:buSzPts val="1800"/>
              <a:buChar char="●"/>
            </a:pPr>
            <a:r>
              <a:rPr lang="en"/>
              <a:t>HL7 Holanda e HL7 Noruega propuseram um framework para construção de guias nacionais;</a:t>
            </a:r>
            <a:endParaRPr/>
          </a:p>
          <a:p>
            <a:pPr indent="-342900" lvl="0" marL="457200" rtl="0" algn="l">
              <a:spcBef>
                <a:spcPts val="0"/>
              </a:spcBef>
              <a:spcAft>
                <a:spcPts val="0"/>
              </a:spcAft>
              <a:buSzPts val="1800"/>
              <a:buChar char="●"/>
            </a:pPr>
            <a:r>
              <a:rPr lang="en"/>
              <a:t>Está sendo avaliado pelo conselho do HL7 Internacional;</a:t>
            </a:r>
            <a:endParaRPr/>
          </a:p>
          <a:p>
            <a:pPr indent="-342900" lvl="0" marL="457200" rtl="0" algn="l">
              <a:spcBef>
                <a:spcPts val="0"/>
              </a:spcBef>
              <a:spcAft>
                <a:spcPts val="0"/>
              </a:spcAft>
              <a:buSzPts val="1800"/>
              <a:buChar char="●"/>
            </a:pPr>
            <a:r>
              <a:rPr lang="en"/>
              <a:t>Emerging Framework (COOK, 2023).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SL">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