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6301"/>
  </p:normalViewPr>
  <p:slideViewPr>
    <p:cSldViewPr snapToGrid="0">
      <p:cViewPr varScale="1">
        <p:scale>
          <a:sx n="94" d="100"/>
          <a:sy n="94" d="100"/>
        </p:scale>
        <p:origin x="216"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50384-319A-B643-B12C-2DC13F1A503C}" type="datetimeFigureOut">
              <a:rPr lang="en-BR" smtClean="0"/>
              <a:t>19/06/23</a:t>
            </a:fld>
            <a:endParaRPr lang="en-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8C96C-3EEE-9F49-B727-7CB3909EB2E7}" type="slidenum">
              <a:rPr lang="en-BR" smtClean="0"/>
              <a:t>‹#›</a:t>
            </a:fld>
            <a:endParaRPr lang="en-BR"/>
          </a:p>
        </p:txBody>
      </p:sp>
    </p:spTree>
    <p:extLst>
      <p:ext uri="{BB962C8B-B14F-4D97-AF65-F5344CB8AC3E}">
        <p14:creationId xmlns:p14="http://schemas.microsoft.com/office/powerpoint/2010/main" val="4039490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R" dirty="0"/>
              <a:t>Definir regras para extração dos dados da RNDS para poder automatizar o processo de curadoria  do Sumário.  Regras para Imunização e Exames.</a:t>
            </a:r>
          </a:p>
        </p:txBody>
      </p:sp>
      <p:sp>
        <p:nvSpPr>
          <p:cNvPr id="4" name="Slide Number Placeholder 3"/>
          <p:cNvSpPr>
            <a:spLocks noGrp="1"/>
          </p:cNvSpPr>
          <p:nvPr>
            <p:ph type="sldNum" sz="quarter" idx="5"/>
          </p:nvPr>
        </p:nvSpPr>
        <p:spPr/>
        <p:txBody>
          <a:bodyPr/>
          <a:lstStyle/>
          <a:p>
            <a:fld id="{6638C96C-3EEE-9F49-B727-7CB3909EB2E7}" type="slidenum">
              <a:rPr lang="en-BR" smtClean="0"/>
              <a:t>11</a:t>
            </a:fld>
            <a:endParaRPr lang="en-BR"/>
          </a:p>
        </p:txBody>
      </p:sp>
    </p:spTree>
    <p:extLst>
      <p:ext uri="{BB962C8B-B14F-4D97-AF65-F5344CB8AC3E}">
        <p14:creationId xmlns:p14="http://schemas.microsoft.com/office/powerpoint/2010/main" val="184009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6/19/23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838200" y="-1458119"/>
            <a:ext cx="10515600" cy="1325563"/>
          </a:xfrm>
        </p:spPr>
        <p:txBody>
          <a:bodyPr anchor="b"/>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6/19/23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6/19/23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BB2BE-3AA3-ECF0-9C4B-BB0F64BE26B8}"/>
              </a:ext>
            </a:extLst>
          </p:cNvPr>
          <p:cNvSpPr>
            <a:spLocks noGrp="1"/>
          </p:cNvSpPr>
          <p:nvPr>
            <p:ph type="ctrTitle"/>
          </p:nvPr>
        </p:nvSpPr>
        <p:spPr/>
        <p:txBody>
          <a:bodyPr/>
          <a:lstStyle/>
          <a:p>
            <a:endParaRPr lang="en-BR"/>
          </a:p>
        </p:txBody>
      </p:sp>
      <p:sp>
        <p:nvSpPr>
          <p:cNvPr id="3" name="Subtitle 2">
            <a:extLst>
              <a:ext uri="{FF2B5EF4-FFF2-40B4-BE49-F238E27FC236}">
                <a16:creationId xmlns:a16="http://schemas.microsoft.com/office/drawing/2014/main" id="{D62B9A7E-FB12-6040-B80F-137E90400A1E}"/>
              </a:ext>
            </a:extLst>
          </p:cNvPr>
          <p:cNvSpPr>
            <a:spLocks noGrp="1"/>
          </p:cNvSpPr>
          <p:nvPr>
            <p:ph type="subTitle" idx="1"/>
          </p:nvPr>
        </p:nvSpPr>
        <p:spPr/>
        <p:txBody>
          <a:bodyPr/>
          <a:lstStyle/>
          <a:p>
            <a:endParaRPr lang="en-BR"/>
          </a:p>
        </p:txBody>
      </p:sp>
    </p:spTree>
    <p:extLst>
      <p:ext uri="{BB962C8B-B14F-4D97-AF65-F5344CB8AC3E}">
        <p14:creationId xmlns:p14="http://schemas.microsoft.com/office/powerpoint/2010/main" val="3878397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33D3-6716-5BD1-87AE-5C605B1F68EB}"/>
              </a:ext>
            </a:extLst>
          </p:cNvPr>
          <p:cNvSpPr>
            <a:spLocks noGrp="1"/>
          </p:cNvSpPr>
          <p:nvPr>
            <p:ph type="title"/>
          </p:nvPr>
        </p:nvSpPr>
        <p:spPr/>
        <p:txBody>
          <a:bodyPr/>
          <a:lstStyle/>
          <a:p>
            <a:endParaRPr lang="en-BR"/>
          </a:p>
        </p:txBody>
      </p:sp>
      <p:pic>
        <p:nvPicPr>
          <p:cNvPr id="3" name="Picture 2">
            <a:extLst>
              <a:ext uri="{FF2B5EF4-FFF2-40B4-BE49-F238E27FC236}">
                <a16:creationId xmlns:a16="http://schemas.microsoft.com/office/drawing/2014/main" id="{9CB6E073-7302-F176-AADB-D8C92C9EF891}"/>
              </a:ext>
            </a:extLst>
          </p:cNvPr>
          <p:cNvPicPr>
            <a:picLocks noChangeAspect="1"/>
          </p:cNvPicPr>
          <p:nvPr/>
        </p:nvPicPr>
        <p:blipFill>
          <a:blip r:embed="rId2"/>
          <a:stretch>
            <a:fillRect/>
          </a:stretch>
        </p:blipFill>
        <p:spPr>
          <a:xfrm>
            <a:off x="2209800" y="591967"/>
            <a:ext cx="7772400" cy="5674066"/>
          </a:xfrm>
          <a:prstGeom prst="rect">
            <a:avLst/>
          </a:prstGeom>
        </p:spPr>
      </p:pic>
      <p:sp>
        <p:nvSpPr>
          <p:cNvPr id="4" name="TextBox 3">
            <a:extLst>
              <a:ext uri="{FF2B5EF4-FFF2-40B4-BE49-F238E27FC236}">
                <a16:creationId xmlns:a16="http://schemas.microsoft.com/office/drawing/2014/main" id="{1EB55B6F-C7A4-7619-7CF7-D016071F3B41}"/>
              </a:ext>
            </a:extLst>
          </p:cNvPr>
          <p:cNvSpPr txBox="1"/>
          <p:nvPr/>
        </p:nvSpPr>
        <p:spPr>
          <a:xfrm>
            <a:off x="2857500" y="2888673"/>
            <a:ext cx="707245" cy="369332"/>
          </a:xfrm>
          <a:prstGeom prst="rect">
            <a:avLst/>
          </a:prstGeom>
          <a:solidFill>
            <a:schemeClr val="accent1">
              <a:lumMod val="75000"/>
            </a:schemeClr>
          </a:solidFill>
        </p:spPr>
        <p:txBody>
          <a:bodyPr wrap="none" rtlCol="0">
            <a:spAutoFit/>
          </a:bodyPr>
          <a:lstStyle/>
          <a:p>
            <a:r>
              <a:rPr lang="en-BR" dirty="0">
                <a:solidFill>
                  <a:schemeClr val="bg1">
                    <a:lumMod val="95000"/>
                  </a:schemeClr>
                </a:solidFill>
              </a:rPr>
              <a:t>RNDS</a:t>
            </a:r>
          </a:p>
        </p:txBody>
      </p:sp>
      <p:sp>
        <p:nvSpPr>
          <p:cNvPr id="5" name="TextBox 4">
            <a:extLst>
              <a:ext uri="{FF2B5EF4-FFF2-40B4-BE49-F238E27FC236}">
                <a16:creationId xmlns:a16="http://schemas.microsoft.com/office/drawing/2014/main" id="{DB9A575F-869A-70C0-36DB-683B0A63100A}"/>
              </a:ext>
            </a:extLst>
          </p:cNvPr>
          <p:cNvSpPr txBox="1"/>
          <p:nvPr/>
        </p:nvSpPr>
        <p:spPr>
          <a:xfrm>
            <a:off x="4339936" y="2927867"/>
            <a:ext cx="707245" cy="369332"/>
          </a:xfrm>
          <a:prstGeom prst="rect">
            <a:avLst/>
          </a:prstGeom>
          <a:solidFill>
            <a:schemeClr val="accent1">
              <a:lumMod val="75000"/>
            </a:schemeClr>
          </a:solidFill>
        </p:spPr>
        <p:txBody>
          <a:bodyPr wrap="none" rtlCol="0">
            <a:spAutoFit/>
          </a:bodyPr>
          <a:lstStyle/>
          <a:p>
            <a:r>
              <a:rPr lang="en-BR" dirty="0">
                <a:solidFill>
                  <a:schemeClr val="bg1">
                    <a:lumMod val="95000"/>
                  </a:schemeClr>
                </a:solidFill>
              </a:rPr>
              <a:t>RNDS</a:t>
            </a:r>
          </a:p>
        </p:txBody>
      </p:sp>
    </p:spTree>
    <p:extLst>
      <p:ext uri="{BB962C8B-B14F-4D97-AF65-F5344CB8AC3E}">
        <p14:creationId xmlns:p14="http://schemas.microsoft.com/office/powerpoint/2010/main" val="1280863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FAB85-F86D-F66B-E205-8577A28240F9}"/>
              </a:ext>
            </a:extLst>
          </p:cNvPr>
          <p:cNvSpPr>
            <a:spLocks noGrp="1"/>
          </p:cNvSpPr>
          <p:nvPr>
            <p:ph type="title"/>
          </p:nvPr>
        </p:nvSpPr>
        <p:spPr/>
        <p:txBody>
          <a:bodyPr/>
          <a:lstStyle/>
          <a:p>
            <a:endParaRPr lang="en-BR"/>
          </a:p>
        </p:txBody>
      </p:sp>
      <p:pic>
        <p:nvPicPr>
          <p:cNvPr id="3" name="Picture 2">
            <a:extLst>
              <a:ext uri="{FF2B5EF4-FFF2-40B4-BE49-F238E27FC236}">
                <a16:creationId xmlns:a16="http://schemas.microsoft.com/office/drawing/2014/main" id="{0F604E69-EAD5-BBF6-1E2F-627767D281E3}"/>
              </a:ext>
            </a:extLst>
          </p:cNvPr>
          <p:cNvPicPr>
            <a:picLocks noChangeAspect="1"/>
          </p:cNvPicPr>
          <p:nvPr/>
        </p:nvPicPr>
        <p:blipFill>
          <a:blip r:embed="rId3"/>
          <a:stretch>
            <a:fillRect/>
          </a:stretch>
        </p:blipFill>
        <p:spPr>
          <a:xfrm>
            <a:off x="684001" y="789710"/>
            <a:ext cx="11163662" cy="5122718"/>
          </a:xfrm>
          <a:prstGeom prst="rect">
            <a:avLst/>
          </a:prstGeom>
        </p:spPr>
      </p:pic>
      <p:sp>
        <p:nvSpPr>
          <p:cNvPr id="4" name="TextBox 3">
            <a:extLst>
              <a:ext uri="{FF2B5EF4-FFF2-40B4-BE49-F238E27FC236}">
                <a16:creationId xmlns:a16="http://schemas.microsoft.com/office/drawing/2014/main" id="{117F26AA-E2A6-7BA6-1E30-E3BD5C8DF1FC}"/>
              </a:ext>
            </a:extLst>
          </p:cNvPr>
          <p:cNvSpPr txBox="1"/>
          <p:nvPr/>
        </p:nvSpPr>
        <p:spPr>
          <a:xfrm>
            <a:off x="6983637" y="2644185"/>
            <a:ext cx="862445" cy="1200329"/>
          </a:xfrm>
          <a:prstGeom prst="rect">
            <a:avLst/>
          </a:prstGeom>
          <a:solidFill>
            <a:schemeClr val="bg1"/>
          </a:solidFill>
        </p:spPr>
        <p:txBody>
          <a:bodyPr wrap="square" rtlCol="0">
            <a:spAutoFit/>
          </a:bodyPr>
          <a:lstStyle/>
          <a:p>
            <a:r>
              <a:rPr lang="en-US" dirty="0" err="1"/>
              <a:t>Coletar</a:t>
            </a:r>
            <a:r>
              <a:rPr lang="en-US" dirty="0"/>
              <a:t> dados da RNDS</a:t>
            </a:r>
            <a:endParaRPr lang="en-BR" dirty="0"/>
          </a:p>
        </p:txBody>
      </p:sp>
      <p:sp>
        <p:nvSpPr>
          <p:cNvPr id="5" name="Oval 4">
            <a:extLst>
              <a:ext uri="{FF2B5EF4-FFF2-40B4-BE49-F238E27FC236}">
                <a16:creationId xmlns:a16="http://schemas.microsoft.com/office/drawing/2014/main" id="{9225A547-8D36-D008-3421-BB723BD630F8}"/>
              </a:ext>
            </a:extLst>
          </p:cNvPr>
          <p:cNvSpPr/>
          <p:nvPr/>
        </p:nvSpPr>
        <p:spPr>
          <a:xfrm>
            <a:off x="3699164" y="2997778"/>
            <a:ext cx="1236518" cy="7065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sz="1200" dirty="0"/>
              <a:t>Selecionar Dados para o IPS</a:t>
            </a:r>
          </a:p>
        </p:txBody>
      </p:sp>
      <p:sp>
        <p:nvSpPr>
          <p:cNvPr id="6" name="TextBox 5">
            <a:extLst>
              <a:ext uri="{FF2B5EF4-FFF2-40B4-BE49-F238E27FC236}">
                <a16:creationId xmlns:a16="http://schemas.microsoft.com/office/drawing/2014/main" id="{59A58FE3-0982-5B4C-C0B2-F5CC2B20E0B8}"/>
              </a:ext>
            </a:extLst>
          </p:cNvPr>
          <p:cNvSpPr txBox="1"/>
          <p:nvPr/>
        </p:nvSpPr>
        <p:spPr>
          <a:xfrm>
            <a:off x="5216350" y="2189956"/>
            <a:ext cx="1236518" cy="646331"/>
          </a:xfrm>
          <a:prstGeom prst="rect">
            <a:avLst/>
          </a:prstGeom>
          <a:solidFill>
            <a:schemeClr val="accent2">
              <a:lumMod val="60000"/>
              <a:lumOff val="40000"/>
            </a:schemeClr>
          </a:solidFill>
        </p:spPr>
        <p:txBody>
          <a:bodyPr wrap="square" rtlCol="0">
            <a:spAutoFit/>
          </a:bodyPr>
          <a:lstStyle/>
          <a:p>
            <a:r>
              <a:rPr lang="en-US" dirty="0" err="1"/>
              <a:t>Gerador</a:t>
            </a:r>
            <a:r>
              <a:rPr lang="en-US" dirty="0"/>
              <a:t> de IPS</a:t>
            </a:r>
            <a:endParaRPr lang="en-BR" dirty="0"/>
          </a:p>
        </p:txBody>
      </p:sp>
      <p:sp>
        <p:nvSpPr>
          <p:cNvPr id="7" name="Rectangle 6">
            <a:extLst>
              <a:ext uri="{FF2B5EF4-FFF2-40B4-BE49-F238E27FC236}">
                <a16:creationId xmlns:a16="http://schemas.microsoft.com/office/drawing/2014/main" id="{AE7CAC38-39A4-9663-8F24-954C90C26B73}"/>
              </a:ext>
            </a:extLst>
          </p:cNvPr>
          <p:cNvSpPr/>
          <p:nvPr/>
        </p:nvSpPr>
        <p:spPr>
          <a:xfrm>
            <a:off x="969941" y="3926786"/>
            <a:ext cx="2523507" cy="17711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8" name="Oval 7">
            <a:extLst>
              <a:ext uri="{FF2B5EF4-FFF2-40B4-BE49-F238E27FC236}">
                <a16:creationId xmlns:a16="http://schemas.microsoft.com/office/drawing/2014/main" id="{1F92732F-833C-84B3-B7A1-E98ADC23EEDE}"/>
              </a:ext>
            </a:extLst>
          </p:cNvPr>
          <p:cNvSpPr/>
          <p:nvPr/>
        </p:nvSpPr>
        <p:spPr>
          <a:xfrm>
            <a:off x="4700258" y="3704360"/>
            <a:ext cx="1236518" cy="9222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Validate (FHIR)</a:t>
            </a:r>
          </a:p>
        </p:txBody>
      </p:sp>
      <p:sp>
        <p:nvSpPr>
          <p:cNvPr id="9" name="Oval 8">
            <a:extLst>
              <a:ext uri="{FF2B5EF4-FFF2-40B4-BE49-F238E27FC236}">
                <a16:creationId xmlns:a16="http://schemas.microsoft.com/office/drawing/2014/main" id="{FD27E8A5-0105-FBC0-50C0-BD75F32B86BA}"/>
              </a:ext>
            </a:extLst>
          </p:cNvPr>
          <p:cNvSpPr/>
          <p:nvPr/>
        </p:nvSpPr>
        <p:spPr>
          <a:xfrm>
            <a:off x="6096000" y="4626626"/>
            <a:ext cx="1287439" cy="8488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Publicar/Armazenar</a:t>
            </a:r>
          </a:p>
        </p:txBody>
      </p:sp>
      <p:pic>
        <p:nvPicPr>
          <p:cNvPr id="10" name="Picture 9">
            <a:extLst>
              <a:ext uri="{FF2B5EF4-FFF2-40B4-BE49-F238E27FC236}">
                <a16:creationId xmlns:a16="http://schemas.microsoft.com/office/drawing/2014/main" id="{2EE7D20B-389E-6FEB-0E93-E1EF934EA753}"/>
              </a:ext>
            </a:extLst>
          </p:cNvPr>
          <p:cNvPicPr>
            <a:picLocks noChangeAspect="1"/>
          </p:cNvPicPr>
          <p:nvPr/>
        </p:nvPicPr>
        <p:blipFill>
          <a:blip r:embed="rId4"/>
          <a:stretch>
            <a:fillRect/>
          </a:stretch>
        </p:blipFill>
        <p:spPr>
          <a:xfrm>
            <a:off x="7542663" y="4516840"/>
            <a:ext cx="990600" cy="1181100"/>
          </a:xfrm>
          <a:prstGeom prst="rect">
            <a:avLst/>
          </a:prstGeom>
        </p:spPr>
      </p:pic>
      <p:sp>
        <p:nvSpPr>
          <p:cNvPr id="11" name="TextBox 10">
            <a:extLst>
              <a:ext uri="{FF2B5EF4-FFF2-40B4-BE49-F238E27FC236}">
                <a16:creationId xmlns:a16="http://schemas.microsoft.com/office/drawing/2014/main" id="{DB162ABB-3972-7F8D-6D51-332FFE300904}"/>
              </a:ext>
            </a:extLst>
          </p:cNvPr>
          <p:cNvSpPr txBox="1"/>
          <p:nvPr/>
        </p:nvSpPr>
        <p:spPr>
          <a:xfrm>
            <a:off x="7111440" y="4372516"/>
            <a:ext cx="2153346" cy="369332"/>
          </a:xfrm>
          <a:prstGeom prst="rect">
            <a:avLst/>
          </a:prstGeom>
          <a:noFill/>
        </p:spPr>
        <p:txBody>
          <a:bodyPr wrap="none" rtlCol="0">
            <a:spAutoFit/>
          </a:bodyPr>
          <a:lstStyle/>
          <a:p>
            <a:r>
              <a:rPr lang="en-BR" dirty="0"/>
              <a:t>Repositório IPS Brasil</a:t>
            </a:r>
          </a:p>
        </p:txBody>
      </p:sp>
      <p:sp>
        <p:nvSpPr>
          <p:cNvPr id="12" name="Rectangle 11">
            <a:extLst>
              <a:ext uri="{FF2B5EF4-FFF2-40B4-BE49-F238E27FC236}">
                <a16:creationId xmlns:a16="http://schemas.microsoft.com/office/drawing/2014/main" id="{096D55DB-F21D-0705-32F7-F9891DAED678}"/>
              </a:ext>
            </a:extLst>
          </p:cNvPr>
          <p:cNvSpPr/>
          <p:nvPr/>
        </p:nvSpPr>
        <p:spPr>
          <a:xfrm>
            <a:off x="3857902" y="1415691"/>
            <a:ext cx="1255594" cy="48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eSUS/PEC</a:t>
            </a:r>
          </a:p>
        </p:txBody>
      </p:sp>
      <p:sp>
        <p:nvSpPr>
          <p:cNvPr id="13" name="Rectangle 12">
            <a:extLst>
              <a:ext uri="{FF2B5EF4-FFF2-40B4-BE49-F238E27FC236}">
                <a16:creationId xmlns:a16="http://schemas.microsoft.com/office/drawing/2014/main" id="{FBFDAFB9-6F52-8C74-AF4A-1072BEE3CDA0}"/>
              </a:ext>
            </a:extLst>
          </p:cNvPr>
          <p:cNvSpPr/>
          <p:nvPr/>
        </p:nvSpPr>
        <p:spPr>
          <a:xfrm>
            <a:off x="5318517" y="1336625"/>
            <a:ext cx="1476051" cy="48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ConecteSUS</a:t>
            </a:r>
          </a:p>
        </p:txBody>
      </p:sp>
      <p:sp>
        <p:nvSpPr>
          <p:cNvPr id="14" name="TextBox 13">
            <a:extLst>
              <a:ext uri="{FF2B5EF4-FFF2-40B4-BE49-F238E27FC236}">
                <a16:creationId xmlns:a16="http://schemas.microsoft.com/office/drawing/2014/main" id="{5E4E5C2D-F0A0-D2D6-9476-82FBB9DF6AA1}"/>
              </a:ext>
            </a:extLst>
          </p:cNvPr>
          <p:cNvSpPr txBox="1"/>
          <p:nvPr/>
        </p:nvSpPr>
        <p:spPr>
          <a:xfrm>
            <a:off x="8762112" y="2836287"/>
            <a:ext cx="862445" cy="923330"/>
          </a:xfrm>
          <a:prstGeom prst="rect">
            <a:avLst/>
          </a:prstGeom>
          <a:solidFill>
            <a:schemeClr val="bg1"/>
          </a:solidFill>
        </p:spPr>
        <p:txBody>
          <a:bodyPr wrap="square" rtlCol="0">
            <a:spAutoFit/>
          </a:bodyPr>
          <a:lstStyle/>
          <a:p>
            <a:r>
              <a:rPr lang="en-US" dirty="0"/>
              <a:t>Fontes de Dados</a:t>
            </a:r>
            <a:endParaRPr lang="en-BR" dirty="0"/>
          </a:p>
        </p:txBody>
      </p:sp>
      <p:sp>
        <p:nvSpPr>
          <p:cNvPr id="15" name="TextBox 14">
            <a:extLst>
              <a:ext uri="{FF2B5EF4-FFF2-40B4-BE49-F238E27FC236}">
                <a16:creationId xmlns:a16="http://schemas.microsoft.com/office/drawing/2014/main" id="{9B24CCE1-3D21-58AF-0CF3-843444A230AF}"/>
              </a:ext>
            </a:extLst>
          </p:cNvPr>
          <p:cNvSpPr txBox="1"/>
          <p:nvPr/>
        </p:nvSpPr>
        <p:spPr>
          <a:xfrm>
            <a:off x="10322644" y="3957017"/>
            <a:ext cx="1236518" cy="523220"/>
          </a:xfrm>
          <a:prstGeom prst="rect">
            <a:avLst/>
          </a:prstGeom>
          <a:solidFill>
            <a:schemeClr val="bg1"/>
          </a:solidFill>
        </p:spPr>
        <p:txBody>
          <a:bodyPr wrap="square" rtlCol="0">
            <a:spAutoFit/>
          </a:bodyPr>
          <a:lstStyle/>
          <a:p>
            <a:r>
              <a:rPr lang="en-US" sz="1400" dirty="0" err="1"/>
              <a:t>Exames</a:t>
            </a:r>
            <a:r>
              <a:rPr lang="en-US" sz="1400" dirty="0"/>
              <a:t> Covid e </a:t>
            </a:r>
            <a:r>
              <a:rPr lang="en-US" sz="1400" dirty="0" err="1"/>
              <a:t>MonkeyPox</a:t>
            </a:r>
            <a:endParaRPr lang="en-BR" sz="1400" dirty="0"/>
          </a:p>
        </p:txBody>
      </p:sp>
      <p:sp>
        <p:nvSpPr>
          <p:cNvPr id="16" name="TextBox 15">
            <a:extLst>
              <a:ext uri="{FF2B5EF4-FFF2-40B4-BE49-F238E27FC236}">
                <a16:creationId xmlns:a16="http://schemas.microsoft.com/office/drawing/2014/main" id="{A3354527-BD20-4313-1DA8-B709CB3546C5}"/>
              </a:ext>
            </a:extLst>
          </p:cNvPr>
          <p:cNvSpPr txBox="1"/>
          <p:nvPr/>
        </p:nvSpPr>
        <p:spPr>
          <a:xfrm>
            <a:off x="10322644" y="3050950"/>
            <a:ext cx="1236518" cy="307777"/>
          </a:xfrm>
          <a:prstGeom prst="rect">
            <a:avLst/>
          </a:prstGeom>
          <a:solidFill>
            <a:schemeClr val="bg1"/>
          </a:solidFill>
        </p:spPr>
        <p:txBody>
          <a:bodyPr wrap="square" rtlCol="0">
            <a:spAutoFit/>
          </a:bodyPr>
          <a:lstStyle/>
          <a:p>
            <a:r>
              <a:rPr lang="en-US" sz="1400" dirty="0"/>
              <a:t>PNI</a:t>
            </a:r>
            <a:endParaRPr lang="en-BR" sz="1400" dirty="0"/>
          </a:p>
        </p:txBody>
      </p:sp>
      <p:sp>
        <p:nvSpPr>
          <p:cNvPr id="17" name="TextBox 16">
            <a:extLst>
              <a:ext uri="{FF2B5EF4-FFF2-40B4-BE49-F238E27FC236}">
                <a16:creationId xmlns:a16="http://schemas.microsoft.com/office/drawing/2014/main" id="{B060EBD4-3DDC-DB60-3087-54DA1EE8D301}"/>
              </a:ext>
            </a:extLst>
          </p:cNvPr>
          <p:cNvSpPr txBox="1"/>
          <p:nvPr/>
        </p:nvSpPr>
        <p:spPr>
          <a:xfrm>
            <a:off x="10271481" y="2011081"/>
            <a:ext cx="1236518" cy="307777"/>
          </a:xfrm>
          <a:prstGeom prst="rect">
            <a:avLst/>
          </a:prstGeom>
          <a:solidFill>
            <a:schemeClr val="bg1"/>
          </a:solidFill>
        </p:spPr>
        <p:txBody>
          <a:bodyPr wrap="square" rtlCol="0">
            <a:spAutoFit/>
          </a:bodyPr>
          <a:lstStyle/>
          <a:p>
            <a:r>
              <a:rPr lang="en-US" sz="1400" dirty="0"/>
              <a:t>CADSUS</a:t>
            </a:r>
            <a:endParaRPr lang="en-BR" sz="1400" dirty="0"/>
          </a:p>
        </p:txBody>
      </p:sp>
      <p:sp>
        <p:nvSpPr>
          <p:cNvPr id="18" name="Rectangle 17">
            <a:extLst>
              <a:ext uri="{FF2B5EF4-FFF2-40B4-BE49-F238E27FC236}">
                <a16:creationId xmlns:a16="http://schemas.microsoft.com/office/drawing/2014/main" id="{BC0E982D-3FDC-9FF4-1F2E-EF12A82F7864}"/>
              </a:ext>
            </a:extLst>
          </p:cNvPr>
          <p:cNvSpPr/>
          <p:nvPr/>
        </p:nvSpPr>
        <p:spPr>
          <a:xfrm>
            <a:off x="10190463" y="1029256"/>
            <a:ext cx="1163337" cy="628527"/>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solidFill>
                  <a:schemeClr val="tx1"/>
                </a:solidFill>
              </a:rPr>
              <a:t>CNES</a:t>
            </a:r>
          </a:p>
        </p:txBody>
      </p:sp>
      <p:sp>
        <p:nvSpPr>
          <p:cNvPr id="19" name="Oval 18">
            <a:extLst>
              <a:ext uri="{FF2B5EF4-FFF2-40B4-BE49-F238E27FC236}">
                <a16:creationId xmlns:a16="http://schemas.microsoft.com/office/drawing/2014/main" id="{D1097D4C-6E87-2758-DAFD-DD5162146AEC}"/>
              </a:ext>
            </a:extLst>
          </p:cNvPr>
          <p:cNvSpPr/>
          <p:nvPr/>
        </p:nvSpPr>
        <p:spPr>
          <a:xfrm>
            <a:off x="3493827" y="2836287"/>
            <a:ext cx="1722523" cy="1008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0" name="Rectangle 19">
            <a:extLst>
              <a:ext uri="{FF2B5EF4-FFF2-40B4-BE49-F238E27FC236}">
                <a16:creationId xmlns:a16="http://schemas.microsoft.com/office/drawing/2014/main" id="{D80190AE-5FA6-C242-511F-2C75E0AEE87F}"/>
              </a:ext>
            </a:extLst>
          </p:cNvPr>
          <p:cNvSpPr/>
          <p:nvPr/>
        </p:nvSpPr>
        <p:spPr>
          <a:xfrm>
            <a:off x="8762112" y="4741848"/>
            <a:ext cx="1428351" cy="75285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Tree>
    <p:extLst>
      <p:ext uri="{BB962C8B-B14F-4D97-AF65-F5344CB8AC3E}">
        <p14:creationId xmlns:p14="http://schemas.microsoft.com/office/powerpoint/2010/main" val="792272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F2BF-8E3D-F3CA-6AED-EE92DA11FE45}"/>
              </a:ext>
            </a:extLst>
          </p:cNvPr>
          <p:cNvSpPr>
            <a:spLocks noGrp="1"/>
          </p:cNvSpPr>
          <p:nvPr>
            <p:ph type="title"/>
          </p:nvPr>
        </p:nvSpPr>
        <p:spPr/>
        <p:txBody>
          <a:bodyPr/>
          <a:lstStyle/>
          <a:p>
            <a:endParaRPr lang="en-BR"/>
          </a:p>
        </p:txBody>
      </p:sp>
      <p:pic>
        <p:nvPicPr>
          <p:cNvPr id="3" name="Picture 2">
            <a:extLst>
              <a:ext uri="{FF2B5EF4-FFF2-40B4-BE49-F238E27FC236}">
                <a16:creationId xmlns:a16="http://schemas.microsoft.com/office/drawing/2014/main" id="{DC42E564-4CCE-8DAE-D7E0-83DEA61A0A65}"/>
              </a:ext>
            </a:extLst>
          </p:cNvPr>
          <p:cNvPicPr>
            <a:picLocks noChangeAspect="1"/>
          </p:cNvPicPr>
          <p:nvPr/>
        </p:nvPicPr>
        <p:blipFill>
          <a:blip r:embed="rId2"/>
          <a:stretch>
            <a:fillRect/>
          </a:stretch>
        </p:blipFill>
        <p:spPr>
          <a:xfrm>
            <a:off x="2209800" y="1496853"/>
            <a:ext cx="7772400" cy="3864293"/>
          </a:xfrm>
          <a:prstGeom prst="rect">
            <a:avLst/>
          </a:prstGeom>
        </p:spPr>
      </p:pic>
    </p:spTree>
    <p:extLst>
      <p:ext uri="{BB962C8B-B14F-4D97-AF65-F5344CB8AC3E}">
        <p14:creationId xmlns:p14="http://schemas.microsoft.com/office/powerpoint/2010/main" val="182976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2FFC-5C58-991B-DD4D-5195F11660D5}"/>
              </a:ext>
            </a:extLst>
          </p:cNvPr>
          <p:cNvSpPr>
            <a:spLocks noGrp="1"/>
          </p:cNvSpPr>
          <p:nvPr>
            <p:ph type="title"/>
          </p:nvPr>
        </p:nvSpPr>
        <p:spPr/>
        <p:txBody>
          <a:bodyPr/>
          <a:lstStyle/>
          <a:p>
            <a:endParaRPr lang="en-BR"/>
          </a:p>
        </p:txBody>
      </p:sp>
      <p:pic>
        <p:nvPicPr>
          <p:cNvPr id="3" name="Picture 2">
            <a:extLst>
              <a:ext uri="{FF2B5EF4-FFF2-40B4-BE49-F238E27FC236}">
                <a16:creationId xmlns:a16="http://schemas.microsoft.com/office/drawing/2014/main" id="{B44603C0-FAD7-79FC-6832-CDFD28B2040F}"/>
              </a:ext>
            </a:extLst>
          </p:cNvPr>
          <p:cNvPicPr>
            <a:picLocks noChangeAspect="1"/>
          </p:cNvPicPr>
          <p:nvPr/>
        </p:nvPicPr>
        <p:blipFill>
          <a:blip r:embed="rId2"/>
          <a:stretch>
            <a:fillRect/>
          </a:stretch>
        </p:blipFill>
        <p:spPr>
          <a:xfrm>
            <a:off x="2341167" y="0"/>
            <a:ext cx="7509665" cy="6858000"/>
          </a:xfrm>
          <a:prstGeom prst="rect">
            <a:avLst/>
          </a:prstGeom>
        </p:spPr>
      </p:pic>
    </p:spTree>
    <p:extLst>
      <p:ext uri="{BB962C8B-B14F-4D97-AF65-F5344CB8AC3E}">
        <p14:creationId xmlns:p14="http://schemas.microsoft.com/office/powerpoint/2010/main" val="1619146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0517F-FF28-CFCF-8677-0440B129BFB7}"/>
              </a:ext>
            </a:extLst>
          </p:cNvPr>
          <p:cNvSpPr>
            <a:spLocks noGrp="1"/>
          </p:cNvSpPr>
          <p:nvPr>
            <p:ph type="title"/>
          </p:nvPr>
        </p:nvSpPr>
        <p:spPr/>
        <p:txBody>
          <a:bodyPr/>
          <a:lstStyle/>
          <a:p>
            <a:endParaRPr lang="en-BR"/>
          </a:p>
        </p:txBody>
      </p:sp>
      <p:sp>
        <p:nvSpPr>
          <p:cNvPr id="4" name="TextBox 3">
            <a:extLst>
              <a:ext uri="{FF2B5EF4-FFF2-40B4-BE49-F238E27FC236}">
                <a16:creationId xmlns:a16="http://schemas.microsoft.com/office/drawing/2014/main" id="{BC9C8BD9-7DEF-BDE5-FCA9-4AD8000E2E56}"/>
              </a:ext>
            </a:extLst>
          </p:cNvPr>
          <p:cNvSpPr txBox="1"/>
          <p:nvPr/>
        </p:nvSpPr>
        <p:spPr>
          <a:xfrm>
            <a:off x="3050275" y="-120722"/>
            <a:ext cx="6100548" cy="5632311"/>
          </a:xfrm>
          <a:prstGeom prst="rect">
            <a:avLst/>
          </a:prstGeom>
          <a:noFill/>
        </p:spPr>
        <p:txBody>
          <a:bodyPr wrap="square">
            <a:spAutoFit/>
          </a:bodyPr>
          <a:lstStyle/>
          <a:p>
            <a:pPr algn="l">
              <a:buFont typeface="+mj-lt"/>
              <a:buAutoNum type="arabicPeriod"/>
            </a:pPr>
            <a:r>
              <a:rPr lang="en-US" b="0" i="0" u="none" strike="noStrike" dirty="0">
                <a:solidFill>
                  <a:srgbClr val="292929"/>
                </a:solidFill>
                <a:effectLst/>
                <a:latin typeface="source-serif-pro"/>
              </a:rPr>
              <a:t>he FHIR server with which you intend to integrate doesn’t support the FHIR capabilities you need. A common case here is FHIR write support. Several large EMRs do not support FHIR writes, yet your application solution may have mandatory requirements to store all data in the EMR for compliance purposes. Should a hospital, for example, receive a request for all of a patient’s data, the release of the information department is only going to look for data in one location — the EMR. It is complex, cumbersome, and unrealistic to have that department probe numerous systems for data about a patient — especially when they might not even know about the existence of those other systems.</a:t>
            </a:r>
          </a:p>
          <a:p>
            <a:pPr algn="l">
              <a:buFont typeface="+mj-lt"/>
              <a:buAutoNum type="arabicPeriod"/>
            </a:pPr>
            <a:r>
              <a:rPr lang="en-US" b="0" i="0" u="none" strike="noStrike" dirty="0">
                <a:solidFill>
                  <a:srgbClr val="292929"/>
                </a:solidFill>
                <a:effectLst/>
                <a:latin typeface="source-serif-pro"/>
              </a:rPr>
              <a:t>The FHIR specification may not describe your healthcare domain concept or use case. If you find this to be the case, consider participating in HL7 to advance the FHIR specification itself! You will find an interested community of other healthcare technologists that want to help advance the state of interoperability along with you.</a:t>
            </a:r>
          </a:p>
          <a:p>
            <a:br>
              <a:rPr lang="en-US" dirty="0"/>
            </a:br>
            <a:endParaRPr lang="en-BR" dirty="0"/>
          </a:p>
        </p:txBody>
      </p:sp>
    </p:spTree>
    <p:extLst>
      <p:ext uri="{BB962C8B-B14F-4D97-AF65-F5344CB8AC3E}">
        <p14:creationId xmlns:p14="http://schemas.microsoft.com/office/powerpoint/2010/main" val="1399362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E39C7-4C2E-5078-A8CE-9626B36F11E6}"/>
              </a:ext>
            </a:extLst>
          </p:cNvPr>
          <p:cNvSpPr>
            <a:spLocks noGrp="1"/>
          </p:cNvSpPr>
          <p:nvPr>
            <p:ph type="title"/>
          </p:nvPr>
        </p:nvSpPr>
        <p:spPr/>
        <p:txBody>
          <a:bodyPr/>
          <a:lstStyle/>
          <a:p>
            <a:endParaRPr lang="en-BR"/>
          </a:p>
        </p:txBody>
      </p:sp>
      <p:pic>
        <p:nvPicPr>
          <p:cNvPr id="3" name="Picture 2">
            <a:extLst>
              <a:ext uri="{FF2B5EF4-FFF2-40B4-BE49-F238E27FC236}">
                <a16:creationId xmlns:a16="http://schemas.microsoft.com/office/drawing/2014/main" id="{1DF1CD62-BD0F-EA00-634C-7EBA2666F962}"/>
              </a:ext>
            </a:extLst>
          </p:cNvPr>
          <p:cNvPicPr>
            <a:picLocks noChangeAspect="1"/>
          </p:cNvPicPr>
          <p:nvPr/>
        </p:nvPicPr>
        <p:blipFill>
          <a:blip r:embed="rId2"/>
          <a:stretch>
            <a:fillRect/>
          </a:stretch>
        </p:blipFill>
        <p:spPr>
          <a:xfrm>
            <a:off x="2209800" y="591967"/>
            <a:ext cx="7772400" cy="5674066"/>
          </a:xfrm>
          <a:prstGeom prst="rect">
            <a:avLst/>
          </a:prstGeom>
        </p:spPr>
      </p:pic>
    </p:spTree>
    <p:extLst>
      <p:ext uri="{BB962C8B-B14F-4D97-AF65-F5344CB8AC3E}">
        <p14:creationId xmlns:p14="http://schemas.microsoft.com/office/powerpoint/2010/main" val="2888353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ACD5-10A5-8F3E-9677-A66ED6ACE5C0}"/>
              </a:ext>
            </a:extLst>
          </p:cNvPr>
          <p:cNvSpPr>
            <a:spLocks noGrp="1"/>
          </p:cNvSpPr>
          <p:nvPr>
            <p:ph type="title"/>
          </p:nvPr>
        </p:nvSpPr>
        <p:spPr/>
        <p:txBody>
          <a:bodyPr/>
          <a:lstStyle/>
          <a:p>
            <a:endParaRPr lang="en-BR"/>
          </a:p>
        </p:txBody>
      </p:sp>
      <p:pic>
        <p:nvPicPr>
          <p:cNvPr id="3" name="Picture 2">
            <a:extLst>
              <a:ext uri="{FF2B5EF4-FFF2-40B4-BE49-F238E27FC236}">
                <a16:creationId xmlns:a16="http://schemas.microsoft.com/office/drawing/2014/main" id="{21BF8263-2016-6D14-BFEE-BC85F90E479F}"/>
              </a:ext>
            </a:extLst>
          </p:cNvPr>
          <p:cNvPicPr>
            <a:picLocks noChangeAspect="1"/>
          </p:cNvPicPr>
          <p:nvPr/>
        </p:nvPicPr>
        <p:blipFill>
          <a:blip r:embed="rId2"/>
          <a:stretch>
            <a:fillRect/>
          </a:stretch>
        </p:blipFill>
        <p:spPr>
          <a:xfrm>
            <a:off x="2301100" y="0"/>
            <a:ext cx="7589799" cy="6858000"/>
          </a:xfrm>
          <a:prstGeom prst="rect">
            <a:avLst/>
          </a:prstGeom>
        </p:spPr>
      </p:pic>
      <p:sp>
        <p:nvSpPr>
          <p:cNvPr id="4" name="TextBox 3">
            <a:extLst>
              <a:ext uri="{FF2B5EF4-FFF2-40B4-BE49-F238E27FC236}">
                <a16:creationId xmlns:a16="http://schemas.microsoft.com/office/drawing/2014/main" id="{07CCEA77-F33C-3E61-405D-0A19E46D48D1}"/>
              </a:ext>
            </a:extLst>
          </p:cNvPr>
          <p:cNvSpPr txBox="1"/>
          <p:nvPr/>
        </p:nvSpPr>
        <p:spPr>
          <a:xfrm>
            <a:off x="316923" y="1710033"/>
            <a:ext cx="2914650" cy="1754326"/>
          </a:xfrm>
          <a:prstGeom prst="rect">
            <a:avLst/>
          </a:prstGeom>
          <a:noFill/>
        </p:spPr>
        <p:txBody>
          <a:bodyPr wrap="square">
            <a:spAutoFit/>
          </a:bodyPr>
          <a:lstStyle/>
          <a:p>
            <a:r>
              <a:rPr lang="en-US" b="0" i="1" u="none" strike="noStrike" dirty="0">
                <a:solidFill>
                  <a:srgbClr val="292929"/>
                </a:solidFill>
                <a:effectLst/>
                <a:latin typeface="source-serif-pro"/>
              </a:rPr>
              <a:t>Intent: Instead of mapping a solution to fit FHIR, start with FHIR as a platform design specification, and create a FHIR-native solution from it directly.</a:t>
            </a:r>
            <a:endParaRPr lang="en-BR" dirty="0"/>
          </a:p>
        </p:txBody>
      </p:sp>
    </p:spTree>
    <p:extLst>
      <p:ext uri="{BB962C8B-B14F-4D97-AF65-F5344CB8AC3E}">
        <p14:creationId xmlns:p14="http://schemas.microsoft.com/office/powerpoint/2010/main" val="2343391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1D4C-19E8-77EE-A7F4-8BA88AEB9209}"/>
              </a:ext>
            </a:extLst>
          </p:cNvPr>
          <p:cNvSpPr>
            <a:spLocks noGrp="1"/>
          </p:cNvSpPr>
          <p:nvPr>
            <p:ph type="title"/>
          </p:nvPr>
        </p:nvSpPr>
        <p:spPr/>
        <p:txBody>
          <a:bodyPr/>
          <a:lstStyle/>
          <a:p>
            <a:endParaRPr lang="en-BR"/>
          </a:p>
        </p:txBody>
      </p:sp>
      <p:sp>
        <p:nvSpPr>
          <p:cNvPr id="4" name="TextBox 3">
            <a:extLst>
              <a:ext uri="{FF2B5EF4-FFF2-40B4-BE49-F238E27FC236}">
                <a16:creationId xmlns:a16="http://schemas.microsoft.com/office/drawing/2014/main" id="{8E1C50F1-B1FB-EC12-54D4-FF71A2AA83B4}"/>
              </a:ext>
            </a:extLst>
          </p:cNvPr>
          <p:cNvSpPr txBox="1"/>
          <p:nvPr/>
        </p:nvSpPr>
        <p:spPr>
          <a:xfrm>
            <a:off x="3049732" y="2229580"/>
            <a:ext cx="6099462" cy="923330"/>
          </a:xfrm>
          <a:prstGeom prst="rect">
            <a:avLst/>
          </a:prstGeom>
          <a:noFill/>
        </p:spPr>
        <p:txBody>
          <a:bodyPr wrap="square">
            <a:spAutoFit/>
          </a:bodyPr>
          <a:lstStyle/>
          <a:p>
            <a:r>
              <a:rPr lang="en-US" b="0" i="1" u="none" strike="noStrike" dirty="0">
                <a:solidFill>
                  <a:srgbClr val="292929"/>
                </a:solidFill>
                <a:effectLst/>
                <a:latin typeface="source-serif-pro"/>
              </a:rPr>
              <a:t>Intent: Instead of mapping a solution to fit FHIR, start with FHIR as a platform design specification, and create a FHIR-native solution from it directly.</a:t>
            </a:r>
            <a:endParaRPr lang="en-BR" dirty="0"/>
          </a:p>
        </p:txBody>
      </p:sp>
    </p:spTree>
    <p:extLst>
      <p:ext uri="{BB962C8B-B14F-4D97-AF65-F5344CB8AC3E}">
        <p14:creationId xmlns:p14="http://schemas.microsoft.com/office/powerpoint/2010/main" val="973459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B4A8E-74D7-9978-4AF1-7AC1286CFCC7}"/>
              </a:ext>
            </a:extLst>
          </p:cNvPr>
          <p:cNvSpPr>
            <a:spLocks noGrp="1"/>
          </p:cNvSpPr>
          <p:nvPr>
            <p:ph type="title"/>
          </p:nvPr>
        </p:nvSpPr>
        <p:spPr/>
        <p:txBody>
          <a:bodyPr/>
          <a:lstStyle/>
          <a:p>
            <a:endParaRPr lang="en-BR"/>
          </a:p>
        </p:txBody>
      </p:sp>
      <p:pic>
        <p:nvPicPr>
          <p:cNvPr id="3" name="Picture 2">
            <a:extLst>
              <a:ext uri="{FF2B5EF4-FFF2-40B4-BE49-F238E27FC236}">
                <a16:creationId xmlns:a16="http://schemas.microsoft.com/office/drawing/2014/main" id="{5636F789-6BE3-FE8E-E0B5-FF6736063A54}"/>
              </a:ext>
            </a:extLst>
          </p:cNvPr>
          <p:cNvPicPr>
            <a:picLocks noChangeAspect="1"/>
          </p:cNvPicPr>
          <p:nvPr/>
        </p:nvPicPr>
        <p:blipFill>
          <a:blip r:embed="rId2"/>
          <a:stretch>
            <a:fillRect/>
          </a:stretch>
        </p:blipFill>
        <p:spPr>
          <a:xfrm>
            <a:off x="2209800" y="1158897"/>
            <a:ext cx="7772400" cy="4540205"/>
          </a:xfrm>
          <a:prstGeom prst="rect">
            <a:avLst/>
          </a:prstGeom>
        </p:spPr>
      </p:pic>
      <p:sp>
        <p:nvSpPr>
          <p:cNvPr id="5" name="TextBox 4">
            <a:extLst>
              <a:ext uri="{FF2B5EF4-FFF2-40B4-BE49-F238E27FC236}">
                <a16:creationId xmlns:a16="http://schemas.microsoft.com/office/drawing/2014/main" id="{9BCD873B-9BDA-BCED-F4F3-A3D002A3DACB}"/>
              </a:ext>
            </a:extLst>
          </p:cNvPr>
          <p:cNvSpPr txBox="1"/>
          <p:nvPr/>
        </p:nvSpPr>
        <p:spPr>
          <a:xfrm>
            <a:off x="1366404" y="501134"/>
            <a:ext cx="6099462" cy="369332"/>
          </a:xfrm>
          <a:prstGeom prst="rect">
            <a:avLst/>
          </a:prstGeom>
          <a:noFill/>
        </p:spPr>
        <p:txBody>
          <a:bodyPr wrap="square">
            <a:spAutoFit/>
          </a:bodyPr>
          <a:lstStyle/>
          <a:p>
            <a:pPr algn="l"/>
            <a:r>
              <a:rPr lang="en-US" b="1" i="0" u="none" strike="noStrike" dirty="0">
                <a:solidFill>
                  <a:srgbClr val="292929"/>
                </a:solidFill>
                <a:effectLst/>
                <a:latin typeface="sohne"/>
              </a:rPr>
              <a:t>FHIR-Based Integration Hub</a:t>
            </a:r>
          </a:p>
        </p:txBody>
      </p:sp>
    </p:spTree>
    <p:extLst>
      <p:ext uri="{BB962C8B-B14F-4D97-AF65-F5344CB8AC3E}">
        <p14:creationId xmlns:p14="http://schemas.microsoft.com/office/powerpoint/2010/main" val="1332559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C5F44-B4CD-83D3-9174-B2B371D3E0E5}"/>
              </a:ext>
            </a:extLst>
          </p:cNvPr>
          <p:cNvSpPr>
            <a:spLocks noGrp="1"/>
          </p:cNvSpPr>
          <p:nvPr>
            <p:ph type="title"/>
          </p:nvPr>
        </p:nvSpPr>
        <p:spPr/>
        <p:txBody>
          <a:bodyPr/>
          <a:lstStyle/>
          <a:p>
            <a:endParaRPr lang="en-BR"/>
          </a:p>
        </p:txBody>
      </p:sp>
      <p:pic>
        <p:nvPicPr>
          <p:cNvPr id="3" name="Picture 2">
            <a:extLst>
              <a:ext uri="{FF2B5EF4-FFF2-40B4-BE49-F238E27FC236}">
                <a16:creationId xmlns:a16="http://schemas.microsoft.com/office/drawing/2014/main" id="{00869677-40C2-7D98-3C2B-2DEA2D75EF3E}"/>
              </a:ext>
            </a:extLst>
          </p:cNvPr>
          <p:cNvPicPr>
            <a:picLocks noChangeAspect="1"/>
          </p:cNvPicPr>
          <p:nvPr/>
        </p:nvPicPr>
        <p:blipFill>
          <a:blip r:embed="rId2"/>
          <a:stretch>
            <a:fillRect/>
          </a:stretch>
        </p:blipFill>
        <p:spPr>
          <a:xfrm>
            <a:off x="2347905" y="0"/>
            <a:ext cx="7496189" cy="6858000"/>
          </a:xfrm>
          <a:prstGeom prst="rect">
            <a:avLst/>
          </a:prstGeom>
        </p:spPr>
      </p:pic>
    </p:spTree>
    <p:extLst>
      <p:ext uri="{BB962C8B-B14F-4D97-AF65-F5344CB8AC3E}">
        <p14:creationId xmlns:p14="http://schemas.microsoft.com/office/powerpoint/2010/main" val="6412998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TotalTime>
  <Words>309</Words>
  <Application>Microsoft Macintosh PowerPoint</Application>
  <PresentationFormat>Widescreen</PresentationFormat>
  <Paragraphs>23</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Calibri</vt:lpstr>
      <vt:lpstr>sohne</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Beatriz de Faria Leao</dc:creator>
  <cp:lastModifiedBy>Beatriz de Faria Leao</cp:lastModifiedBy>
  <cp:revision>1</cp:revision>
  <dcterms:created xsi:type="dcterms:W3CDTF">2023-06-19T12:56:45Z</dcterms:created>
  <dcterms:modified xsi:type="dcterms:W3CDTF">2023-06-19T13:58:53Z</dcterms:modified>
</cp:coreProperties>
</file>