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0" r:id="rId9"/>
    <p:sldId id="266" r:id="rId10"/>
    <p:sldId id="263" r:id="rId11"/>
    <p:sldId id="264" r:id="rId12"/>
    <p:sldId id="261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fier.net/redenacionaldedadosemsaude/04e15b9e-7dc5-4455-ae70-d3f8e677b7f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image" Target="../media/image11.emf"/><Relationship Id="rId26" Type="http://schemas.openxmlformats.org/officeDocument/2006/relationships/image" Target="../media/image33.emf"/><Relationship Id="rId39" Type="http://schemas.openxmlformats.org/officeDocument/2006/relationships/image" Target="../media/image46.emf"/><Relationship Id="rId21" Type="http://schemas.openxmlformats.org/officeDocument/2006/relationships/image" Target="../media/image28.emf"/><Relationship Id="rId34" Type="http://schemas.openxmlformats.org/officeDocument/2006/relationships/image" Target="../media/image41.emf"/><Relationship Id="rId42" Type="http://schemas.openxmlformats.org/officeDocument/2006/relationships/image" Target="../media/image49.emf"/><Relationship Id="rId47" Type="http://schemas.openxmlformats.org/officeDocument/2006/relationships/image" Target="../media/image53.emf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6" Type="http://schemas.openxmlformats.org/officeDocument/2006/relationships/image" Target="../media/image10.emf"/><Relationship Id="rId29" Type="http://schemas.openxmlformats.org/officeDocument/2006/relationships/image" Target="../media/image36.emf"/><Relationship Id="rId11" Type="http://schemas.openxmlformats.org/officeDocument/2006/relationships/image" Target="../media/image20.emf"/><Relationship Id="rId24" Type="http://schemas.openxmlformats.org/officeDocument/2006/relationships/image" Target="../media/image31.emf"/><Relationship Id="rId32" Type="http://schemas.openxmlformats.org/officeDocument/2006/relationships/image" Target="../media/image39.emf"/><Relationship Id="rId37" Type="http://schemas.openxmlformats.org/officeDocument/2006/relationships/image" Target="../media/image44.emf"/><Relationship Id="rId40" Type="http://schemas.openxmlformats.org/officeDocument/2006/relationships/image" Target="../media/image47.emf"/><Relationship Id="rId45" Type="http://schemas.openxmlformats.org/officeDocument/2006/relationships/image" Target="../media/image51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23" Type="http://schemas.openxmlformats.org/officeDocument/2006/relationships/image" Target="../media/image30.emf"/><Relationship Id="rId28" Type="http://schemas.openxmlformats.org/officeDocument/2006/relationships/image" Target="../media/image35.emf"/><Relationship Id="rId36" Type="http://schemas.openxmlformats.org/officeDocument/2006/relationships/image" Target="../media/image43.emf"/><Relationship Id="rId49" Type="http://schemas.openxmlformats.org/officeDocument/2006/relationships/image" Target="../media/image55.emf"/><Relationship Id="rId10" Type="http://schemas.openxmlformats.org/officeDocument/2006/relationships/image" Target="../media/image19.emf"/><Relationship Id="rId19" Type="http://schemas.openxmlformats.org/officeDocument/2006/relationships/image" Target="../media/image26.emf"/><Relationship Id="rId31" Type="http://schemas.openxmlformats.org/officeDocument/2006/relationships/image" Target="../media/image38.emf"/><Relationship Id="rId44" Type="http://schemas.openxmlformats.org/officeDocument/2006/relationships/image" Target="../media/image50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Relationship Id="rId22" Type="http://schemas.openxmlformats.org/officeDocument/2006/relationships/image" Target="../media/image29.emf"/><Relationship Id="rId27" Type="http://schemas.openxmlformats.org/officeDocument/2006/relationships/image" Target="../media/image34.emf"/><Relationship Id="rId30" Type="http://schemas.openxmlformats.org/officeDocument/2006/relationships/image" Target="../media/image37.emf"/><Relationship Id="rId35" Type="http://schemas.openxmlformats.org/officeDocument/2006/relationships/image" Target="../media/image42.emf"/><Relationship Id="rId43" Type="http://schemas.openxmlformats.org/officeDocument/2006/relationships/image" Target="../media/image9.emf"/><Relationship Id="rId48" Type="http://schemas.openxmlformats.org/officeDocument/2006/relationships/image" Target="../media/image54.emf"/><Relationship Id="rId8" Type="http://schemas.openxmlformats.org/officeDocument/2006/relationships/image" Target="../media/image17.emf"/><Relationship Id="rId3" Type="http://schemas.openxmlformats.org/officeDocument/2006/relationships/image" Target="../media/image8.emf"/><Relationship Id="rId12" Type="http://schemas.openxmlformats.org/officeDocument/2006/relationships/image" Target="../media/image21.emf"/><Relationship Id="rId17" Type="http://schemas.openxmlformats.org/officeDocument/2006/relationships/image" Target="../media/image25.emf"/><Relationship Id="rId25" Type="http://schemas.openxmlformats.org/officeDocument/2006/relationships/image" Target="../media/image32.emf"/><Relationship Id="rId33" Type="http://schemas.openxmlformats.org/officeDocument/2006/relationships/image" Target="../media/image40.emf"/><Relationship Id="rId38" Type="http://schemas.openxmlformats.org/officeDocument/2006/relationships/image" Target="../media/image45.emf"/><Relationship Id="rId46" Type="http://schemas.openxmlformats.org/officeDocument/2006/relationships/image" Target="../media/image52.emf"/><Relationship Id="rId20" Type="http://schemas.openxmlformats.org/officeDocument/2006/relationships/image" Target="../media/image27.emf"/><Relationship Id="rId41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</a:t>
            </a:r>
            <a:r>
              <a:rPr lang="pt-BR" sz="4400" b="1" dirty="0" smtClean="0">
                <a:solidFill>
                  <a:schemeClr val="bg1"/>
                </a:solidFill>
              </a:rPr>
              <a:t>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dirty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8457" y="4851818"/>
            <a:ext cx="7277790" cy="1342029"/>
          </a:xfrm>
          <a:prstGeom prst="roundRect">
            <a:avLst>
              <a:gd name="adj" fmla="val 55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9775" y="772120"/>
            <a:ext cx="10515600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Orientações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80" y="5043896"/>
            <a:ext cx="6844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Atenção</a:t>
            </a:r>
            <a:endParaRPr lang="en-US" sz="13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use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menores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13.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o local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onde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será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usada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avalie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tamanho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dificultar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entendimento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plateia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estiver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fundo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57" y="1783238"/>
            <a:ext cx="72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Paleta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de cores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autorizada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uso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nesta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592" y="2214928"/>
            <a:ext cx="334860" cy="334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2057" y="2214928"/>
            <a:ext cx="334860" cy="33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694" y="2214928"/>
            <a:ext cx="334860" cy="33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9331" y="2214928"/>
            <a:ext cx="334860" cy="33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7968" y="2214928"/>
            <a:ext cx="334860" cy="334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605" y="2214928"/>
            <a:ext cx="334860" cy="334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5372" y="2214928"/>
            <a:ext cx="334860" cy="334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8457" y="3335236"/>
            <a:ext cx="31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Cores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utilizar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em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gráficos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592" y="3758593"/>
            <a:ext cx="334860" cy="334860"/>
          </a:xfrm>
          <a:prstGeom prst="rect">
            <a:avLst/>
          </a:prstGeom>
          <a:solidFill>
            <a:srgbClr val="96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2057" y="3758593"/>
            <a:ext cx="334860" cy="334860"/>
          </a:xfrm>
          <a:prstGeom prst="rect">
            <a:avLst/>
          </a:prstGeom>
          <a:solidFill>
            <a:srgbClr val="B4C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0694" y="3758593"/>
            <a:ext cx="334860" cy="334860"/>
          </a:xfrm>
          <a:prstGeom prst="rect">
            <a:avLst/>
          </a:prstGeom>
          <a:solidFill>
            <a:srgbClr val="5D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9331" y="3758593"/>
            <a:ext cx="334860" cy="334860"/>
          </a:xfrm>
          <a:prstGeom prst="rect">
            <a:avLst/>
          </a:prstGeom>
          <a:solidFill>
            <a:srgbClr val="9D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7968" y="3758593"/>
            <a:ext cx="334860" cy="334860"/>
          </a:xfrm>
          <a:prstGeom prst="rect">
            <a:avLst/>
          </a:prstGeom>
          <a:solidFill>
            <a:srgbClr val="927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6605" y="3758593"/>
            <a:ext cx="334860" cy="334860"/>
          </a:xfrm>
          <a:prstGeom prst="rect">
            <a:avLst/>
          </a:prstGeom>
          <a:solidFill>
            <a:srgbClr val="0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5372" y="3758593"/>
            <a:ext cx="334860" cy="33486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4592" y="2678010"/>
            <a:ext cx="334860" cy="334860"/>
          </a:xfrm>
          <a:prstGeom prst="rect">
            <a:avLst/>
          </a:prstGeom>
          <a:solidFill>
            <a:srgbClr val="CA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52057" y="2678010"/>
            <a:ext cx="334860" cy="334860"/>
          </a:xfrm>
          <a:prstGeom prst="rect">
            <a:avLst/>
          </a:prstGeom>
          <a:solidFill>
            <a:srgbClr val="D8D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10694" y="2678010"/>
            <a:ext cx="334860" cy="334860"/>
          </a:xfrm>
          <a:prstGeom prst="rect">
            <a:avLst/>
          </a:prstGeom>
          <a:solidFill>
            <a:srgbClr val="E5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69331" y="2678010"/>
            <a:ext cx="334860" cy="334860"/>
          </a:xfrm>
          <a:prstGeom prst="rect">
            <a:avLst/>
          </a:prstGeom>
          <a:solidFill>
            <a:srgbClr val="F2F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7968" y="2677460"/>
            <a:ext cx="334860" cy="3348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01964" y="2040067"/>
            <a:ext cx="10954328" cy="2162478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64316" y="6209206"/>
            <a:ext cx="140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u="sng" dirty="0" smtClean="0">
                <a:solidFill>
                  <a:srgbClr val="137CC0"/>
                </a:solidFill>
              </a:rPr>
              <a:t>Dez/2023</a:t>
            </a:r>
            <a:endParaRPr lang="pt-BR" sz="2400" b="1" u="sng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Esta </a:t>
            </a:r>
            <a:r>
              <a:rPr lang="pt-BR" dirty="0"/>
              <a:t>atividade consiste na atualização da base de Ontologia Brasileira de Medicamentos nos componentes VTM, VMP, VMPP, AMP e AMPP para todos os medicamentos da Base Hórus de maio 2023 com os respectivos produtos medicinais que constam na Câmara de Regulação do Mercado de Medicamentos (</a:t>
            </a:r>
            <a:r>
              <a:rPr lang="pt-BR" i="1" dirty="0"/>
              <a:t>CMED</a:t>
            </a:r>
            <a:r>
              <a:rPr lang="pt-BR" dirty="0"/>
              <a:t>) atualizados até maio 2023. Esta atividade é essencial para que se possa no futuro gerar o bloco de Medicamentos do IPS Brasil.  Com esta atualização da base da Ontologia Brasileira de Medicamentos será possível, por exemplo, que o Prontuário Eletrônico do Cidadão (PEC) consuma os dados atualizados. Adicionalmente, será possível atualizar os </a:t>
            </a:r>
            <a:r>
              <a:rPr lang="pt-BR" dirty="0" err="1"/>
              <a:t>code</a:t>
            </a:r>
            <a:r>
              <a:rPr lang="pt-BR" dirty="0"/>
              <a:t> systems:   Terminologia de Produto Medicinal Comercial com Apresentação (AMPP) na Agência Nacional de Vigilância Sanitária (Anvisa), Terminologia de Produto Medicinal Comercial com Apresentação (AMPP) na Ontologia Brasileira de Medicamentos (OBM) e Terminologia de Produto Medicinal Virtual (VMP) na Ontologia Brasileira de Medicamentos (OBM) disponíveis em </a:t>
            </a:r>
            <a:r>
              <a:rPr lang="pt-BR" u="sng" dirty="0">
                <a:hlinkClick r:id="rId2"/>
              </a:rPr>
              <a:t>https://simplifier.net/redenacionaldedadosemsaude/04e15b9e-7dc5-4455-ae70-d3f8e677b7f8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75500" y="182227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0" y="2092963"/>
            <a:ext cx="10831801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Link da </a:t>
            </a:r>
            <a:r>
              <a:rPr lang="en-US" b="1" dirty="0" err="1" smtClean="0">
                <a:solidFill>
                  <a:srgbClr val="002060"/>
                </a:solidFill>
              </a:rPr>
              <a:t>planilha</a:t>
            </a:r>
            <a:r>
              <a:rPr lang="en-US" b="1" dirty="0" smtClean="0">
                <a:solidFill>
                  <a:srgbClr val="002060"/>
                </a:solidFill>
              </a:rPr>
              <a:t> AMPP_2023 </a:t>
            </a:r>
            <a:r>
              <a:rPr lang="en-US" b="1" dirty="0" err="1" smtClean="0">
                <a:solidFill>
                  <a:srgbClr val="002060"/>
                </a:solidFill>
              </a:rPr>
              <a:t>disponível</a:t>
            </a:r>
            <a:r>
              <a:rPr lang="en-US" b="1" dirty="0" smtClean="0">
                <a:solidFill>
                  <a:srgbClr val="002060"/>
                </a:solidFill>
              </a:rPr>
              <a:t> em: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imagem</a:t>
            </a:r>
            <a:endParaRPr lang="en-US" kern="1200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993955"/>
            <a:ext cx="6135688" cy="407341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417971" y="1854994"/>
            <a:ext cx="392630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Legenda</a:t>
            </a:r>
            <a:r>
              <a:rPr lang="en-US" kern="1200" dirty="0"/>
              <a:t> da </a:t>
            </a:r>
            <a:r>
              <a:rPr lang="en-US" kern="1200" dirty="0" err="1"/>
              <a:t>fotos</a:t>
            </a:r>
            <a:r>
              <a:rPr lang="en-US" kern="1200" dirty="0"/>
              <a:t> Verdana 14</a:t>
            </a:r>
          </a:p>
          <a:p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 2 de slide com 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62621"/>
            <a:ext cx="3910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Parágrafo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14 - Lorem ipsum dolor sit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non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at. Maecenas at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23" y="2825166"/>
            <a:ext cx="1079780" cy="128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31" y="2783208"/>
            <a:ext cx="1584679" cy="115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43" y="2612183"/>
            <a:ext cx="1342347" cy="149843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6098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959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996345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</p:spTree>
    <p:extLst>
      <p:ext uri="{BB962C8B-B14F-4D97-AF65-F5344CB8AC3E}">
        <p14:creationId xmlns:p14="http://schemas.microsoft.com/office/powerpoint/2010/main" val="9829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2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4" y="2332472"/>
            <a:ext cx="757237" cy="90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0" y="3610951"/>
            <a:ext cx="868779" cy="969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6" y="5043486"/>
            <a:ext cx="901109" cy="82275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4610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8326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2017296" y="5070119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</p:spTree>
    <p:extLst>
      <p:ext uri="{BB962C8B-B14F-4D97-AF65-F5344CB8AC3E}">
        <p14:creationId xmlns:p14="http://schemas.microsoft.com/office/powerpoint/2010/main" val="15654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7" y="1942445"/>
            <a:ext cx="532503" cy="59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59" y="1942445"/>
            <a:ext cx="497003" cy="591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94" y="1942445"/>
            <a:ext cx="603504" cy="59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46" y="2048946"/>
            <a:ext cx="591671" cy="37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65" y="2001612"/>
            <a:ext cx="591671" cy="47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284" y="1942445"/>
            <a:ext cx="343169" cy="59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702" y="1942445"/>
            <a:ext cx="355002" cy="591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952" y="2001612"/>
            <a:ext cx="524051" cy="473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252" y="1942445"/>
            <a:ext cx="591671" cy="59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171" y="1948362"/>
            <a:ext cx="520670" cy="579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093" y="1942445"/>
            <a:ext cx="508837" cy="591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6611" y="1942445"/>
            <a:ext cx="224835" cy="5916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91" y="4849901"/>
            <a:ext cx="331335" cy="6745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281" y="4957549"/>
            <a:ext cx="585489" cy="4592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3524" y="4918793"/>
            <a:ext cx="480812" cy="53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5091" y="4926818"/>
            <a:ext cx="520670" cy="5206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6515" y="4938651"/>
            <a:ext cx="544337" cy="497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1607" y="4909068"/>
            <a:ext cx="426003" cy="556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8364" y="4985985"/>
            <a:ext cx="568004" cy="4023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7122" y="4914985"/>
            <a:ext cx="568004" cy="5443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5880" y="4914985"/>
            <a:ext cx="556170" cy="544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2805" y="4958231"/>
            <a:ext cx="553230" cy="45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6789" y="4948753"/>
            <a:ext cx="715203" cy="47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62746" y="4901580"/>
            <a:ext cx="581531" cy="571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8105" y="2892854"/>
            <a:ext cx="325508" cy="56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4146" y="2889071"/>
            <a:ext cx="568788" cy="568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3468" y="2888410"/>
            <a:ext cx="649924" cy="570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83926" y="2886835"/>
            <a:ext cx="563203" cy="5732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07662" y="2888445"/>
            <a:ext cx="570041" cy="570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38237" y="2967294"/>
            <a:ext cx="737872" cy="4123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36642" y="2884865"/>
            <a:ext cx="577200" cy="57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375" y="2891715"/>
            <a:ext cx="355895" cy="56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5536" y="2890613"/>
            <a:ext cx="429155" cy="5657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65225" y="2889463"/>
            <a:ext cx="473336" cy="5680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99093" y="2901297"/>
            <a:ext cx="508837" cy="544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90804" y="2939448"/>
            <a:ext cx="524200" cy="468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11285" y="3848315"/>
            <a:ext cx="307669" cy="6153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64466" y="3854232"/>
            <a:ext cx="615337" cy="603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5316" y="3848315"/>
            <a:ext cx="615337" cy="6153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90421" y="3868207"/>
            <a:ext cx="565276" cy="5755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01209" y="4028915"/>
            <a:ext cx="518440" cy="2541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5162" y="3886082"/>
            <a:ext cx="739732" cy="5398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50406" y="3860149"/>
            <a:ext cx="437836" cy="5916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933754" y="3812815"/>
            <a:ext cx="520670" cy="6863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99937" y="3913339"/>
            <a:ext cx="700973" cy="485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846427" y="3871982"/>
            <a:ext cx="414169" cy="5680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386165" y="3852529"/>
            <a:ext cx="558744" cy="6069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5944" y="3969849"/>
            <a:ext cx="489829" cy="37227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Escolha</a:t>
            </a:r>
            <a:r>
              <a:rPr lang="en-US" kern="1200" dirty="0"/>
              <a:t> </a:t>
            </a:r>
            <a:r>
              <a:rPr lang="en-US" kern="1200" dirty="0" err="1"/>
              <a:t>seus</a:t>
            </a:r>
            <a:r>
              <a:rPr lang="en-US" kern="1200" dirty="0"/>
              <a:t> </a:t>
            </a:r>
            <a:r>
              <a:rPr lang="en-US" kern="1200" dirty="0" err="1"/>
              <a:t>ícones</a:t>
            </a:r>
            <a:r>
              <a:rPr lang="en-US" kern="1200" dirty="0"/>
              <a:t> e use</a:t>
            </a:r>
          </a:p>
        </p:txBody>
      </p:sp>
    </p:spTree>
    <p:extLst>
      <p:ext uri="{BB962C8B-B14F-4D97-AF65-F5344CB8AC3E}">
        <p14:creationId xmlns:p14="http://schemas.microsoft.com/office/powerpoint/2010/main" val="13676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448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23</cp:revision>
  <dcterms:created xsi:type="dcterms:W3CDTF">2018-05-17T15:34:44Z</dcterms:created>
  <dcterms:modified xsi:type="dcterms:W3CDTF">2023-11-23T14:51:35Z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