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67" r:id="rId3"/>
    <p:sldId id="289" r:id="rId4"/>
    <p:sldId id="290" r:id="rId5"/>
    <p:sldId id="291" r:id="rId6"/>
    <p:sldId id="292" r:id="rId7"/>
    <p:sldId id="293" r:id="rId8"/>
    <p:sldId id="295" r:id="rId9"/>
    <p:sldId id="294" r:id="rId10"/>
    <p:sldId id="296" r:id="rId11"/>
    <p:sldId id="297" r:id="rId12"/>
    <p:sldId id="298" r:id="rId13"/>
    <p:sldId id="29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Fira Sans Extra Condensed Medium"/>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C71C97-0ADC-4840-ACC5-9A4581437D48}">
  <a:tblStyle styleId="{BBC71C97-0ADC-4840-ACC5-9A4581437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6"/>
    <p:restoredTop sz="88119"/>
  </p:normalViewPr>
  <p:slideViewPr>
    <p:cSldViewPr snapToGrid="0">
      <p:cViewPr>
        <p:scale>
          <a:sx n="188" d="100"/>
          <a:sy n="188" d="100"/>
        </p:scale>
        <p:origin x="144" y="168"/>
      </p:cViewPr>
      <p:guideLst/>
    </p:cSldViewPr>
  </p:slideViewPr>
  <p:outlineViewPr>
    <p:cViewPr>
      <p:scale>
        <a:sx n="33" d="100"/>
        <a:sy n="33" d="100"/>
      </p:scale>
      <p:origin x="0" y="-3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82FBC-4E2F-304F-8E35-729E1D9D9554}" type="doc">
      <dgm:prSet loTypeId="urn:microsoft.com/office/officeart/2005/8/layout/cycle7" loCatId="" qsTypeId="urn:microsoft.com/office/officeart/2005/8/quickstyle/simple1" qsCatId="simple" csTypeId="urn:microsoft.com/office/officeart/2005/8/colors/colorful3" csCatId="colorful" phldr="1"/>
      <dgm:spPr/>
      <dgm:t>
        <a:bodyPr/>
        <a:lstStyle/>
        <a:p>
          <a:endParaRPr lang="pt-BR"/>
        </a:p>
      </dgm:t>
    </dgm:pt>
    <dgm:pt modelId="{68D43566-C516-3B46-83D4-F9A0A87389B0}">
      <dgm:prSet phldrT="[Texto]"/>
      <dgm:spPr/>
      <dgm:t>
        <a:bodyPr/>
        <a:lstStyle/>
        <a:p>
          <a:r>
            <a:rPr lang="pt-BR" dirty="0"/>
            <a:t>PEP</a:t>
          </a:r>
        </a:p>
      </dgm:t>
    </dgm:pt>
    <dgm:pt modelId="{BAE49F10-6E4C-6D4D-9B7E-897C56021947}" type="parTrans" cxnId="{8C7B0C38-2C0D-FE4D-813C-07821AE6A5FA}">
      <dgm:prSet/>
      <dgm:spPr/>
      <dgm:t>
        <a:bodyPr/>
        <a:lstStyle/>
        <a:p>
          <a:endParaRPr lang="pt-BR"/>
        </a:p>
      </dgm:t>
    </dgm:pt>
    <dgm:pt modelId="{DBCD0D9B-B8BA-6B42-81D9-788442571180}" type="sibTrans" cxnId="{8C7B0C38-2C0D-FE4D-813C-07821AE6A5FA}">
      <dgm:prSet/>
      <dgm:spPr/>
      <dgm:t>
        <a:bodyPr/>
        <a:lstStyle/>
        <a:p>
          <a:endParaRPr lang="pt-BR"/>
        </a:p>
      </dgm:t>
    </dgm:pt>
    <dgm:pt modelId="{3F4503C5-1B2B-4A48-82B0-73A08F4153AC}">
      <dgm:prSet phldrT="[Texto]"/>
      <dgm:spPr/>
      <dgm:t>
        <a:bodyPr/>
        <a:lstStyle/>
        <a:p>
          <a:r>
            <a:rPr lang="pt-BR" dirty="0"/>
            <a:t>RES, CDR, Registros</a:t>
          </a:r>
        </a:p>
      </dgm:t>
    </dgm:pt>
    <dgm:pt modelId="{D478B861-668D-6D46-96AE-F1BEC1ED82BD}" type="parTrans" cxnId="{ABAB521D-451B-514E-B3FE-DF1C5CBD6CC3}">
      <dgm:prSet/>
      <dgm:spPr/>
      <dgm:t>
        <a:bodyPr/>
        <a:lstStyle/>
        <a:p>
          <a:endParaRPr lang="pt-BR"/>
        </a:p>
      </dgm:t>
    </dgm:pt>
    <dgm:pt modelId="{5722FC7D-2858-3545-A0FC-6DF6F63AB820}" type="sibTrans" cxnId="{ABAB521D-451B-514E-B3FE-DF1C5CBD6CC3}">
      <dgm:prSet/>
      <dgm:spPr/>
      <dgm:t>
        <a:bodyPr/>
        <a:lstStyle/>
        <a:p>
          <a:endParaRPr lang="pt-BR"/>
        </a:p>
      </dgm:t>
    </dgm:pt>
    <dgm:pt modelId="{331EE680-435B-0549-AAAF-1CD35A2A51FA}">
      <dgm:prSet phldrT="[Texto]"/>
      <dgm:spPr/>
      <dgm:t>
        <a:bodyPr/>
        <a:lstStyle/>
        <a:p>
          <a:endParaRPr lang="pt-BR" dirty="0"/>
        </a:p>
        <a:p>
          <a:r>
            <a:rPr lang="pt-BR" dirty="0"/>
            <a:t>Bases de  Conhecimento Médico</a:t>
          </a:r>
        </a:p>
      </dgm:t>
    </dgm:pt>
    <dgm:pt modelId="{B3FAC388-428F-E04B-AC82-A23DF8E49C53}" type="parTrans" cxnId="{1DD5C386-8DB4-2343-9140-B51F45E40B5B}">
      <dgm:prSet/>
      <dgm:spPr/>
      <dgm:t>
        <a:bodyPr/>
        <a:lstStyle/>
        <a:p>
          <a:endParaRPr lang="pt-BR"/>
        </a:p>
      </dgm:t>
    </dgm:pt>
    <dgm:pt modelId="{0195ABFB-9A0E-A444-B532-6A2B58B23B2E}" type="sibTrans" cxnId="{1DD5C386-8DB4-2343-9140-B51F45E40B5B}">
      <dgm:prSet/>
      <dgm:spPr/>
      <dgm:t>
        <a:bodyPr/>
        <a:lstStyle/>
        <a:p>
          <a:endParaRPr lang="pt-BR"/>
        </a:p>
      </dgm:t>
    </dgm:pt>
    <dgm:pt modelId="{36C401B9-55E6-6C45-9064-8B5536197C77}">
      <dgm:prSet phldrT="[Texto]"/>
      <dgm:spPr/>
      <dgm:t>
        <a:bodyPr/>
        <a:lstStyle/>
        <a:p>
          <a:r>
            <a:rPr lang="pt-BR" dirty="0"/>
            <a:t>Protocolos e Diretrizes  clínicas, Linhas de cuidado </a:t>
          </a:r>
        </a:p>
      </dgm:t>
    </dgm:pt>
    <dgm:pt modelId="{EAE6CC92-3855-E34C-8578-289D2D196138}" type="parTrans" cxnId="{953B970A-DBA6-E64D-A5A6-C3434849C818}">
      <dgm:prSet/>
      <dgm:spPr/>
      <dgm:t>
        <a:bodyPr/>
        <a:lstStyle/>
        <a:p>
          <a:endParaRPr lang="pt-BR"/>
        </a:p>
      </dgm:t>
    </dgm:pt>
    <dgm:pt modelId="{FFED63FC-564E-1840-BB05-F5740095BAB3}" type="sibTrans" cxnId="{953B970A-DBA6-E64D-A5A6-C3434849C818}">
      <dgm:prSet/>
      <dgm:spPr/>
      <dgm:t>
        <a:bodyPr/>
        <a:lstStyle/>
        <a:p>
          <a:endParaRPr lang="pt-BR"/>
        </a:p>
      </dgm:t>
    </dgm:pt>
    <dgm:pt modelId="{631CE81E-162A-DC4E-89E0-2904CD58E86D}" type="pres">
      <dgm:prSet presAssocID="{DFF82FBC-4E2F-304F-8E35-729E1D9D9554}" presName="Name0" presStyleCnt="0">
        <dgm:presLayoutVars>
          <dgm:dir/>
          <dgm:resizeHandles val="exact"/>
        </dgm:presLayoutVars>
      </dgm:prSet>
      <dgm:spPr/>
    </dgm:pt>
    <dgm:pt modelId="{4707257B-A7C7-D141-94B2-9DEEE84E3000}" type="pres">
      <dgm:prSet presAssocID="{68D43566-C516-3B46-83D4-F9A0A87389B0}" presName="node" presStyleLbl="node1" presStyleIdx="0" presStyleCnt="4">
        <dgm:presLayoutVars>
          <dgm:bulletEnabled val="1"/>
        </dgm:presLayoutVars>
      </dgm:prSet>
      <dgm:spPr/>
    </dgm:pt>
    <dgm:pt modelId="{939E16D5-EC3B-F441-8B56-B56694E70931}" type="pres">
      <dgm:prSet presAssocID="{DBCD0D9B-B8BA-6B42-81D9-788442571180}" presName="sibTrans" presStyleLbl="sibTrans2D1" presStyleIdx="0" presStyleCnt="4"/>
      <dgm:spPr/>
    </dgm:pt>
    <dgm:pt modelId="{AA8BCB0D-323F-744D-9813-3B2700470510}" type="pres">
      <dgm:prSet presAssocID="{DBCD0D9B-B8BA-6B42-81D9-788442571180}" presName="connectorText" presStyleLbl="sibTrans2D1" presStyleIdx="0" presStyleCnt="4"/>
      <dgm:spPr/>
    </dgm:pt>
    <dgm:pt modelId="{C4DFC4DF-DF34-7547-9AA0-1D144BCBA34A}" type="pres">
      <dgm:prSet presAssocID="{3F4503C5-1B2B-4A48-82B0-73A08F4153AC}" presName="node" presStyleLbl="node1" presStyleIdx="1" presStyleCnt="4">
        <dgm:presLayoutVars>
          <dgm:bulletEnabled val="1"/>
        </dgm:presLayoutVars>
      </dgm:prSet>
      <dgm:spPr/>
    </dgm:pt>
    <dgm:pt modelId="{215E55BC-93A5-554E-A028-51E7A98C2657}" type="pres">
      <dgm:prSet presAssocID="{5722FC7D-2858-3545-A0FC-6DF6F63AB820}" presName="sibTrans" presStyleLbl="sibTrans2D1" presStyleIdx="1" presStyleCnt="4"/>
      <dgm:spPr/>
    </dgm:pt>
    <dgm:pt modelId="{4FB8C7BC-56BA-374B-A9F4-B83265BA093F}" type="pres">
      <dgm:prSet presAssocID="{5722FC7D-2858-3545-A0FC-6DF6F63AB820}" presName="connectorText" presStyleLbl="sibTrans2D1" presStyleIdx="1" presStyleCnt="4"/>
      <dgm:spPr/>
    </dgm:pt>
    <dgm:pt modelId="{399DAADA-C067-744C-8127-4A28D694E4C5}" type="pres">
      <dgm:prSet presAssocID="{331EE680-435B-0549-AAAF-1CD35A2A51FA}" presName="node" presStyleLbl="node1" presStyleIdx="2" presStyleCnt="4">
        <dgm:presLayoutVars>
          <dgm:bulletEnabled val="1"/>
        </dgm:presLayoutVars>
      </dgm:prSet>
      <dgm:spPr/>
    </dgm:pt>
    <dgm:pt modelId="{E1186471-ACAA-C648-9F51-FBEEE957C3F1}" type="pres">
      <dgm:prSet presAssocID="{0195ABFB-9A0E-A444-B532-6A2B58B23B2E}" presName="sibTrans" presStyleLbl="sibTrans2D1" presStyleIdx="2" presStyleCnt="4"/>
      <dgm:spPr/>
    </dgm:pt>
    <dgm:pt modelId="{1D6EF1EA-9F39-F842-BC09-5CDEB6DE42EF}" type="pres">
      <dgm:prSet presAssocID="{0195ABFB-9A0E-A444-B532-6A2B58B23B2E}" presName="connectorText" presStyleLbl="sibTrans2D1" presStyleIdx="2" presStyleCnt="4"/>
      <dgm:spPr/>
    </dgm:pt>
    <dgm:pt modelId="{E7460392-D2DA-F84E-9E79-C0584DEACA46}" type="pres">
      <dgm:prSet presAssocID="{36C401B9-55E6-6C45-9064-8B5536197C77}" presName="node" presStyleLbl="node1" presStyleIdx="3" presStyleCnt="4">
        <dgm:presLayoutVars>
          <dgm:bulletEnabled val="1"/>
        </dgm:presLayoutVars>
      </dgm:prSet>
      <dgm:spPr/>
    </dgm:pt>
    <dgm:pt modelId="{7F0EABE8-921F-814D-8366-4727FE60B3E6}" type="pres">
      <dgm:prSet presAssocID="{FFED63FC-564E-1840-BB05-F5740095BAB3}" presName="sibTrans" presStyleLbl="sibTrans2D1" presStyleIdx="3" presStyleCnt="4"/>
      <dgm:spPr/>
    </dgm:pt>
    <dgm:pt modelId="{F1185DBC-65C6-4B4A-8305-381F5DB98CBA}" type="pres">
      <dgm:prSet presAssocID="{FFED63FC-564E-1840-BB05-F5740095BAB3}" presName="connectorText" presStyleLbl="sibTrans2D1" presStyleIdx="3" presStyleCnt="4"/>
      <dgm:spPr/>
    </dgm:pt>
  </dgm:ptLst>
  <dgm:cxnLst>
    <dgm:cxn modelId="{953B970A-DBA6-E64D-A5A6-C3434849C818}" srcId="{DFF82FBC-4E2F-304F-8E35-729E1D9D9554}" destId="{36C401B9-55E6-6C45-9064-8B5536197C77}" srcOrd="3" destOrd="0" parTransId="{EAE6CC92-3855-E34C-8578-289D2D196138}" sibTransId="{FFED63FC-564E-1840-BB05-F5740095BAB3}"/>
    <dgm:cxn modelId="{79DBE811-95AE-144B-B358-AC0CAB82EFF0}" type="presOf" srcId="{68D43566-C516-3B46-83D4-F9A0A87389B0}" destId="{4707257B-A7C7-D141-94B2-9DEEE84E3000}" srcOrd="0" destOrd="0" presId="urn:microsoft.com/office/officeart/2005/8/layout/cycle7"/>
    <dgm:cxn modelId="{8209E21C-BCDF-AD49-A0E8-F4AEFE91F29C}" type="presOf" srcId="{FFED63FC-564E-1840-BB05-F5740095BAB3}" destId="{F1185DBC-65C6-4B4A-8305-381F5DB98CBA}" srcOrd="1" destOrd="0" presId="urn:microsoft.com/office/officeart/2005/8/layout/cycle7"/>
    <dgm:cxn modelId="{ABAB521D-451B-514E-B3FE-DF1C5CBD6CC3}" srcId="{DFF82FBC-4E2F-304F-8E35-729E1D9D9554}" destId="{3F4503C5-1B2B-4A48-82B0-73A08F4153AC}" srcOrd="1" destOrd="0" parTransId="{D478B861-668D-6D46-96AE-F1BEC1ED82BD}" sibTransId="{5722FC7D-2858-3545-A0FC-6DF6F63AB820}"/>
    <dgm:cxn modelId="{77913A29-60D0-2C44-96EE-974A26A641AC}" type="presOf" srcId="{DFF82FBC-4E2F-304F-8E35-729E1D9D9554}" destId="{631CE81E-162A-DC4E-89E0-2904CD58E86D}" srcOrd="0" destOrd="0" presId="urn:microsoft.com/office/officeart/2005/8/layout/cycle7"/>
    <dgm:cxn modelId="{406C5E37-2B24-4B47-89AD-AF78200EDAE1}" type="presOf" srcId="{DBCD0D9B-B8BA-6B42-81D9-788442571180}" destId="{AA8BCB0D-323F-744D-9813-3B2700470510}" srcOrd="1" destOrd="0" presId="urn:microsoft.com/office/officeart/2005/8/layout/cycle7"/>
    <dgm:cxn modelId="{8C7B0C38-2C0D-FE4D-813C-07821AE6A5FA}" srcId="{DFF82FBC-4E2F-304F-8E35-729E1D9D9554}" destId="{68D43566-C516-3B46-83D4-F9A0A87389B0}" srcOrd="0" destOrd="0" parTransId="{BAE49F10-6E4C-6D4D-9B7E-897C56021947}" sibTransId="{DBCD0D9B-B8BA-6B42-81D9-788442571180}"/>
    <dgm:cxn modelId="{8276AB38-5622-0842-B330-7C69820232A6}" type="presOf" srcId="{DBCD0D9B-B8BA-6B42-81D9-788442571180}" destId="{939E16D5-EC3B-F441-8B56-B56694E70931}" srcOrd="0" destOrd="0" presId="urn:microsoft.com/office/officeart/2005/8/layout/cycle7"/>
    <dgm:cxn modelId="{21A4B847-2FB4-934F-9F64-953E0502A1F1}" type="presOf" srcId="{0195ABFB-9A0E-A444-B532-6A2B58B23B2E}" destId="{1D6EF1EA-9F39-F842-BC09-5CDEB6DE42EF}" srcOrd="1" destOrd="0" presId="urn:microsoft.com/office/officeart/2005/8/layout/cycle7"/>
    <dgm:cxn modelId="{7168C74C-A6FE-B444-B626-8C47FDE84501}" type="presOf" srcId="{0195ABFB-9A0E-A444-B532-6A2B58B23B2E}" destId="{E1186471-ACAA-C648-9F51-FBEEE957C3F1}" srcOrd="0" destOrd="0" presId="urn:microsoft.com/office/officeart/2005/8/layout/cycle7"/>
    <dgm:cxn modelId="{1DD5C386-8DB4-2343-9140-B51F45E40B5B}" srcId="{DFF82FBC-4E2F-304F-8E35-729E1D9D9554}" destId="{331EE680-435B-0549-AAAF-1CD35A2A51FA}" srcOrd="2" destOrd="0" parTransId="{B3FAC388-428F-E04B-AC82-A23DF8E49C53}" sibTransId="{0195ABFB-9A0E-A444-B532-6A2B58B23B2E}"/>
    <dgm:cxn modelId="{7716A78D-C365-274F-B794-F03962499DFD}" type="presOf" srcId="{36C401B9-55E6-6C45-9064-8B5536197C77}" destId="{E7460392-D2DA-F84E-9E79-C0584DEACA46}" srcOrd="0" destOrd="0" presId="urn:microsoft.com/office/officeart/2005/8/layout/cycle7"/>
    <dgm:cxn modelId="{5CCABD92-39D8-C948-83F7-46C6B2670813}" type="presOf" srcId="{5722FC7D-2858-3545-A0FC-6DF6F63AB820}" destId="{215E55BC-93A5-554E-A028-51E7A98C2657}" srcOrd="0" destOrd="0" presId="urn:microsoft.com/office/officeart/2005/8/layout/cycle7"/>
    <dgm:cxn modelId="{0BF3A9D4-97F8-3140-A2DE-B15B18B63FFD}" type="presOf" srcId="{3F4503C5-1B2B-4A48-82B0-73A08F4153AC}" destId="{C4DFC4DF-DF34-7547-9AA0-1D144BCBA34A}" srcOrd="0" destOrd="0" presId="urn:microsoft.com/office/officeart/2005/8/layout/cycle7"/>
    <dgm:cxn modelId="{8DD749EE-FC5F-324B-835D-1976E74AF1CE}" type="presOf" srcId="{FFED63FC-564E-1840-BB05-F5740095BAB3}" destId="{7F0EABE8-921F-814D-8366-4727FE60B3E6}" srcOrd="0" destOrd="0" presId="urn:microsoft.com/office/officeart/2005/8/layout/cycle7"/>
    <dgm:cxn modelId="{C913E4FE-ED1A-5C48-BFB0-1D3B12BC43AD}" type="presOf" srcId="{5722FC7D-2858-3545-A0FC-6DF6F63AB820}" destId="{4FB8C7BC-56BA-374B-A9F4-B83265BA093F}" srcOrd="1" destOrd="0" presId="urn:microsoft.com/office/officeart/2005/8/layout/cycle7"/>
    <dgm:cxn modelId="{D65FEAFF-C45E-D144-A03A-4414E6654A08}" type="presOf" srcId="{331EE680-435B-0549-AAAF-1CD35A2A51FA}" destId="{399DAADA-C067-744C-8127-4A28D694E4C5}" srcOrd="0" destOrd="0" presId="urn:microsoft.com/office/officeart/2005/8/layout/cycle7"/>
    <dgm:cxn modelId="{828FAD64-498F-6B48-98E9-099FFD581776}" type="presParOf" srcId="{631CE81E-162A-DC4E-89E0-2904CD58E86D}" destId="{4707257B-A7C7-D141-94B2-9DEEE84E3000}" srcOrd="0" destOrd="0" presId="urn:microsoft.com/office/officeart/2005/8/layout/cycle7"/>
    <dgm:cxn modelId="{C9F45CCD-975D-7A47-8C0A-89DFF74E9C1A}" type="presParOf" srcId="{631CE81E-162A-DC4E-89E0-2904CD58E86D}" destId="{939E16D5-EC3B-F441-8B56-B56694E70931}" srcOrd="1" destOrd="0" presId="urn:microsoft.com/office/officeart/2005/8/layout/cycle7"/>
    <dgm:cxn modelId="{0173908F-DFB9-D246-962F-74EC11CBE979}" type="presParOf" srcId="{939E16D5-EC3B-F441-8B56-B56694E70931}" destId="{AA8BCB0D-323F-744D-9813-3B2700470510}" srcOrd="0" destOrd="0" presId="urn:microsoft.com/office/officeart/2005/8/layout/cycle7"/>
    <dgm:cxn modelId="{EB4A9811-2D68-144E-9767-5307D837F629}" type="presParOf" srcId="{631CE81E-162A-DC4E-89E0-2904CD58E86D}" destId="{C4DFC4DF-DF34-7547-9AA0-1D144BCBA34A}" srcOrd="2" destOrd="0" presId="urn:microsoft.com/office/officeart/2005/8/layout/cycle7"/>
    <dgm:cxn modelId="{B88BEBA5-D7A2-6141-B12D-0454CC98E425}" type="presParOf" srcId="{631CE81E-162A-DC4E-89E0-2904CD58E86D}" destId="{215E55BC-93A5-554E-A028-51E7A98C2657}" srcOrd="3" destOrd="0" presId="urn:microsoft.com/office/officeart/2005/8/layout/cycle7"/>
    <dgm:cxn modelId="{9876D8E3-E971-184B-A5F3-C5D0278BBD8A}" type="presParOf" srcId="{215E55BC-93A5-554E-A028-51E7A98C2657}" destId="{4FB8C7BC-56BA-374B-A9F4-B83265BA093F}" srcOrd="0" destOrd="0" presId="urn:microsoft.com/office/officeart/2005/8/layout/cycle7"/>
    <dgm:cxn modelId="{4A838C8B-0027-644B-819B-1804C0C8A6EE}" type="presParOf" srcId="{631CE81E-162A-DC4E-89E0-2904CD58E86D}" destId="{399DAADA-C067-744C-8127-4A28D694E4C5}" srcOrd="4" destOrd="0" presId="urn:microsoft.com/office/officeart/2005/8/layout/cycle7"/>
    <dgm:cxn modelId="{5A156E75-9917-2443-B6AB-DD3D8B8C1C88}" type="presParOf" srcId="{631CE81E-162A-DC4E-89E0-2904CD58E86D}" destId="{E1186471-ACAA-C648-9F51-FBEEE957C3F1}" srcOrd="5" destOrd="0" presId="urn:microsoft.com/office/officeart/2005/8/layout/cycle7"/>
    <dgm:cxn modelId="{54540136-C9EE-BC4E-B3EC-25B261ECF3A4}" type="presParOf" srcId="{E1186471-ACAA-C648-9F51-FBEEE957C3F1}" destId="{1D6EF1EA-9F39-F842-BC09-5CDEB6DE42EF}" srcOrd="0" destOrd="0" presId="urn:microsoft.com/office/officeart/2005/8/layout/cycle7"/>
    <dgm:cxn modelId="{9552667D-B2CC-6240-9C23-411B942C2E59}" type="presParOf" srcId="{631CE81E-162A-DC4E-89E0-2904CD58E86D}" destId="{E7460392-D2DA-F84E-9E79-C0584DEACA46}" srcOrd="6" destOrd="0" presId="urn:microsoft.com/office/officeart/2005/8/layout/cycle7"/>
    <dgm:cxn modelId="{5E3ECCF3-D65E-2C46-B425-3D279FE43D6B}" type="presParOf" srcId="{631CE81E-162A-DC4E-89E0-2904CD58E86D}" destId="{7F0EABE8-921F-814D-8366-4727FE60B3E6}" srcOrd="7" destOrd="0" presId="urn:microsoft.com/office/officeart/2005/8/layout/cycle7"/>
    <dgm:cxn modelId="{BB9FB9AB-561D-124E-B9E8-9AC718392170}" type="presParOf" srcId="{7F0EABE8-921F-814D-8366-4727FE60B3E6}" destId="{F1185DBC-65C6-4B4A-8305-381F5DB98CB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F82FBC-4E2F-304F-8E35-729E1D9D9554}" type="doc">
      <dgm:prSet loTypeId="urn:microsoft.com/office/officeart/2005/8/layout/cycle7" loCatId="" qsTypeId="urn:microsoft.com/office/officeart/2005/8/quickstyle/simple1" qsCatId="simple" csTypeId="urn:microsoft.com/office/officeart/2005/8/colors/colorful3" csCatId="colorful" phldr="1"/>
      <dgm:spPr/>
      <dgm:t>
        <a:bodyPr/>
        <a:lstStyle/>
        <a:p>
          <a:endParaRPr lang="pt-BR"/>
        </a:p>
      </dgm:t>
    </dgm:pt>
    <dgm:pt modelId="{68D43566-C516-3B46-83D4-F9A0A87389B0}">
      <dgm:prSet phldrT="[Texto]"/>
      <dgm:spPr/>
      <dgm:t>
        <a:bodyPr/>
        <a:lstStyle/>
        <a:p>
          <a:r>
            <a:rPr lang="pt-BR" dirty="0"/>
            <a:t>Características Clínicas</a:t>
          </a:r>
        </a:p>
        <a:p>
          <a:r>
            <a:rPr lang="pt-BR" dirty="0"/>
            <a:t>O que aconteceu com eles?</a:t>
          </a:r>
        </a:p>
      </dgm:t>
    </dgm:pt>
    <dgm:pt modelId="{BAE49F10-6E4C-6D4D-9B7E-897C56021947}" type="parTrans" cxnId="{8C7B0C38-2C0D-FE4D-813C-07821AE6A5FA}">
      <dgm:prSet/>
      <dgm:spPr/>
      <dgm:t>
        <a:bodyPr/>
        <a:lstStyle/>
        <a:p>
          <a:endParaRPr lang="pt-BR"/>
        </a:p>
      </dgm:t>
    </dgm:pt>
    <dgm:pt modelId="{DBCD0D9B-B8BA-6B42-81D9-788442571180}" type="sibTrans" cxnId="{8C7B0C38-2C0D-FE4D-813C-07821AE6A5FA}">
      <dgm:prSet/>
      <dgm:spPr/>
      <dgm:t>
        <a:bodyPr/>
        <a:lstStyle/>
        <a:p>
          <a:endParaRPr lang="pt-BR"/>
        </a:p>
      </dgm:t>
    </dgm:pt>
    <dgm:pt modelId="{3F4503C5-1B2B-4A48-82B0-73A08F4153AC}">
      <dgm:prSet phldrT="[Texto]"/>
      <dgm:spPr/>
      <dgm:t>
        <a:bodyPr/>
        <a:lstStyle/>
        <a:p>
          <a:r>
            <a:rPr lang="pt-BR" dirty="0"/>
            <a:t>Saúde populacional</a:t>
          </a:r>
        </a:p>
        <a:p>
          <a:r>
            <a:rPr lang="pt-BR" dirty="0"/>
            <a:t>Quais são as causas?</a:t>
          </a:r>
        </a:p>
      </dgm:t>
    </dgm:pt>
    <dgm:pt modelId="{D478B861-668D-6D46-96AE-F1BEC1ED82BD}" type="parTrans" cxnId="{ABAB521D-451B-514E-B3FE-DF1C5CBD6CC3}">
      <dgm:prSet/>
      <dgm:spPr/>
      <dgm:t>
        <a:bodyPr/>
        <a:lstStyle/>
        <a:p>
          <a:endParaRPr lang="pt-BR"/>
        </a:p>
      </dgm:t>
    </dgm:pt>
    <dgm:pt modelId="{5722FC7D-2858-3545-A0FC-6DF6F63AB820}" type="sibTrans" cxnId="{ABAB521D-451B-514E-B3FE-DF1C5CBD6CC3}">
      <dgm:prSet/>
      <dgm:spPr/>
      <dgm:t>
        <a:bodyPr/>
        <a:lstStyle/>
        <a:p>
          <a:endParaRPr lang="pt-BR"/>
        </a:p>
      </dgm:t>
    </dgm:pt>
    <dgm:pt modelId="{331EE680-435B-0549-AAAF-1CD35A2A51FA}">
      <dgm:prSet phldrT="[Texto]"/>
      <dgm:spPr/>
      <dgm:t>
        <a:bodyPr/>
        <a:lstStyle/>
        <a:p>
          <a:r>
            <a:rPr lang="pt-BR" dirty="0"/>
            <a:t>Paciente (preditivo)</a:t>
          </a:r>
        </a:p>
        <a:p>
          <a:r>
            <a:rPr lang="pt-BR" dirty="0"/>
            <a:t>O que vai acontecer COMIGO?</a:t>
          </a:r>
        </a:p>
      </dgm:t>
    </dgm:pt>
    <dgm:pt modelId="{B3FAC388-428F-E04B-AC82-A23DF8E49C53}" type="parTrans" cxnId="{1DD5C386-8DB4-2343-9140-B51F45E40B5B}">
      <dgm:prSet/>
      <dgm:spPr/>
      <dgm:t>
        <a:bodyPr/>
        <a:lstStyle/>
        <a:p>
          <a:endParaRPr lang="pt-BR"/>
        </a:p>
      </dgm:t>
    </dgm:pt>
    <dgm:pt modelId="{0195ABFB-9A0E-A444-B532-6A2B58B23B2E}" type="sibTrans" cxnId="{1DD5C386-8DB4-2343-9140-B51F45E40B5B}">
      <dgm:prSet/>
      <dgm:spPr/>
      <dgm:t>
        <a:bodyPr/>
        <a:lstStyle/>
        <a:p>
          <a:endParaRPr lang="pt-BR"/>
        </a:p>
      </dgm:t>
    </dgm:pt>
    <dgm:pt modelId="{631CE81E-162A-DC4E-89E0-2904CD58E86D}" type="pres">
      <dgm:prSet presAssocID="{DFF82FBC-4E2F-304F-8E35-729E1D9D9554}" presName="Name0" presStyleCnt="0">
        <dgm:presLayoutVars>
          <dgm:dir/>
          <dgm:resizeHandles val="exact"/>
        </dgm:presLayoutVars>
      </dgm:prSet>
      <dgm:spPr/>
    </dgm:pt>
    <dgm:pt modelId="{4707257B-A7C7-D141-94B2-9DEEE84E3000}" type="pres">
      <dgm:prSet presAssocID="{68D43566-C516-3B46-83D4-F9A0A87389B0}" presName="node" presStyleLbl="node1" presStyleIdx="0" presStyleCnt="3">
        <dgm:presLayoutVars>
          <dgm:bulletEnabled val="1"/>
        </dgm:presLayoutVars>
      </dgm:prSet>
      <dgm:spPr/>
    </dgm:pt>
    <dgm:pt modelId="{939E16D5-EC3B-F441-8B56-B56694E70931}" type="pres">
      <dgm:prSet presAssocID="{DBCD0D9B-B8BA-6B42-81D9-788442571180}" presName="sibTrans" presStyleLbl="sibTrans2D1" presStyleIdx="0" presStyleCnt="3"/>
      <dgm:spPr/>
    </dgm:pt>
    <dgm:pt modelId="{AA8BCB0D-323F-744D-9813-3B2700470510}" type="pres">
      <dgm:prSet presAssocID="{DBCD0D9B-B8BA-6B42-81D9-788442571180}" presName="connectorText" presStyleLbl="sibTrans2D1" presStyleIdx="0" presStyleCnt="3"/>
      <dgm:spPr/>
    </dgm:pt>
    <dgm:pt modelId="{C4DFC4DF-DF34-7547-9AA0-1D144BCBA34A}" type="pres">
      <dgm:prSet presAssocID="{3F4503C5-1B2B-4A48-82B0-73A08F4153AC}" presName="node" presStyleLbl="node1" presStyleIdx="1" presStyleCnt="3">
        <dgm:presLayoutVars>
          <dgm:bulletEnabled val="1"/>
        </dgm:presLayoutVars>
      </dgm:prSet>
      <dgm:spPr/>
    </dgm:pt>
    <dgm:pt modelId="{215E55BC-93A5-554E-A028-51E7A98C2657}" type="pres">
      <dgm:prSet presAssocID="{5722FC7D-2858-3545-A0FC-6DF6F63AB820}" presName="sibTrans" presStyleLbl="sibTrans2D1" presStyleIdx="1" presStyleCnt="3"/>
      <dgm:spPr/>
    </dgm:pt>
    <dgm:pt modelId="{4FB8C7BC-56BA-374B-A9F4-B83265BA093F}" type="pres">
      <dgm:prSet presAssocID="{5722FC7D-2858-3545-A0FC-6DF6F63AB820}" presName="connectorText" presStyleLbl="sibTrans2D1" presStyleIdx="1" presStyleCnt="3"/>
      <dgm:spPr/>
    </dgm:pt>
    <dgm:pt modelId="{399DAADA-C067-744C-8127-4A28D694E4C5}" type="pres">
      <dgm:prSet presAssocID="{331EE680-435B-0549-AAAF-1CD35A2A51FA}" presName="node" presStyleLbl="node1" presStyleIdx="2" presStyleCnt="3">
        <dgm:presLayoutVars>
          <dgm:bulletEnabled val="1"/>
        </dgm:presLayoutVars>
      </dgm:prSet>
      <dgm:spPr/>
    </dgm:pt>
    <dgm:pt modelId="{E1186471-ACAA-C648-9F51-FBEEE957C3F1}" type="pres">
      <dgm:prSet presAssocID="{0195ABFB-9A0E-A444-B532-6A2B58B23B2E}" presName="sibTrans" presStyleLbl="sibTrans2D1" presStyleIdx="2" presStyleCnt="3"/>
      <dgm:spPr/>
    </dgm:pt>
    <dgm:pt modelId="{1D6EF1EA-9F39-F842-BC09-5CDEB6DE42EF}" type="pres">
      <dgm:prSet presAssocID="{0195ABFB-9A0E-A444-B532-6A2B58B23B2E}" presName="connectorText" presStyleLbl="sibTrans2D1" presStyleIdx="2" presStyleCnt="3"/>
      <dgm:spPr/>
    </dgm:pt>
  </dgm:ptLst>
  <dgm:cxnLst>
    <dgm:cxn modelId="{79DBE811-95AE-144B-B358-AC0CAB82EFF0}" type="presOf" srcId="{68D43566-C516-3B46-83D4-F9A0A87389B0}" destId="{4707257B-A7C7-D141-94B2-9DEEE84E3000}" srcOrd="0" destOrd="0" presId="urn:microsoft.com/office/officeart/2005/8/layout/cycle7"/>
    <dgm:cxn modelId="{ABAB521D-451B-514E-B3FE-DF1C5CBD6CC3}" srcId="{DFF82FBC-4E2F-304F-8E35-729E1D9D9554}" destId="{3F4503C5-1B2B-4A48-82B0-73A08F4153AC}" srcOrd="1" destOrd="0" parTransId="{D478B861-668D-6D46-96AE-F1BEC1ED82BD}" sibTransId="{5722FC7D-2858-3545-A0FC-6DF6F63AB820}"/>
    <dgm:cxn modelId="{77913A29-60D0-2C44-96EE-974A26A641AC}" type="presOf" srcId="{DFF82FBC-4E2F-304F-8E35-729E1D9D9554}" destId="{631CE81E-162A-DC4E-89E0-2904CD58E86D}" srcOrd="0" destOrd="0" presId="urn:microsoft.com/office/officeart/2005/8/layout/cycle7"/>
    <dgm:cxn modelId="{406C5E37-2B24-4B47-89AD-AF78200EDAE1}" type="presOf" srcId="{DBCD0D9B-B8BA-6B42-81D9-788442571180}" destId="{AA8BCB0D-323F-744D-9813-3B2700470510}" srcOrd="1" destOrd="0" presId="urn:microsoft.com/office/officeart/2005/8/layout/cycle7"/>
    <dgm:cxn modelId="{8C7B0C38-2C0D-FE4D-813C-07821AE6A5FA}" srcId="{DFF82FBC-4E2F-304F-8E35-729E1D9D9554}" destId="{68D43566-C516-3B46-83D4-F9A0A87389B0}" srcOrd="0" destOrd="0" parTransId="{BAE49F10-6E4C-6D4D-9B7E-897C56021947}" sibTransId="{DBCD0D9B-B8BA-6B42-81D9-788442571180}"/>
    <dgm:cxn modelId="{8276AB38-5622-0842-B330-7C69820232A6}" type="presOf" srcId="{DBCD0D9B-B8BA-6B42-81D9-788442571180}" destId="{939E16D5-EC3B-F441-8B56-B56694E70931}" srcOrd="0" destOrd="0" presId="urn:microsoft.com/office/officeart/2005/8/layout/cycle7"/>
    <dgm:cxn modelId="{21A4B847-2FB4-934F-9F64-953E0502A1F1}" type="presOf" srcId="{0195ABFB-9A0E-A444-B532-6A2B58B23B2E}" destId="{1D6EF1EA-9F39-F842-BC09-5CDEB6DE42EF}" srcOrd="1" destOrd="0" presId="urn:microsoft.com/office/officeart/2005/8/layout/cycle7"/>
    <dgm:cxn modelId="{7168C74C-A6FE-B444-B626-8C47FDE84501}" type="presOf" srcId="{0195ABFB-9A0E-A444-B532-6A2B58B23B2E}" destId="{E1186471-ACAA-C648-9F51-FBEEE957C3F1}" srcOrd="0" destOrd="0" presId="urn:microsoft.com/office/officeart/2005/8/layout/cycle7"/>
    <dgm:cxn modelId="{1DD5C386-8DB4-2343-9140-B51F45E40B5B}" srcId="{DFF82FBC-4E2F-304F-8E35-729E1D9D9554}" destId="{331EE680-435B-0549-AAAF-1CD35A2A51FA}" srcOrd="2" destOrd="0" parTransId="{B3FAC388-428F-E04B-AC82-A23DF8E49C53}" sibTransId="{0195ABFB-9A0E-A444-B532-6A2B58B23B2E}"/>
    <dgm:cxn modelId="{5CCABD92-39D8-C948-83F7-46C6B2670813}" type="presOf" srcId="{5722FC7D-2858-3545-A0FC-6DF6F63AB820}" destId="{215E55BC-93A5-554E-A028-51E7A98C2657}" srcOrd="0" destOrd="0" presId="urn:microsoft.com/office/officeart/2005/8/layout/cycle7"/>
    <dgm:cxn modelId="{0BF3A9D4-97F8-3140-A2DE-B15B18B63FFD}" type="presOf" srcId="{3F4503C5-1B2B-4A48-82B0-73A08F4153AC}" destId="{C4DFC4DF-DF34-7547-9AA0-1D144BCBA34A}" srcOrd="0" destOrd="0" presId="urn:microsoft.com/office/officeart/2005/8/layout/cycle7"/>
    <dgm:cxn modelId="{C913E4FE-ED1A-5C48-BFB0-1D3B12BC43AD}" type="presOf" srcId="{5722FC7D-2858-3545-A0FC-6DF6F63AB820}" destId="{4FB8C7BC-56BA-374B-A9F4-B83265BA093F}" srcOrd="1" destOrd="0" presId="urn:microsoft.com/office/officeart/2005/8/layout/cycle7"/>
    <dgm:cxn modelId="{D65FEAFF-C45E-D144-A03A-4414E6654A08}" type="presOf" srcId="{331EE680-435B-0549-AAAF-1CD35A2A51FA}" destId="{399DAADA-C067-744C-8127-4A28D694E4C5}" srcOrd="0" destOrd="0" presId="urn:microsoft.com/office/officeart/2005/8/layout/cycle7"/>
    <dgm:cxn modelId="{828FAD64-498F-6B48-98E9-099FFD581776}" type="presParOf" srcId="{631CE81E-162A-DC4E-89E0-2904CD58E86D}" destId="{4707257B-A7C7-D141-94B2-9DEEE84E3000}" srcOrd="0" destOrd="0" presId="urn:microsoft.com/office/officeart/2005/8/layout/cycle7"/>
    <dgm:cxn modelId="{C9F45CCD-975D-7A47-8C0A-89DFF74E9C1A}" type="presParOf" srcId="{631CE81E-162A-DC4E-89E0-2904CD58E86D}" destId="{939E16D5-EC3B-F441-8B56-B56694E70931}" srcOrd="1" destOrd="0" presId="urn:microsoft.com/office/officeart/2005/8/layout/cycle7"/>
    <dgm:cxn modelId="{0173908F-DFB9-D246-962F-74EC11CBE979}" type="presParOf" srcId="{939E16D5-EC3B-F441-8B56-B56694E70931}" destId="{AA8BCB0D-323F-744D-9813-3B2700470510}" srcOrd="0" destOrd="0" presId="urn:microsoft.com/office/officeart/2005/8/layout/cycle7"/>
    <dgm:cxn modelId="{EB4A9811-2D68-144E-9767-5307D837F629}" type="presParOf" srcId="{631CE81E-162A-DC4E-89E0-2904CD58E86D}" destId="{C4DFC4DF-DF34-7547-9AA0-1D144BCBA34A}" srcOrd="2" destOrd="0" presId="urn:microsoft.com/office/officeart/2005/8/layout/cycle7"/>
    <dgm:cxn modelId="{B88BEBA5-D7A2-6141-B12D-0454CC98E425}" type="presParOf" srcId="{631CE81E-162A-DC4E-89E0-2904CD58E86D}" destId="{215E55BC-93A5-554E-A028-51E7A98C2657}" srcOrd="3" destOrd="0" presId="urn:microsoft.com/office/officeart/2005/8/layout/cycle7"/>
    <dgm:cxn modelId="{9876D8E3-E971-184B-A5F3-C5D0278BBD8A}" type="presParOf" srcId="{215E55BC-93A5-554E-A028-51E7A98C2657}" destId="{4FB8C7BC-56BA-374B-A9F4-B83265BA093F}" srcOrd="0" destOrd="0" presId="urn:microsoft.com/office/officeart/2005/8/layout/cycle7"/>
    <dgm:cxn modelId="{4A838C8B-0027-644B-819B-1804C0C8A6EE}" type="presParOf" srcId="{631CE81E-162A-DC4E-89E0-2904CD58E86D}" destId="{399DAADA-C067-744C-8127-4A28D694E4C5}" srcOrd="4" destOrd="0" presId="urn:microsoft.com/office/officeart/2005/8/layout/cycle7"/>
    <dgm:cxn modelId="{5A156E75-9917-2443-B6AB-DD3D8B8C1C88}" type="presParOf" srcId="{631CE81E-162A-DC4E-89E0-2904CD58E86D}" destId="{E1186471-ACAA-C648-9F51-FBEEE957C3F1}" srcOrd="5" destOrd="0" presId="urn:microsoft.com/office/officeart/2005/8/layout/cycle7"/>
    <dgm:cxn modelId="{54540136-C9EE-BC4E-B3EC-25B261ECF3A4}" type="presParOf" srcId="{E1186471-ACAA-C648-9F51-FBEEE957C3F1}" destId="{1D6EF1EA-9F39-F842-BC09-5CDEB6DE42E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7257B-A7C7-D141-94B2-9DEEE84E3000}">
      <dsp:nvSpPr>
        <dsp:cNvPr id="0" name=""/>
        <dsp:cNvSpPr/>
      </dsp:nvSpPr>
      <dsp:spPr>
        <a:xfrm>
          <a:off x="2210097" y="2093"/>
          <a:ext cx="1675804" cy="8379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kern="1200" dirty="0"/>
            <a:t>PEP</a:t>
          </a:r>
        </a:p>
      </dsp:txBody>
      <dsp:txXfrm>
        <a:off x="2234638" y="26634"/>
        <a:ext cx="1626722" cy="788820"/>
      </dsp:txXfrm>
    </dsp:sp>
    <dsp:sp modelId="{939E16D5-EC3B-F441-8B56-B56694E70931}">
      <dsp:nvSpPr>
        <dsp:cNvPr id="0" name=""/>
        <dsp:cNvSpPr/>
      </dsp:nvSpPr>
      <dsp:spPr>
        <a:xfrm rot="2700000">
          <a:off x="3416172" y="1079889"/>
          <a:ext cx="874609" cy="293265"/>
        </a:xfrm>
        <a:prstGeom prst="lef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pt-BR" sz="1000" kern="1200"/>
        </a:p>
      </dsp:txBody>
      <dsp:txXfrm>
        <a:off x="3504152" y="1138542"/>
        <a:ext cx="698650" cy="175959"/>
      </dsp:txXfrm>
    </dsp:sp>
    <dsp:sp modelId="{C4DFC4DF-DF34-7547-9AA0-1D144BCBA34A}">
      <dsp:nvSpPr>
        <dsp:cNvPr id="0" name=""/>
        <dsp:cNvSpPr/>
      </dsp:nvSpPr>
      <dsp:spPr>
        <a:xfrm>
          <a:off x="3821052" y="1613048"/>
          <a:ext cx="1675804" cy="837902"/>
        </a:xfrm>
        <a:prstGeom prst="roundRect">
          <a:avLst>
            <a:gd name="adj" fmla="val 10000"/>
          </a:avLst>
        </a:prstGeom>
        <a:solidFill>
          <a:schemeClr val="accent3">
            <a:hueOff val="581470"/>
            <a:satOff val="-6927"/>
            <a:lumOff val="9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kern="1200" dirty="0"/>
            <a:t>RES, CDR, Registros</a:t>
          </a:r>
        </a:p>
      </dsp:txBody>
      <dsp:txXfrm>
        <a:off x="3845593" y="1637589"/>
        <a:ext cx="1626722" cy="788820"/>
      </dsp:txXfrm>
    </dsp:sp>
    <dsp:sp modelId="{215E55BC-93A5-554E-A028-51E7A98C2657}">
      <dsp:nvSpPr>
        <dsp:cNvPr id="0" name=""/>
        <dsp:cNvSpPr/>
      </dsp:nvSpPr>
      <dsp:spPr>
        <a:xfrm rot="8100000">
          <a:off x="3416172" y="2690844"/>
          <a:ext cx="874609" cy="293265"/>
        </a:xfrm>
        <a:prstGeom prst="leftRightArrow">
          <a:avLst>
            <a:gd name="adj1" fmla="val 60000"/>
            <a:gd name="adj2" fmla="val 50000"/>
          </a:avLst>
        </a:prstGeom>
        <a:solidFill>
          <a:schemeClr val="accent3">
            <a:hueOff val="581470"/>
            <a:satOff val="-6927"/>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pt-BR" sz="1000" kern="1200"/>
        </a:p>
      </dsp:txBody>
      <dsp:txXfrm rot="10800000">
        <a:off x="3504151" y="2749497"/>
        <a:ext cx="698650" cy="175959"/>
      </dsp:txXfrm>
    </dsp:sp>
    <dsp:sp modelId="{399DAADA-C067-744C-8127-4A28D694E4C5}">
      <dsp:nvSpPr>
        <dsp:cNvPr id="0" name=""/>
        <dsp:cNvSpPr/>
      </dsp:nvSpPr>
      <dsp:spPr>
        <a:xfrm>
          <a:off x="2210097" y="3224003"/>
          <a:ext cx="1675804" cy="837902"/>
        </a:xfrm>
        <a:prstGeom prst="roundRect">
          <a:avLst>
            <a:gd name="adj" fmla="val 10000"/>
          </a:avLst>
        </a:prstGeom>
        <a:solidFill>
          <a:schemeClr val="accent3">
            <a:hueOff val="1162941"/>
            <a:satOff val="-13853"/>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pt-BR" sz="1200" kern="1200" dirty="0"/>
        </a:p>
        <a:p>
          <a:pPr marL="0" lvl="0" indent="0" algn="ctr" defTabSz="533400">
            <a:lnSpc>
              <a:spcPct val="90000"/>
            </a:lnSpc>
            <a:spcBef>
              <a:spcPct val="0"/>
            </a:spcBef>
            <a:spcAft>
              <a:spcPct val="35000"/>
            </a:spcAft>
            <a:buNone/>
          </a:pPr>
          <a:r>
            <a:rPr lang="pt-BR" sz="1200" kern="1200" dirty="0"/>
            <a:t>Bases de  Conhecimento Médico</a:t>
          </a:r>
        </a:p>
      </dsp:txBody>
      <dsp:txXfrm>
        <a:off x="2234638" y="3248544"/>
        <a:ext cx="1626722" cy="788820"/>
      </dsp:txXfrm>
    </dsp:sp>
    <dsp:sp modelId="{E1186471-ACAA-C648-9F51-FBEEE957C3F1}">
      <dsp:nvSpPr>
        <dsp:cNvPr id="0" name=""/>
        <dsp:cNvSpPr/>
      </dsp:nvSpPr>
      <dsp:spPr>
        <a:xfrm rot="13500000">
          <a:off x="1805217" y="2690844"/>
          <a:ext cx="874609" cy="293265"/>
        </a:xfrm>
        <a:prstGeom prst="leftRightArrow">
          <a:avLst>
            <a:gd name="adj1" fmla="val 60000"/>
            <a:gd name="adj2" fmla="val 50000"/>
          </a:avLst>
        </a:prstGeom>
        <a:solidFill>
          <a:schemeClr val="accent3">
            <a:hueOff val="1162941"/>
            <a:satOff val="-13853"/>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pt-BR" sz="1000" kern="1200"/>
        </a:p>
      </dsp:txBody>
      <dsp:txXfrm rot="10800000">
        <a:off x="1893196" y="2749497"/>
        <a:ext cx="698650" cy="175959"/>
      </dsp:txXfrm>
    </dsp:sp>
    <dsp:sp modelId="{E7460392-D2DA-F84E-9E79-C0584DEACA46}">
      <dsp:nvSpPr>
        <dsp:cNvPr id="0" name=""/>
        <dsp:cNvSpPr/>
      </dsp:nvSpPr>
      <dsp:spPr>
        <a:xfrm>
          <a:off x="599142" y="1613048"/>
          <a:ext cx="1675804" cy="837902"/>
        </a:xfrm>
        <a:prstGeom prst="roundRect">
          <a:avLst>
            <a:gd name="adj" fmla="val 10000"/>
          </a:avLst>
        </a:prstGeom>
        <a:solidFill>
          <a:schemeClr val="accent3">
            <a:hueOff val="1744411"/>
            <a:satOff val="-2078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kern="1200" dirty="0"/>
            <a:t>Protocolos e Diretrizes  clínicas, Linhas de cuidado </a:t>
          </a:r>
        </a:p>
      </dsp:txBody>
      <dsp:txXfrm>
        <a:off x="623683" y="1637589"/>
        <a:ext cx="1626722" cy="788820"/>
      </dsp:txXfrm>
    </dsp:sp>
    <dsp:sp modelId="{7F0EABE8-921F-814D-8366-4727FE60B3E6}">
      <dsp:nvSpPr>
        <dsp:cNvPr id="0" name=""/>
        <dsp:cNvSpPr/>
      </dsp:nvSpPr>
      <dsp:spPr>
        <a:xfrm rot="18900000">
          <a:off x="1805217" y="1079889"/>
          <a:ext cx="874609" cy="293265"/>
        </a:xfrm>
        <a:prstGeom prst="leftRightArrow">
          <a:avLst>
            <a:gd name="adj1" fmla="val 60000"/>
            <a:gd name="adj2" fmla="val 50000"/>
          </a:avLst>
        </a:prstGeom>
        <a:solidFill>
          <a:schemeClr val="accent3">
            <a:hueOff val="1744411"/>
            <a:satOff val="-20780"/>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pt-BR" sz="1000" kern="1200"/>
        </a:p>
      </dsp:txBody>
      <dsp:txXfrm>
        <a:off x="1893197" y="1138542"/>
        <a:ext cx="698650" cy="17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7257B-A7C7-D141-94B2-9DEEE84E3000}">
      <dsp:nvSpPr>
        <dsp:cNvPr id="0" name=""/>
        <dsp:cNvSpPr/>
      </dsp:nvSpPr>
      <dsp:spPr>
        <a:xfrm>
          <a:off x="1995785" y="1179"/>
          <a:ext cx="2104429" cy="10522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pt-BR" sz="1500" kern="1200" dirty="0"/>
            <a:t>Características Clínicas</a:t>
          </a:r>
        </a:p>
        <a:p>
          <a:pPr marL="0" lvl="0" indent="0" algn="ctr" defTabSz="666750">
            <a:lnSpc>
              <a:spcPct val="90000"/>
            </a:lnSpc>
            <a:spcBef>
              <a:spcPct val="0"/>
            </a:spcBef>
            <a:spcAft>
              <a:spcPct val="35000"/>
            </a:spcAft>
            <a:buNone/>
          </a:pPr>
          <a:r>
            <a:rPr lang="pt-BR" sz="1500" kern="1200" dirty="0"/>
            <a:t>O que aconteceu com eles?</a:t>
          </a:r>
        </a:p>
      </dsp:txBody>
      <dsp:txXfrm>
        <a:off x="2026603" y="31997"/>
        <a:ext cx="2042793" cy="990578"/>
      </dsp:txXfrm>
    </dsp:sp>
    <dsp:sp modelId="{939E16D5-EC3B-F441-8B56-B56694E70931}">
      <dsp:nvSpPr>
        <dsp:cNvPr id="0" name=""/>
        <dsp:cNvSpPr/>
      </dsp:nvSpPr>
      <dsp:spPr>
        <a:xfrm rot="3600000">
          <a:off x="3368523" y="1847862"/>
          <a:ext cx="1096445" cy="368275"/>
        </a:xfrm>
        <a:prstGeom prst="lef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BR" sz="1200" kern="1200"/>
        </a:p>
      </dsp:txBody>
      <dsp:txXfrm>
        <a:off x="3479006" y="1921517"/>
        <a:ext cx="875480" cy="220965"/>
      </dsp:txXfrm>
    </dsp:sp>
    <dsp:sp modelId="{C4DFC4DF-DF34-7547-9AA0-1D144BCBA34A}">
      <dsp:nvSpPr>
        <dsp:cNvPr id="0" name=""/>
        <dsp:cNvSpPr/>
      </dsp:nvSpPr>
      <dsp:spPr>
        <a:xfrm>
          <a:off x="3733278" y="3010605"/>
          <a:ext cx="2104429" cy="1052214"/>
        </a:xfrm>
        <a:prstGeom prst="roundRect">
          <a:avLst>
            <a:gd name="adj" fmla="val 10000"/>
          </a:avLst>
        </a:prstGeom>
        <a:solidFill>
          <a:schemeClr val="accent3">
            <a:hueOff val="872206"/>
            <a:satOff val="-1039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pt-BR" sz="1500" kern="1200" dirty="0"/>
            <a:t>Saúde populacional</a:t>
          </a:r>
        </a:p>
        <a:p>
          <a:pPr marL="0" lvl="0" indent="0" algn="ctr" defTabSz="666750">
            <a:lnSpc>
              <a:spcPct val="90000"/>
            </a:lnSpc>
            <a:spcBef>
              <a:spcPct val="0"/>
            </a:spcBef>
            <a:spcAft>
              <a:spcPct val="35000"/>
            </a:spcAft>
            <a:buNone/>
          </a:pPr>
          <a:r>
            <a:rPr lang="pt-BR" sz="1500" kern="1200" dirty="0"/>
            <a:t>Quais são as causas?</a:t>
          </a:r>
        </a:p>
      </dsp:txBody>
      <dsp:txXfrm>
        <a:off x="3764096" y="3041423"/>
        <a:ext cx="2042793" cy="990578"/>
      </dsp:txXfrm>
    </dsp:sp>
    <dsp:sp modelId="{215E55BC-93A5-554E-A028-51E7A98C2657}">
      <dsp:nvSpPr>
        <dsp:cNvPr id="0" name=""/>
        <dsp:cNvSpPr/>
      </dsp:nvSpPr>
      <dsp:spPr>
        <a:xfrm rot="10800000">
          <a:off x="2499777" y="3352575"/>
          <a:ext cx="1096445" cy="368275"/>
        </a:xfrm>
        <a:prstGeom prst="leftRightArrow">
          <a:avLst>
            <a:gd name="adj1" fmla="val 60000"/>
            <a:gd name="adj2" fmla="val 50000"/>
          </a:avLst>
        </a:prstGeom>
        <a:solidFill>
          <a:schemeClr val="accent3">
            <a:hueOff val="872206"/>
            <a:satOff val="-10390"/>
            <a:lumOff val="1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BR" sz="1200" kern="1200"/>
        </a:p>
      </dsp:txBody>
      <dsp:txXfrm rot="10800000">
        <a:off x="2610259" y="3426230"/>
        <a:ext cx="875480" cy="220965"/>
      </dsp:txXfrm>
    </dsp:sp>
    <dsp:sp modelId="{399DAADA-C067-744C-8127-4A28D694E4C5}">
      <dsp:nvSpPr>
        <dsp:cNvPr id="0" name=""/>
        <dsp:cNvSpPr/>
      </dsp:nvSpPr>
      <dsp:spPr>
        <a:xfrm>
          <a:off x="258291" y="3010605"/>
          <a:ext cx="2104429" cy="1052214"/>
        </a:xfrm>
        <a:prstGeom prst="roundRect">
          <a:avLst>
            <a:gd name="adj" fmla="val 10000"/>
          </a:avLst>
        </a:prstGeom>
        <a:solidFill>
          <a:schemeClr val="accent3">
            <a:hueOff val="1744411"/>
            <a:satOff val="-2078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pt-BR" sz="1500" kern="1200" dirty="0"/>
            <a:t>Paciente (preditivo)</a:t>
          </a:r>
        </a:p>
        <a:p>
          <a:pPr marL="0" lvl="0" indent="0" algn="ctr" defTabSz="666750">
            <a:lnSpc>
              <a:spcPct val="90000"/>
            </a:lnSpc>
            <a:spcBef>
              <a:spcPct val="0"/>
            </a:spcBef>
            <a:spcAft>
              <a:spcPct val="35000"/>
            </a:spcAft>
            <a:buNone/>
          </a:pPr>
          <a:r>
            <a:rPr lang="pt-BR" sz="1500" kern="1200" dirty="0"/>
            <a:t>O que vai acontecer COMIGO?</a:t>
          </a:r>
        </a:p>
      </dsp:txBody>
      <dsp:txXfrm>
        <a:off x="289109" y="3041423"/>
        <a:ext cx="2042793" cy="990578"/>
      </dsp:txXfrm>
    </dsp:sp>
    <dsp:sp modelId="{E1186471-ACAA-C648-9F51-FBEEE957C3F1}">
      <dsp:nvSpPr>
        <dsp:cNvPr id="0" name=""/>
        <dsp:cNvSpPr/>
      </dsp:nvSpPr>
      <dsp:spPr>
        <a:xfrm rot="18000000">
          <a:off x="1631030" y="1847862"/>
          <a:ext cx="1096445" cy="368275"/>
        </a:xfrm>
        <a:prstGeom prst="leftRightArrow">
          <a:avLst>
            <a:gd name="adj1" fmla="val 60000"/>
            <a:gd name="adj2" fmla="val 50000"/>
          </a:avLst>
        </a:prstGeom>
        <a:solidFill>
          <a:schemeClr val="accent3">
            <a:hueOff val="1744411"/>
            <a:satOff val="-20780"/>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BR" sz="1200" kern="1200"/>
        </a:p>
      </dsp:txBody>
      <dsp:txXfrm>
        <a:off x="1741513" y="1921517"/>
        <a:ext cx="875480" cy="220965"/>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9016165c4b_2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9016165c4b_2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Bem-vindo a esta apresentação que visa fornecer informações </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para entender por que os dados eletrônicos são importantes em</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a prestação de cuidados de saúde modernos e como isso se relaciona com o SNOMED CT.</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A prática clínica continua a desenvolver-se a um ritmo muito rápido.</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Historicamente, os médicos têm usado dados em uma variedade de formatos para</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informar a prestação de cuidados.</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Houve uma transformação ao longo do tempo de anotações manuscritas, para</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os formatos eletrônicos disponíveis hoje em RES.</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O  futuro está caminhando para o atendimento personalizado, que</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requer acesso aos dados do paciente para apoiar o desenvolvimento dos </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planos de cuidado do paciente para oferecer cuidados em tempo real.</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Vamos agora considerar por que a prestação de cuidados clínicos mudou ao longo</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tempo e tornou-se mais dependente do fornecimento de dados.</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Por exemplo, a mudança para a medicina preditiva exige que os médicos acessem artigos publicados e dados de auditoria clínica para identificar o que funciona</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e o que não.</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O aumento da dependência de dados é particularmente verdadeiro para o uso de</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medicina baseada em evidências, onde o padrão-ouro para o tratamento é</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identificado por meio do uso de ensaios clínicos randomizados. Estes exigem</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acessando dados de várias fontes para identificar os tratamentos mais bem-sucedidos</a:t>
            </a:r>
          </a:p>
          <a:p>
            <a:pPr marL="0" lvl="0" indent="0" algn="l" rtl="0">
              <a:spcBef>
                <a:spcPts val="0"/>
              </a:spcBef>
              <a:spcAft>
                <a:spcPts val="0"/>
              </a:spcAft>
              <a:buNone/>
            </a:pPr>
            <a:r>
              <a:rPr lang="pt-BR" dirty="0"/>
              <a:t>À medida que avançamos para um modelo de medicina personalizada, que é </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identificar o tratamento ideal para o paciente individual, a</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exigência de dados aumenta e agora inclui fontes alternativas</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de dados de fontes genômicas, sociais e econômicas.</a:t>
            </a:r>
          </a:p>
          <a:p>
            <a:pPr marL="0" lvl="0" indent="0" algn="l" rtl="0">
              <a:spcBef>
                <a:spcPts val="0"/>
              </a:spcBef>
              <a:spcAft>
                <a:spcPts val="0"/>
              </a:spcAft>
              <a:buNone/>
            </a:pPr>
            <a:endParaRPr lang="pt-BR" dirty="0"/>
          </a:p>
          <a:p>
            <a:pPr marL="0" lvl="0" indent="0" algn="l" rtl="0">
              <a:spcBef>
                <a:spcPts val="0"/>
              </a:spcBef>
              <a:spcAft>
                <a:spcPts val="0"/>
              </a:spcAft>
              <a:buNone/>
            </a:pPr>
            <a:endParaRPr lang="pt-B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dirty="0"/>
              <a:t>Com essas mudanças na prestação da prática clínica, o</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requisito para dados que podem ser processados automaticamente também tem</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aumento. Para a medicina preditiva, um clínico </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espera que os dados sejam revisados sem assistência. Contudo</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para essa medicina personalizada, há a  necessidade de ferramentas para</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apoiar o clínico. Isto é particularmente verdadeiro para </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protocolos complexos de tratamentos, onde o uso de sistemas de apoio à decisão é essencial para auxiliar na prestação de cuidados clínicos.</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Se olharmos para a prestação de cuidados clínicos hoje, o tema central</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ao longo de todo o mundo são dados.</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Os dados dos encontros com os pacientes são registrados pelos clínicos, que são então</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usado para preencher registros clínicos e outros bancos de dados clínicos.</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Por meio da análise dessas fontes, o conhecimento médico está se expandindo a um</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taxa maior do que em qualquer momento da história.</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Mas para disponibilizar esse conhecimento aos clínicos, o conhecimento é</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formulado em diretrizes clínicas e linhas de cuidado, que podem</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em seguida, serem utilizadas para informar as escolhas de tratamento de um clínico.</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À medida que avançamos para uma maior dependência de dados no atendimento clínico, há inevitavelmente alguns desafios.</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Um desafio óbvio é a quantidade de dados necessários – como você</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armazenar todos esses dados e acessá-los de forma significativa?</a:t>
            </a:r>
          </a:p>
          <a:p>
            <a:pPr marL="0" lvl="0" indent="0" algn="l" rtl="0">
              <a:spcBef>
                <a:spcPts val="0"/>
              </a:spcBef>
              <a:spcAft>
                <a:spcPts val="0"/>
              </a:spcAft>
              <a:buNone/>
            </a:pPr>
            <a:endParaRPr lang="pt-BR" dirty="0"/>
          </a:p>
          <a:p>
            <a:endParaRPr lang="pt-BR" dirty="0"/>
          </a:p>
        </p:txBody>
      </p:sp>
    </p:spTree>
    <p:extLst>
      <p:ext uri="{BB962C8B-B14F-4D97-AF65-F5344CB8AC3E}">
        <p14:creationId xmlns:p14="http://schemas.microsoft.com/office/powerpoint/2010/main" val="38714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58750" indent="0">
              <a:buNone/>
            </a:pPr>
            <a:r>
              <a:rPr lang="pt-BR" dirty="0"/>
              <a:t>Os médicos que registram dados também precisam de apoio para registrá-los de forma que não afetem  sua capacidade de prestar cuidados clínicos.</a:t>
            </a:r>
          </a:p>
          <a:p>
            <a:pPr marL="158750" indent="0">
              <a:buNone/>
            </a:pPr>
            <a:endParaRPr lang="pt-BR" dirty="0"/>
          </a:p>
          <a:p>
            <a:pPr marL="158750" indent="0">
              <a:buNone/>
            </a:pPr>
            <a:r>
              <a:rPr lang="pt-BR" dirty="0"/>
              <a:t>Os dados coletados pelos médicos são usados para satisfazer uma variedade de requisitos – do apoio à prestação de cuidados locais à base populacional</a:t>
            </a:r>
          </a:p>
          <a:p>
            <a:pPr marL="158750" indent="0">
              <a:buNone/>
            </a:pPr>
            <a:endParaRPr lang="pt-BR" dirty="0"/>
          </a:p>
          <a:p>
            <a:pPr marL="158750" indent="0">
              <a:buNone/>
            </a:pPr>
            <a:r>
              <a:rPr lang="pt-BR" dirty="0"/>
              <a:t>análise.</a:t>
            </a:r>
          </a:p>
          <a:p>
            <a:pPr marL="158750" indent="0">
              <a:buNone/>
            </a:pPr>
            <a:endParaRPr lang="pt-BR" dirty="0"/>
          </a:p>
          <a:p>
            <a:pPr marL="158750" indent="0">
              <a:buNone/>
            </a:pPr>
            <a:r>
              <a:rPr lang="pt-BR" dirty="0"/>
              <a:t>Além disso, há uma variedade de diferentes sistemas clínicos utilizados</a:t>
            </a:r>
          </a:p>
          <a:p>
            <a:pPr marL="158750" indent="0">
              <a:buNone/>
            </a:pPr>
            <a:endParaRPr lang="pt-BR" dirty="0"/>
          </a:p>
          <a:p>
            <a:pPr marL="158750" indent="0">
              <a:buNone/>
            </a:pPr>
            <a:r>
              <a:rPr lang="pt-BR" dirty="0"/>
              <a:t>em todo o setor de saúde, que registram dados de diferentes maneiras e</a:t>
            </a:r>
          </a:p>
          <a:p>
            <a:pPr marL="158750" indent="0">
              <a:buNone/>
            </a:pPr>
            <a:endParaRPr lang="pt-BR" dirty="0"/>
          </a:p>
          <a:p>
            <a:pPr marL="158750" indent="0">
              <a:buNone/>
            </a:pPr>
            <a:r>
              <a:rPr lang="pt-BR" dirty="0"/>
              <a:t>usam formatos diferentes. Referimo-nos a isto como o desafio  interoperabilidade</a:t>
            </a:r>
          </a:p>
          <a:p>
            <a:pPr marL="158750" indent="0">
              <a:buNone/>
            </a:pPr>
            <a:endParaRPr lang="pt-BR" dirty="0"/>
          </a:p>
          <a:p>
            <a:pPr marL="158750" indent="0">
              <a:buNone/>
            </a:pPr>
            <a:r>
              <a:rPr lang="pt-BR" dirty="0"/>
              <a:t>desafio.</a:t>
            </a:r>
          </a:p>
          <a:p>
            <a:pPr marL="158750" indent="0">
              <a:buNone/>
            </a:pPr>
            <a:endParaRPr lang="pt-BR" dirty="0"/>
          </a:p>
          <a:p>
            <a:pPr marL="158750" indent="0">
              <a:buNone/>
            </a:pPr>
            <a:r>
              <a:rPr lang="pt-BR" dirty="0"/>
              <a:t>E então, à medida que avançamos para a medicina personalizada, há um aumento</a:t>
            </a:r>
          </a:p>
          <a:p>
            <a:pPr marL="158750" indent="0">
              <a:buNone/>
            </a:pPr>
            <a:endParaRPr lang="pt-BR" dirty="0"/>
          </a:p>
          <a:p>
            <a:pPr marL="158750" indent="0">
              <a:buNone/>
            </a:pPr>
            <a:r>
              <a:rPr lang="pt-BR" dirty="0"/>
              <a:t> da exigência de fornecer dados em um formato que possa informar rapidamente</a:t>
            </a:r>
          </a:p>
          <a:p>
            <a:pPr marL="158750" indent="0">
              <a:buNone/>
            </a:pPr>
            <a:endParaRPr lang="pt-BR" dirty="0"/>
          </a:p>
          <a:p>
            <a:pPr marL="158750" indent="0">
              <a:buNone/>
            </a:pPr>
            <a:r>
              <a:rPr lang="pt-BR" dirty="0"/>
              <a:t>clínicos das opções de tratamento.</a:t>
            </a:r>
          </a:p>
          <a:p>
            <a:pPr marL="158750" indent="0">
              <a:buNone/>
            </a:pPr>
            <a:endParaRPr lang="pt-BR" dirty="0"/>
          </a:p>
          <a:p>
            <a:pPr marL="158750" indent="0">
              <a:buNone/>
            </a:pPr>
            <a:endParaRPr lang="pt-BR" dirty="0"/>
          </a:p>
        </p:txBody>
      </p:sp>
    </p:spTree>
    <p:extLst>
      <p:ext uri="{BB962C8B-B14F-4D97-AF65-F5344CB8AC3E}">
        <p14:creationId xmlns:p14="http://schemas.microsoft.com/office/powerpoint/2010/main" val="2783014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58750" indent="0">
              <a:buNone/>
            </a:pPr>
            <a:r>
              <a:rPr lang="pt-BR" dirty="0"/>
              <a:t>O fator-chave do desafio da interoperabilidade prende-se com a necessidade de</a:t>
            </a:r>
          </a:p>
          <a:p>
            <a:pPr marL="158750" indent="0">
              <a:buNone/>
            </a:pPr>
            <a:endParaRPr lang="pt-BR" dirty="0"/>
          </a:p>
          <a:p>
            <a:pPr marL="158750" indent="0">
              <a:buNone/>
            </a:pPr>
            <a:r>
              <a:rPr lang="pt-BR" dirty="0"/>
              <a:t>vocabulários computáveis e padronizados. Além disso, estes</a:t>
            </a:r>
          </a:p>
          <a:p>
            <a:pPr marL="158750" indent="0">
              <a:buNone/>
            </a:pPr>
            <a:endParaRPr lang="pt-BR" dirty="0"/>
          </a:p>
          <a:p>
            <a:pPr marL="158750" indent="0">
              <a:buNone/>
            </a:pPr>
            <a:r>
              <a:rPr lang="pt-BR" dirty="0"/>
              <a:t>vocabulários precisam ser flexíveis o suficiente para suportar o uso de</a:t>
            </a:r>
          </a:p>
          <a:p>
            <a:pPr marL="158750" indent="0">
              <a:buNone/>
            </a:pPr>
            <a:endParaRPr lang="pt-BR" dirty="0"/>
          </a:p>
          <a:p>
            <a:pPr marL="158750" indent="0">
              <a:buNone/>
            </a:pPr>
            <a:r>
              <a:rPr lang="pt-BR" dirty="0"/>
              <a:t>sinônimos cuidadosamente escolhidos.</a:t>
            </a:r>
          </a:p>
          <a:p>
            <a:pPr marL="158750" indent="0">
              <a:buNone/>
            </a:pPr>
            <a:endParaRPr lang="pt-BR" dirty="0"/>
          </a:p>
          <a:p>
            <a:pPr marL="158750" indent="0">
              <a:buNone/>
            </a:pPr>
            <a:r>
              <a:rPr lang="pt-BR" dirty="0"/>
              <a:t>O objetivo de qualquer atividade de coleta de dados clínicos é fornecer o</a:t>
            </a:r>
          </a:p>
          <a:p>
            <a:pPr marL="158750" indent="0">
              <a:buNone/>
            </a:pPr>
            <a:endParaRPr lang="pt-BR" dirty="0"/>
          </a:p>
          <a:p>
            <a:pPr marL="158750" indent="0">
              <a:buNone/>
            </a:pPr>
            <a:r>
              <a:rPr lang="pt-BR" dirty="0"/>
              <a:t>clínico individual com insights acionáveis para apoiar sua escolha</a:t>
            </a:r>
          </a:p>
          <a:p>
            <a:pPr marL="158750" indent="0">
              <a:buNone/>
            </a:pPr>
            <a:endParaRPr lang="pt-BR" dirty="0"/>
          </a:p>
          <a:p>
            <a:pPr marL="158750" indent="0">
              <a:buNone/>
            </a:pPr>
            <a:r>
              <a:rPr lang="pt-BR" dirty="0"/>
              <a:t>dos tratamentos.</a:t>
            </a:r>
          </a:p>
          <a:p>
            <a:pPr marL="158750" indent="0">
              <a:buNone/>
            </a:pPr>
            <a:endParaRPr lang="pt-BR" dirty="0"/>
          </a:p>
          <a:p>
            <a:pPr marL="158750" indent="0">
              <a:buNone/>
            </a:pPr>
            <a:r>
              <a:rPr lang="pt-BR" dirty="0"/>
              <a:t>Insights acionáveis exigem um foco em três áreas:</a:t>
            </a:r>
          </a:p>
          <a:p>
            <a:pPr marL="158750" indent="0">
              <a:buNone/>
            </a:pPr>
            <a:endParaRPr lang="pt-BR" dirty="0"/>
          </a:p>
          <a:p>
            <a:pPr marL="158750" indent="0">
              <a:buNone/>
            </a:pPr>
            <a:r>
              <a:rPr lang="pt-BR" dirty="0"/>
              <a:t>* Características clínicas – significando a determinação de diagnósticos,</a:t>
            </a:r>
          </a:p>
          <a:p>
            <a:pPr marL="158750" indent="0">
              <a:buNone/>
            </a:pPr>
            <a:endParaRPr lang="pt-BR" dirty="0"/>
          </a:p>
          <a:p>
            <a:pPr marL="158750" indent="0">
              <a:buNone/>
            </a:pPr>
            <a:r>
              <a:rPr lang="pt-BR" dirty="0"/>
              <a:t>contagem</a:t>
            </a:r>
          </a:p>
          <a:p>
            <a:pPr marL="158750" indent="0">
              <a:buNone/>
            </a:pPr>
            <a:endParaRPr lang="pt-BR" dirty="0"/>
          </a:p>
          <a:p>
            <a:pPr marL="158750" indent="0">
              <a:buNone/>
            </a:pPr>
            <a:r>
              <a:rPr lang="pt-BR" dirty="0"/>
              <a:t>* Isso permite então a previsão do nível do paciente do melhor tratamento</a:t>
            </a:r>
          </a:p>
          <a:p>
            <a:pPr marL="158750" indent="0">
              <a:buNone/>
            </a:pPr>
            <a:endParaRPr lang="pt-BR" dirty="0"/>
          </a:p>
          <a:p>
            <a:pPr marL="158750" indent="0">
              <a:buNone/>
            </a:pPr>
            <a:r>
              <a:rPr lang="pt-BR" dirty="0"/>
              <a:t>disponível e para auxiliar o clínico a informar os pacientes sobre</a:t>
            </a:r>
          </a:p>
          <a:p>
            <a:pPr marL="158750" indent="0">
              <a:buNone/>
            </a:pPr>
            <a:endParaRPr lang="pt-BR" dirty="0"/>
          </a:p>
          <a:p>
            <a:pPr marL="158750" indent="0">
              <a:buNone/>
            </a:pPr>
            <a:r>
              <a:rPr lang="pt-BR" dirty="0"/>
              <a:t>o que lhes acontecerá.</a:t>
            </a:r>
          </a:p>
          <a:p>
            <a:pPr marL="158750" indent="0">
              <a:buNone/>
            </a:pPr>
            <a:endParaRPr lang="pt-BR" dirty="0"/>
          </a:p>
          <a:p>
            <a:pPr marL="158750" indent="0">
              <a:buNone/>
            </a:pPr>
            <a:r>
              <a:rPr lang="pt-BR" dirty="0"/>
              <a:t>* Mas a informação sobre o melhor tratamento disponível vem de um</a:t>
            </a:r>
          </a:p>
          <a:p>
            <a:pPr marL="158750" indent="0">
              <a:buNone/>
            </a:pPr>
            <a:endParaRPr lang="pt-BR" dirty="0"/>
          </a:p>
          <a:p>
            <a:pPr marL="158750" indent="0">
              <a:buNone/>
            </a:pPr>
            <a:r>
              <a:rPr lang="pt-BR" dirty="0"/>
              <a:t>análise de dados de saúde populacional em diversos formatos.</a:t>
            </a:r>
          </a:p>
          <a:p>
            <a:pPr marL="158750" indent="0">
              <a:buNone/>
            </a:pPr>
            <a:endParaRPr lang="pt-BR" dirty="0"/>
          </a:p>
          <a:p>
            <a:pPr marL="158750" indent="0">
              <a:buNone/>
            </a:pPr>
            <a:r>
              <a:rPr lang="pt-BR" dirty="0"/>
              <a:t>Em cada uma dessas etapas, há uma dependência do compartilhamento de dados.</a:t>
            </a:r>
          </a:p>
          <a:p>
            <a:pPr marL="158750" indent="0">
              <a:buNone/>
            </a:pPr>
            <a:endParaRPr lang="pt-BR" dirty="0"/>
          </a:p>
          <a:p>
            <a:pPr marL="158750" indent="0">
              <a:buNone/>
            </a:pPr>
            <a:r>
              <a:rPr lang="pt-BR" dirty="0"/>
              <a:t>Mas se quisermos compartilhar dados com sucesso, como começar?</a:t>
            </a:r>
          </a:p>
          <a:p>
            <a:pPr marL="158750" indent="0">
              <a:buNone/>
            </a:pPr>
            <a:endParaRPr lang="pt-BR" dirty="0"/>
          </a:p>
          <a:p>
            <a:pPr marL="158750" indent="0">
              <a:buNone/>
            </a:pPr>
            <a:endParaRPr lang="pt-BR" dirty="0"/>
          </a:p>
          <a:p>
            <a:pPr marL="158750" indent="0">
              <a:buNone/>
            </a:pPr>
            <a:endParaRPr lang="pt-BR" dirty="0"/>
          </a:p>
          <a:p>
            <a:endParaRPr lang="pt-BR" dirty="0"/>
          </a:p>
        </p:txBody>
      </p:sp>
    </p:spTree>
    <p:extLst>
      <p:ext uri="{BB962C8B-B14F-4D97-AF65-F5344CB8AC3E}">
        <p14:creationId xmlns:p14="http://schemas.microsoft.com/office/powerpoint/2010/main" val="72505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400"/>
              <a:buNone/>
            </a:pPr>
            <a:r>
              <a:rPr lang="pt-BR">
                <a:latin typeface="Arial"/>
                <a:ea typeface="Arial"/>
                <a:cs typeface="Arial"/>
                <a:sym typeface="Arial"/>
              </a:rPr>
              <a:t>As ideias clínicas são a essência de qualquer coisa que precisemos registrar sobre a saúde de um indivíduo em um registro.  As ideias clínicas abrangem tudo o que nós, como indivíduos ou como uma sociedade pensamos que sabemos sobre saúde, doença, prevenção, investigação e tratamento com base em pesquisa, experiência, epidemiologia, etc... </a:t>
            </a:r>
            <a:endParaRPr/>
          </a:p>
          <a:p>
            <a:pPr marL="0" lvl="0" indent="0" algn="just" rtl="0">
              <a:lnSpc>
                <a:spcPct val="100000"/>
              </a:lnSpc>
              <a:spcBef>
                <a:spcPts val="0"/>
              </a:spcBef>
              <a:spcAft>
                <a:spcPts val="0"/>
              </a:spcAft>
              <a:buSzPts val="1400"/>
              <a:buNone/>
            </a:pPr>
            <a:endParaRPr>
              <a:latin typeface="Arial"/>
              <a:ea typeface="Arial"/>
              <a:cs typeface="Arial"/>
              <a:sym typeface="Arial"/>
            </a:endParaRPr>
          </a:p>
          <a:p>
            <a:pPr marL="0" lvl="0" indent="0" algn="just" rtl="0">
              <a:lnSpc>
                <a:spcPct val="100000"/>
              </a:lnSpc>
              <a:spcBef>
                <a:spcPts val="0"/>
              </a:spcBef>
              <a:spcAft>
                <a:spcPts val="0"/>
              </a:spcAft>
              <a:buSzPts val="1400"/>
              <a:buNone/>
            </a:pPr>
            <a:r>
              <a:rPr lang="pt-BR">
                <a:latin typeface="Arial"/>
                <a:ea typeface="Arial"/>
                <a:cs typeface="Arial"/>
                <a:sym typeface="Arial"/>
              </a:rPr>
              <a:t>As ideias clínicas são as pedras fundamentais dos registros eletrônicos de saúde e mesmo dos registros em papel, por isso, ao elaborar um registro individual de saúde, nós precisamos capturar essas ideias clínicas efetivamente de formas que possam ser utilizadas tanto para benefício do paciente individual como para benefício de outros através da divulgação, pesquisa e epidemiologia.</a:t>
            </a:r>
            <a:endParaRPr/>
          </a:p>
          <a:p>
            <a:pPr marL="0" lvl="0" indent="0" algn="just" rtl="0">
              <a:lnSpc>
                <a:spcPct val="100000"/>
              </a:lnSpc>
              <a:spcBef>
                <a:spcPts val="0"/>
              </a:spcBef>
              <a:spcAft>
                <a:spcPts val="0"/>
              </a:spcAft>
              <a:buSzPts val="1400"/>
              <a:buNone/>
            </a:pPr>
            <a:endParaRPr>
              <a:latin typeface="Arial"/>
              <a:ea typeface="Arial"/>
              <a:cs typeface="Arial"/>
              <a:sym typeface="Arial"/>
            </a:endParaRPr>
          </a:p>
          <a:p>
            <a:pPr marL="0" lvl="0" indent="0" algn="just" rtl="0">
              <a:lnSpc>
                <a:spcPct val="100000"/>
              </a:lnSpc>
              <a:spcBef>
                <a:spcPts val="0"/>
              </a:spcBef>
              <a:spcAft>
                <a:spcPts val="0"/>
              </a:spcAft>
              <a:buSzPts val="1400"/>
              <a:buNone/>
            </a:pPr>
            <a:r>
              <a:rPr lang="pt-BR">
                <a:latin typeface="Arial"/>
                <a:ea typeface="Arial"/>
                <a:cs typeface="Arial"/>
                <a:sym typeface="Arial"/>
              </a:rPr>
              <a:t>As ideias clínicas são essenciais se quisermos ter uma prestação integrada de atendimento de saúde, porque se não conseguirmos conectar as ideias clínicas que compreendemos com ideias clínicas que os outros entendem, então não será possível compartilhar a prestação de atendimento dentro de uma equipe.</a:t>
            </a:r>
            <a:endParaRPr>
              <a:latin typeface="Arial"/>
              <a:ea typeface="Arial"/>
              <a:cs typeface="Arial"/>
              <a:sym typeface="Arial"/>
            </a:endParaRPr>
          </a:p>
        </p:txBody>
      </p:sp>
      <p:sp>
        <p:nvSpPr>
          <p:cNvPr id="76" name="Google Shape;7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1300" y="1815900"/>
            <a:ext cx="3461400" cy="151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pt-BR"/>
              <a:t>Clique para editar o título Mestre</a:t>
            </a:r>
            <a:endParaRPr/>
          </a:p>
        </p:txBody>
      </p:sp>
      <p:sp>
        <p:nvSpPr>
          <p:cNvPr id="10" name="Google Shape;10;p2"/>
          <p:cNvSpPr txBox="1">
            <a:spLocks noGrp="1"/>
          </p:cNvSpPr>
          <p:nvPr>
            <p:ph type="subTitle" idx="1"/>
          </p:nvPr>
        </p:nvSpPr>
        <p:spPr>
          <a:xfrm>
            <a:off x="2514575" y="3462725"/>
            <a:ext cx="4114800" cy="32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pt-BR"/>
              <a:t>Clique para editar o estilo do subtítulo Mestre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pt-BR"/>
              <a:t>Clique para editar os estilos de texto Mestres</a:t>
            </a: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Em Branco">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andard Slide" type="obj">
  <p:cSld name="Standard Slide">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457201" y="140533"/>
            <a:ext cx="7276011" cy="828416"/>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21218A"/>
              </a:buClr>
              <a:buSzPts val="2800"/>
              <a:buFont typeface="Arial"/>
              <a:buNone/>
              <a:defRPr/>
            </a:lvl1pPr>
            <a:lvl2pPr lvl="1" algn="l">
              <a:lnSpc>
                <a:spcPct val="100000"/>
              </a:lnSpc>
              <a:spcBef>
                <a:spcPts val="0"/>
              </a:spcBef>
              <a:spcAft>
                <a:spcPts val="0"/>
              </a:spcAft>
              <a:buClr>
                <a:srgbClr val="666666"/>
              </a:buClr>
              <a:buSzPts val="18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2"/>
          <p:cNvSpPr txBox="1">
            <a:spLocks noGrp="1"/>
          </p:cNvSpPr>
          <p:nvPr>
            <p:ph type="body" idx="1"/>
          </p:nvPr>
        </p:nvSpPr>
        <p:spPr>
          <a:xfrm>
            <a:off x="457200" y="1071552"/>
            <a:ext cx="8229600" cy="3750495"/>
          </a:xfrm>
          <a:prstGeom prst="rect">
            <a:avLst/>
          </a:prstGeom>
          <a:noFill/>
          <a:ln>
            <a:noFill/>
          </a:ln>
        </p:spPr>
        <p:txBody>
          <a:bodyPr spcFirstLastPara="1" wrap="square" lIns="91425" tIns="91425" rIns="91425" bIns="91425" anchor="t" anchorCtr="0">
            <a:noAutofit/>
          </a:bodyPr>
          <a:lstStyle>
            <a:lvl1pPr marL="342900" lvl="0" indent="-285750" algn="l">
              <a:lnSpc>
                <a:spcPct val="100000"/>
              </a:lnSpc>
              <a:spcBef>
                <a:spcPts val="75"/>
              </a:spcBef>
              <a:spcAft>
                <a:spcPts val="0"/>
              </a:spcAft>
              <a:buSzPts val="2400"/>
              <a:buChar char="▪"/>
              <a:defRPr>
                <a:latin typeface="Arial"/>
                <a:ea typeface="Arial"/>
                <a:cs typeface="Arial"/>
                <a:sym typeface="Arial"/>
              </a:defRPr>
            </a:lvl1pPr>
            <a:lvl2pPr marL="685800" lvl="1" indent="-266700" algn="l">
              <a:lnSpc>
                <a:spcPct val="100000"/>
              </a:lnSpc>
              <a:spcBef>
                <a:spcPts val="75"/>
              </a:spcBef>
              <a:spcAft>
                <a:spcPts val="0"/>
              </a:spcAft>
              <a:buSzPts val="2000"/>
              <a:buChar char="▪"/>
              <a:defRPr>
                <a:latin typeface="Arial"/>
                <a:ea typeface="Arial"/>
                <a:cs typeface="Arial"/>
                <a:sym typeface="Arial"/>
              </a:defRPr>
            </a:lvl2pPr>
            <a:lvl3pPr marL="1028700" lvl="2" indent="-266700" algn="l">
              <a:lnSpc>
                <a:spcPct val="100000"/>
              </a:lnSpc>
              <a:spcBef>
                <a:spcPts val="75"/>
              </a:spcBef>
              <a:spcAft>
                <a:spcPts val="0"/>
              </a:spcAft>
              <a:buSzPts val="2000"/>
              <a:buChar char="▪"/>
              <a:defRPr>
                <a:latin typeface="Arial"/>
                <a:ea typeface="Arial"/>
                <a:cs typeface="Arial"/>
                <a:sym typeface="Arial"/>
              </a:defRPr>
            </a:lvl3pPr>
            <a:lvl4pPr marL="1371600" lvl="3" indent="-257175" algn="l">
              <a:lnSpc>
                <a:spcPct val="100000"/>
              </a:lnSpc>
              <a:spcBef>
                <a:spcPts val="75"/>
              </a:spcBef>
              <a:spcAft>
                <a:spcPts val="0"/>
              </a:spcAft>
              <a:buClr>
                <a:srgbClr val="3399FF"/>
              </a:buClr>
              <a:buSzPts val="1800"/>
              <a:buFont typeface="Arial"/>
              <a:buChar char="•"/>
              <a:defRPr sz="1350">
                <a:solidFill>
                  <a:srgbClr val="3399FF"/>
                </a:solidFill>
                <a:latin typeface="Arial"/>
                <a:ea typeface="Arial"/>
                <a:cs typeface="Arial"/>
                <a:sym typeface="Arial"/>
              </a:defRPr>
            </a:lvl4pPr>
            <a:lvl5pPr marL="1714500" lvl="4" indent="-247650" algn="l">
              <a:lnSpc>
                <a:spcPct val="100000"/>
              </a:lnSpc>
              <a:spcBef>
                <a:spcPts val="75"/>
              </a:spcBef>
              <a:spcAft>
                <a:spcPts val="0"/>
              </a:spcAft>
              <a:buSzPts val="1600"/>
              <a:buChar char="»"/>
              <a:defRPr/>
            </a:lvl5pPr>
            <a:lvl6pPr marL="2057400" lvl="5" indent="-257175" algn="l">
              <a:lnSpc>
                <a:spcPct val="100000"/>
              </a:lnSpc>
              <a:spcBef>
                <a:spcPts val="300"/>
              </a:spcBef>
              <a:spcAft>
                <a:spcPts val="0"/>
              </a:spcAft>
              <a:buSzPts val="1800"/>
              <a:buChar char="»"/>
              <a:defRPr/>
            </a:lvl6pPr>
            <a:lvl7pPr marL="2400300" lvl="6" indent="-257175" algn="l">
              <a:lnSpc>
                <a:spcPct val="100000"/>
              </a:lnSpc>
              <a:spcBef>
                <a:spcPts val="300"/>
              </a:spcBef>
              <a:spcAft>
                <a:spcPts val="0"/>
              </a:spcAft>
              <a:buSzPts val="1800"/>
              <a:buChar char="»"/>
              <a:defRPr/>
            </a:lvl7pPr>
            <a:lvl8pPr marL="2743200" lvl="7" indent="-257175" algn="l">
              <a:lnSpc>
                <a:spcPct val="100000"/>
              </a:lnSpc>
              <a:spcBef>
                <a:spcPts val="300"/>
              </a:spcBef>
              <a:spcAft>
                <a:spcPts val="0"/>
              </a:spcAft>
              <a:buSzPts val="1800"/>
              <a:buChar char="»"/>
              <a:defRPr/>
            </a:lvl8pPr>
            <a:lvl9pPr marL="3086100" lvl="8" indent="-257175" algn="l">
              <a:lnSpc>
                <a:spcPct val="100000"/>
              </a:lnSpc>
              <a:spcBef>
                <a:spcPts val="300"/>
              </a:spcBef>
              <a:spcAft>
                <a:spcPts val="0"/>
              </a:spcAft>
              <a:buSzPts val="1800"/>
              <a:buChar char="»"/>
              <a:defRPr/>
            </a:lvl9pPr>
          </a:lstStyle>
          <a:p>
            <a:endParaRPr/>
          </a:p>
        </p:txBody>
      </p:sp>
      <p:cxnSp>
        <p:nvCxnSpPr>
          <p:cNvPr id="28" name="Google Shape;28;p32"/>
          <p:cNvCxnSpPr/>
          <p:nvPr/>
        </p:nvCxnSpPr>
        <p:spPr>
          <a:xfrm>
            <a:off x="468314" y="1012020"/>
            <a:ext cx="8207375" cy="0"/>
          </a:xfrm>
          <a:prstGeom prst="straightConnector1">
            <a:avLst/>
          </a:prstGeom>
          <a:noFill/>
          <a:ln w="38100" cap="flat" cmpd="sng">
            <a:solidFill>
              <a:srgbClr val="00A9FF"/>
            </a:solidFill>
            <a:prstDash val="solid"/>
            <a:round/>
            <a:headEnd type="none" w="sm" len="sm"/>
            <a:tailEnd type="none" w="sm" len="sm"/>
          </a:ln>
        </p:spPr>
      </p:cxnSp>
      <p:sp>
        <p:nvSpPr>
          <p:cNvPr id="29" name="Google Shape;29;p32"/>
          <p:cNvSpPr txBox="1">
            <a:spLocks noGrp="1"/>
          </p:cNvSpPr>
          <p:nvPr>
            <p:ph type="sldNum" idx="12"/>
          </p:nvPr>
        </p:nvSpPr>
        <p:spPr>
          <a:xfrm>
            <a:off x="8319314" y="4822048"/>
            <a:ext cx="367486" cy="2190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100"/>
              <a:buFont typeface="Arial"/>
              <a:buNone/>
              <a:defRPr sz="825" b="0" i="0" u="none" strike="noStrike" cap="none">
                <a:solidFill>
                  <a:srgbClr val="888888"/>
                </a:solidFill>
                <a:latin typeface="Arial"/>
                <a:ea typeface="Arial"/>
                <a:cs typeface="Arial"/>
                <a:sym typeface="Arial"/>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400011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pt-BR"/>
              <a:t>Clique para editar o título Mestre</a:t>
            </a:r>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pt-BR"/>
              <a:t>Clique para editar o título Mestre</a:t>
            </a:r>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pt-BR"/>
              <a:t>Clique para editar os estilos de texto Mestres</a:t>
            </a: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pt-BR"/>
              <a:t>Clique para editar o título Mestre</a:t>
            </a:r>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pt-BR"/>
              <a:t>Clique para editar os estilos de texto Mestres</a:t>
            </a: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pt-BR"/>
              <a:t>Clique para editar os estilos de texto Mestres</a:t>
            </a: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05150" y="409575"/>
            <a:ext cx="2933700" cy="447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pt-BR"/>
              <a:t>Clique para editar o título Mestre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pt-BR"/>
              <a:t>Clique para editar o título Mestre</a:t>
            </a:r>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pt-BR"/>
              <a:t>Clique para editar os estilos de texto Mestres</a:t>
            </a: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pt-BR"/>
              <a:t>Clique para editar o título Mestre</a:t>
            </a:r>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pt-BR"/>
              <a:t>Clique para editar o título Mestre</a:t>
            </a:r>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pt-BR"/>
              <a:t>Clique para editar o estilo do subtítulo Mestre</a:t>
            </a:r>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pt-BR"/>
              <a:t>Clique para editar os estilos de texto Mestres</a:t>
            </a: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pt-BR"/>
              <a:t>Clique para editar os estilos de texto Mestres</a:t>
            </a: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rapidstartcrm.com/male-patient-having-consultation-with-doctor-in-office/" TargetMode="External"/><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awpixel.com/search/scrub?filter=psd"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p:nvPr/>
        </p:nvSpPr>
        <p:spPr>
          <a:xfrm flipH="1">
            <a:off x="0" y="75"/>
            <a:ext cx="2057400" cy="10989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flipH="1">
            <a:off x="0" y="1348225"/>
            <a:ext cx="2057400" cy="1098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flipH="1">
            <a:off x="0" y="2696375"/>
            <a:ext cx="2057400" cy="10989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flipH="1">
            <a:off x="0" y="4044575"/>
            <a:ext cx="2057400" cy="1098900"/>
          </a:xfrm>
          <a:prstGeom prst="roundRect">
            <a:avLst>
              <a:gd name="adj"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txBox="1">
            <a:spLocks noGrp="1"/>
          </p:cNvSpPr>
          <p:nvPr>
            <p:ph type="ctrTitle"/>
          </p:nvPr>
        </p:nvSpPr>
        <p:spPr>
          <a:xfrm>
            <a:off x="2252546" y="141249"/>
            <a:ext cx="4114800" cy="33214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err="1"/>
              <a:t>Porque</a:t>
            </a:r>
            <a:r>
              <a:rPr lang="en" sz="4700" dirty="0"/>
              <a:t> registrar dados cl]</a:t>
            </a:r>
            <a:r>
              <a:rPr lang="en" sz="4700" dirty="0" err="1"/>
              <a:t>inicos</a:t>
            </a:r>
            <a:r>
              <a:rPr lang="en" sz="4700" dirty="0"/>
              <a:t> </a:t>
            </a:r>
            <a:r>
              <a:rPr lang="en" sz="4700" dirty="0" err="1"/>
              <a:t>eletronicamente</a:t>
            </a:r>
            <a:r>
              <a:rPr lang="en" sz="4700" dirty="0"/>
              <a:t> e de forma </a:t>
            </a:r>
            <a:r>
              <a:rPr lang="en" sz="4700" dirty="0" err="1"/>
              <a:t>estruturada</a:t>
            </a:r>
            <a:endParaRPr sz="4700" dirty="0"/>
          </a:p>
        </p:txBody>
      </p:sp>
      <p:sp>
        <p:nvSpPr>
          <p:cNvPr id="61" name="Google Shape;61;p15"/>
          <p:cNvSpPr/>
          <p:nvPr/>
        </p:nvSpPr>
        <p:spPr>
          <a:xfrm rot="10800000">
            <a:off x="7086600" y="4044550"/>
            <a:ext cx="2057400" cy="10989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10800000">
            <a:off x="7086600" y="2696400"/>
            <a:ext cx="2057400" cy="1098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10800000">
            <a:off x="7086600" y="1348250"/>
            <a:ext cx="2057400" cy="10989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rot="10800000">
            <a:off x="7086600" y="50"/>
            <a:ext cx="2057400" cy="1098900"/>
          </a:xfrm>
          <a:prstGeom prst="roundRect">
            <a:avLst>
              <a:gd name="adj"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9830742C-B50A-CCEF-DEA1-68BC9A7ACE46}"/>
              </a:ext>
            </a:extLst>
          </p:cNvPr>
          <p:cNvSpPr>
            <a:spLocks noGrp="1"/>
          </p:cNvSpPr>
          <p:nvPr>
            <p:ph type="subTitle" idx="1"/>
          </p:nvPr>
        </p:nvSpPr>
        <p:spPr/>
        <p:txBody>
          <a:bodyPr/>
          <a:lstStyle/>
          <a:p>
            <a:r>
              <a:rPr lang="pt-BR"/>
              <a:t>Jussara Rötzsch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lumOff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D5AF3-7384-589B-5ED6-396D3D8F565C}"/>
              </a:ext>
            </a:extLst>
          </p:cNvPr>
          <p:cNvSpPr>
            <a:spLocks noGrp="1"/>
          </p:cNvSpPr>
          <p:nvPr>
            <p:ph type="title"/>
          </p:nvPr>
        </p:nvSpPr>
        <p:spPr>
          <a:xfrm>
            <a:off x="265500" y="1233175"/>
            <a:ext cx="4045200" cy="1482300"/>
          </a:xfrm>
        </p:spPr>
        <p:txBody>
          <a:bodyPr wrap="square" anchor="b">
            <a:normAutofit/>
          </a:bodyPr>
          <a:lstStyle/>
          <a:p>
            <a:r>
              <a:rPr lang="pt-BR" dirty="0"/>
              <a:t>Adicione relações definidoras </a:t>
            </a:r>
          </a:p>
        </p:txBody>
      </p:sp>
      <p:sp>
        <p:nvSpPr>
          <p:cNvPr id="10" name="Text Placeholder 3">
            <a:extLst>
              <a:ext uri="{FF2B5EF4-FFF2-40B4-BE49-F238E27FC236}">
                <a16:creationId xmlns:a16="http://schemas.microsoft.com/office/drawing/2014/main" id="{CBAC3AB6-5BFF-3C47-6AA0-0FEF00C44E1A}"/>
              </a:ext>
            </a:extLst>
          </p:cNvPr>
          <p:cNvSpPr>
            <a:spLocks noGrp="1"/>
          </p:cNvSpPr>
          <p:nvPr>
            <p:ph type="body" idx="2"/>
          </p:nvPr>
        </p:nvSpPr>
        <p:spPr>
          <a:xfrm>
            <a:off x="4939500" y="724075"/>
            <a:ext cx="3837000" cy="3695100"/>
          </a:xfrm>
        </p:spPr>
        <p:txBody>
          <a:bodyPr/>
          <a:lstStyle/>
          <a:p>
            <a:pPr marL="114300" indent="0" algn="ctr">
              <a:buNone/>
            </a:pPr>
            <a:endParaRPr lang="en-US" dirty="0"/>
          </a:p>
        </p:txBody>
      </p:sp>
      <p:sp>
        <p:nvSpPr>
          <p:cNvPr id="4" name="Oval 3">
            <a:extLst>
              <a:ext uri="{FF2B5EF4-FFF2-40B4-BE49-F238E27FC236}">
                <a16:creationId xmlns:a16="http://schemas.microsoft.com/office/drawing/2014/main" id="{14B6F8A3-0256-5934-C781-83AC8385C953}"/>
              </a:ext>
            </a:extLst>
          </p:cNvPr>
          <p:cNvSpPr/>
          <p:nvPr/>
        </p:nvSpPr>
        <p:spPr>
          <a:xfrm>
            <a:off x="6719412" y="24574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CBADF353-4082-F864-3961-80064F48E998}"/>
              </a:ext>
            </a:extLst>
          </p:cNvPr>
          <p:cNvPicPr>
            <a:picLocks noChangeAspect="1"/>
          </p:cNvPicPr>
          <p:nvPr/>
        </p:nvPicPr>
        <p:blipFill>
          <a:blip r:embed="rId2"/>
          <a:stretch>
            <a:fillRect/>
          </a:stretch>
        </p:blipFill>
        <p:spPr>
          <a:xfrm>
            <a:off x="4572000" y="-126"/>
            <a:ext cx="4572000" cy="5143625"/>
          </a:xfrm>
          <a:prstGeom prst="rect">
            <a:avLst/>
          </a:prstGeom>
        </p:spPr>
      </p:pic>
    </p:spTree>
    <p:extLst>
      <p:ext uri="{BB962C8B-B14F-4D97-AF65-F5344CB8AC3E}">
        <p14:creationId xmlns:p14="http://schemas.microsoft.com/office/powerpoint/2010/main" val="374037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lumOff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D5AF3-7384-589B-5ED6-396D3D8F565C}"/>
              </a:ext>
            </a:extLst>
          </p:cNvPr>
          <p:cNvSpPr>
            <a:spLocks noGrp="1"/>
          </p:cNvSpPr>
          <p:nvPr>
            <p:ph type="title"/>
          </p:nvPr>
        </p:nvSpPr>
        <p:spPr>
          <a:xfrm>
            <a:off x="265500" y="1233175"/>
            <a:ext cx="4045200" cy="1482300"/>
          </a:xfrm>
        </p:spPr>
        <p:txBody>
          <a:bodyPr wrap="square" anchor="b">
            <a:normAutofit fontScale="90000"/>
          </a:bodyPr>
          <a:lstStyle/>
          <a:p>
            <a:r>
              <a:rPr lang="pt-BR" dirty="0"/>
              <a:t>Adicione descrições legíveis por humanos</a:t>
            </a:r>
          </a:p>
        </p:txBody>
      </p:sp>
      <p:sp>
        <p:nvSpPr>
          <p:cNvPr id="10" name="Text Placeholder 3">
            <a:extLst>
              <a:ext uri="{FF2B5EF4-FFF2-40B4-BE49-F238E27FC236}">
                <a16:creationId xmlns:a16="http://schemas.microsoft.com/office/drawing/2014/main" id="{CBAC3AB6-5BFF-3C47-6AA0-0FEF00C44E1A}"/>
              </a:ext>
            </a:extLst>
          </p:cNvPr>
          <p:cNvSpPr>
            <a:spLocks noGrp="1"/>
          </p:cNvSpPr>
          <p:nvPr>
            <p:ph type="body" idx="2"/>
          </p:nvPr>
        </p:nvSpPr>
        <p:spPr>
          <a:xfrm>
            <a:off x="4939500" y="724075"/>
            <a:ext cx="3837000" cy="3695100"/>
          </a:xfrm>
        </p:spPr>
        <p:txBody>
          <a:bodyPr/>
          <a:lstStyle/>
          <a:p>
            <a:pPr marL="114300" indent="0" algn="ctr">
              <a:buNone/>
            </a:pPr>
            <a:endParaRPr lang="en-US" dirty="0"/>
          </a:p>
        </p:txBody>
      </p:sp>
      <p:sp>
        <p:nvSpPr>
          <p:cNvPr id="4" name="Oval 3">
            <a:extLst>
              <a:ext uri="{FF2B5EF4-FFF2-40B4-BE49-F238E27FC236}">
                <a16:creationId xmlns:a16="http://schemas.microsoft.com/office/drawing/2014/main" id="{14B6F8A3-0256-5934-C781-83AC8385C953}"/>
              </a:ext>
            </a:extLst>
          </p:cNvPr>
          <p:cNvSpPr/>
          <p:nvPr/>
        </p:nvSpPr>
        <p:spPr>
          <a:xfrm>
            <a:off x="6719412" y="24574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D2740E2F-2E7A-E853-08EA-D101881D6459}"/>
              </a:ext>
            </a:extLst>
          </p:cNvPr>
          <p:cNvPicPr>
            <a:picLocks noChangeAspect="1"/>
          </p:cNvPicPr>
          <p:nvPr/>
        </p:nvPicPr>
        <p:blipFill>
          <a:blip r:embed="rId2"/>
          <a:stretch>
            <a:fillRect/>
          </a:stretch>
        </p:blipFill>
        <p:spPr>
          <a:xfrm>
            <a:off x="4572000" y="-7144"/>
            <a:ext cx="4577962" cy="5143500"/>
          </a:xfrm>
          <a:prstGeom prst="rect">
            <a:avLst/>
          </a:prstGeom>
        </p:spPr>
      </p:pic>
    </p:spTree>
    <p:extLst>
      <p:ext uri="{BB962C8B-B14F-4D97-AF65-F5344CB8AC3E}">
        <p14:creationId xmlns:p14="http://schemas.microsoft.com/office/powerpoint/2010/main" val="373045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50000"/>
            <a:lumOff val="50000"/>
          </a:schemeClr>
        </a:solidFill>
        <a:effectLst/>
      </p:bgPr>
    </p:bg>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3A077FE7-4F97-CC25-48BF-FAD4FFE34168}"/>
              </a:ext>
            </a:extLst>
          </p:cNvPr>
          <p:cNvSpPr>
            <a:spLocks noGrp="1"/>
          </p:cNvSpPr>
          <p:nvPr>
            <p:ph type="title"/>
          </p:nvPr>
        </p:nvSpPr>
        <p:spPr/>
        <p:txBody>
          <a:bodyPr/>
          <a:lstStyle/>
          <a:p>
            <a:r>
              <a:rPr lang="pt-BR" dirty="0"/>
              <a:t>Apoio aos cuidados de saúde</a:t>
            </a:r>
          </a:p>
        </p:txBody>
      </p:sp>
      <p:sp>
        <p:nvSpPr>
          <p:cNvPr id="17" name="Espaço Reservado para Texto 16">
            <a:extLst>
              <a:ext uri="{FF2B5EF4-FFF2-40B4-BE49-F238E27FC236}">
                <a16:creationId xmlns:a16="http://schemas.microsoft.com/office/drawing/2014/main" id="{C1FF55E7-DBE3-C176-87D0-025DE01B7AA1}"/>
              </a:ext>
            </a:extLst>
          </p:cNvPr>
          <p:cNvSpPr>
            <a:spLocks noGrp="1"/>
          </p:cNvSpPr>
          <p:nvPr>
            <p:ph type="body" idx="1"/>
          </p:nvPr>
        </p:nvSpPr>
        <p:spPr/>
        <p:txBody>
          <a:bodyPr/>
          <a:lstStyle/>
          <a:p>
            <a:endParaRPr lang="pt-BR"/>
          </a:p>
        </p:txBody>
      </p:sp>
      <p:sp>
        <p:nvSpPr>
          <p:cNvPr id="18" name="Espaço Reservado para Texto 17">
            <a:extLst>
              <a:ext uri="{FF2B5EF4-FFF2-40B4-BE49-F238E27FC236}">
                <a16:creationId xmlns:a16="http://schemas.microsoft.com/office/drawing/2014/main" id="{5FDCB25B-70C8-E304-2890-77257EB7599A}"/>
              </a:ext>
            </a:extLst>
          </p:cNvPr>
          <p:cNvSpPr>
            <a:spLocks noGrp="1"/>
          </p:cNvSpPr>
          <p:nvPr>
            <p:ph type="body" idx="2"/>
          </p:nvPr>
        </p:nvSpPr>
        <p:spPr/>
        <p:txBody>
          <a:bodyPr/>
          <a:lstStyle/>
          <a:p>
            <a:r>
              <a:rPr lang="pt-BR" sz="1000" dirty="0"/>
              <a:t>CLÍNICOS</a:t>
            </a:r>
          </a:p>
          <a:p>
            <a:pPr lvl="1">
              <a:spcBef>
                <a:spcPts val="400"/>
              </a:spcBef>
            </a:pPr>
            <a:r>
              <a:rPr lang="pt-BR" sz="1000" dirty="0"/>
              <a:t>Acesso oportuno à informação do paciente no ponto de cuidado</a:t>
            </a:r>
          </a:p>
          <a:p>
            <a:pPr lvl="1">
              <a:spcBef>
                <a:spcPts val="400"/>
              </a:spcBef>
            </a:pPr>
            <a:r>
              <a:rPr lang="pt-BR" sz="1000" dirty="0"/>
              <a:t>Suporte à decisão clínica complexa automatizada</a:t>
            </a:r>
          </a:p>
          <a:p>
            <a:pPr lvl="1">
              <a:spcBef>
                <a:spcPts val="400"/>
              </a:spcBef>
            </a:pPr>
            <a:r>
              <a:rPr lang="pt-BR" sz="1000" dirty="0"/>
              <a:t>Identificação de coortes de pacientes para tratamentos e pesquisas</a:t>
            </a:r>
          </a:p>
          <a:p>
            <a:r>
              <a:rPr lang="pt-BR" sz="1000" dirty="0"/>
              <a:t>HOSPITAIS</a:t>
            </a:r>
          </a:p>
          <a:p>
            <a:pPr lvl="1">
              <a:spcBef>
                <a:spcPts val="400"/>
              </a:spcBef>
            </a:pPr>
            <a:r>
              <a:rPr lang="pt-BR" sz="1000" dirty="0"/>
              <a:t>Acesso a dados para facilitar o faturamento e a gestão</a:t>
            </a:r>
          </a:p>
          <a:p>
            <a:pPr lvl="1">
              <a:spcBef>
                <a:spcPts val="400"/>
              </a:spcBef>
            </a:pPr>
            <a:r>
              <a:rPr lang="pt-BR" sz="1000" dirty="0"/>
              <a:t>Coleta dos episódios de cuidado do paciente dos registros eletrônicos de saúde</a:t>
            </a:r>
          </a:p>
          <a:p>
            <a:pPr>
              <a:spcBef>
                <a:spcPts val="400"/>
              </a:spcBef>
            </a:pPr>
            <a:r>
              <a:rPr lang="pt-BR" sz="1000" dirty="0"/>
              <a:t>POPULAÇÃO</a:t>
            </a:r>
          </a:p>
          <a:p>
            <a:pPr lvl="1">
              <a:spcBef>
                <a:spcPts val="400"/>
              </a:spcBef>
            </a:pPr>
            <a:r>
              <a:rPr lang="pt-BR" sz="1000" dirty="0"/>
              <a:t>Identificar tendências na população (planejamento </a:t>
            </a:r>
            <a:r>
              <a:rPr lang="pt-BR" sz="1000" dirty="0" err="1"/>
              <a:t>pro-ativo</a:t>
            </a:r>
            <a:r>
              <a:rPr lang="pt-BR" sz="1000" dirty="0"/>
              <a:t>)</a:t>
            </a:r>
          </a:p>
          <a:p>
            <a:pPr lvl="1">
              <a:spcBef>
                <a:spcPts val="400"/>
              </a:spcBef>
            </a:pPr>
            <a:r>
              <a:rPr lang="pt-BR" sz="1000" dirty="0"/>
              <a:t>Identificação e resolução rápida de riscos</a:t>
            </a:r>
          </a:p>
          <a:p>
            <a:pPr lvl="1">
              <a:spcBef>
                <a:spcPts val="400"/>
              </a:spcBef>
            </a:pPr>
            <a:r>
              <a:rPr lang="pt-BR" sz="1000" dirty="0"/>
              <a:t>Programas de promoção de saúde baseados em </a:t>
            </a:r>
            <a:r>
              <a:rPr lang="pt-BR" sz="1000" dirty="0" err="1"/>
              <a:t>necessidaades</a:t>
            </a:r>
            <a:endParaRPr lang="pt-BR" sz="1000" dirty="0"/>
          </a:p>
          <a:p>
            <a:pPr lvl="1">
              <a:spcBef>
                <a:spcPts val="400"/>
              </a:spcBef>
            </a:pPr>
            <a:endParaRPr lang="pt-BR" sz="1000" dirty="0"/>
          </a:p>
          <a:p>
            <a:pPr marL="609600" lvl="1" indent="0">
              <a:buNone/>
            </a:pPr>
            <a:endParaRPr lang="pt-BR" dirty="0"/>
          </a:p>
          <a:p>
            <a:pPr marL="609600" lvl="1" indent="0">
              <a:buNone/>
            </a:pPr>
            <a:endParaRPr lang="pt-BR" dirty="0"/>
          </a:p>
        </p:txBody>
      </p:sp>
      <p:sp>
        <p:nvSpPr>
          <p:cNvPr id="4" name="Oval 3">
            <a:extLst>
              <a:ext uri="{FF2B5EF4-FFF2-40B4-BE49-F238E27FC236}">
                <a16:creationId xmlns:a16="http://schemas.microsoft.com/office/drawing/2014/main" id="{14B6F8A3-0256-5934-C781-83AC8385C953}"/>
              </a:ext>
            </a:extLst>
          </p:cNvPr>
          <p:cNvSpPr/>
          <p:nvPr/>
        </p:nvSpPr>
        <p:spPr>
          <a:xfrm>
            <a:off x="6719412" y="24574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Espaço Reservado para Imagem 12">
            <a:extLst>
              <a:ext uri="{FF2B5EF4-FFF2-40B4-BE49-F238E27FC236}">
                <a16:creationId xmlns:a16="http://schemas.microsoft.com/office/drawing/2014/main" id="{C7634BC9-EA22-87AD-E7E8-B2A916A0431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298" r="14298"/>
          <a:stretch>
            <a:fillRect/>
          </a:stretch>
        </p:blipFill>
        <p:spPr>
          <a:xfrm>
            <a:off x="311700" y="1152475"/>
            <a:ext cx="4053131" cy="3454375"/>
          </a:xfrm>
          <a:prstGeom prst="rect">
            <a:avLst/>
          </a:prstGeom>
        </p:spPr>
      </p:pic>
    </p:spTree>
    <p:extLst>
      <p:ext uri="{BB962C8B-B14F-4D97-AF65-F5344CB8AC3E}">
        <p14:creationId xmlns:p14="http://schemas.microsoft.com/office/powerpoint/2010/main" val="32797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50000"/>
            <a:lumOff val="50000"/>
          </a:schemeClr>
        </a:solidFill>
        <a:effectLst/>
      </p:bgPr>
    </p:bg>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3A077FE7-4F97-CC25-48BF-FAD4FFE34168}"/>
              </a:ext>
            </a:extLst>
          </p:cNvPr>
          <p:cNvSpPr>
            <a:spLocks noGrp="1"/>
          </p:cNvSpPr>
          <p:nvPr>
            <p:ph type="title"/>
          </p:nvPr>
        </p:nvSpPr>
        <p:spPr/>
        <p:txBody>
          <a:bodyPr/>
          <a:lstStyle/>
          <a:p>
            <a:r>
              <a:rPr lang="pt-BR" dirty="0"/>
              <a:t>Por que usar uma terminologia estruturada</a:t>
            </a:r>
          </a:p>
        </p:txBody>
      </p:sp>
      <p:sp>
        <p:nvSpPr>
          <p:cNvPr id="17" name="Espaço Reservado para Texto 16">
            <a:extLst>
              <a:ext uri="{FF2B5EF4-FFF2-40B4-BE49-F238E27FC236}">
                <a16:creationId xmlns:a16="http://schemas.microsoft.com/office/drawing/2014/main" id="{C1FF55E7-DBE3-C176-87D0-025DE01B7AA1}"/>
              </a:ext>
            </a:extLst>
          </p:cNvPr>
          <p:cNvSpPr>
            <a:spLocks noGrp="1"/>
          </p:cNvSpPr>
          <p:nvPr>
            <p:ph type="body" idx="1"/>
          </p:nvPr>
        </p:nvSpPr>
        <p:spPr/>
        <p:txBody>
          <a:bodyPr/>
          <a:lstStyle/>
          <a:p>
            <a:endParaRPr lang="pt-BR"/>
          </a:p>
        </p:txBody>
      </p:sp>
      <p:sp>
        <p:nvSpPr>
          <p:cNvPr id="18" name="Espaço Reservado para Texto 17">
            <a:extLst>
              <a:ext uri="{FF2B5EF4-FFF2-40B4-BE49-F238E27FC236}">
                <a16:creationId xmlns:a16="http://schemas.microsoft.com/office/drawing/2014/main" id="{5FDCB25B-70C8-E304-2890-77257EB7599A}"/>
              </a:ext>
            </a:extLst>
          </p:cNvPr>
          <p:cNvSpPr>
            <a:spLocks noGrp="1"/>
          </p:cNvSpPr>
          <p:nvPr>
            <p:ph type="body" idx="2"/>
          </p:nvPr>
        </p:nvSpPr>
        <p:spPr>
          <a:xfrm>
            <a:off x="4500309" y="1017850"/>
            <a:ext cx="4358958" cy="3852177"/>
          </a:xfrm>
        </p:spPr>
        <p:txBody>
          <a:bodyPr/>
          <a:lstStyle/>
          <a:p>
            <a:r>
              <a:rPr lang="pt-BR" sz="1000" dirty="0"/>
              <a:t> BENEFÍCIOS AOS PROFISSIONAIS DE SAÚDE</a:t>
            </a:r>
          </a:p>
          <a:p>
            <a:pPr lvl="1">
              <a:spcBef>
                <a:spcPts val="400"/>
              </a:spcBef>
            </a:pPr>
            <a:r>
              <a:rPr lang="pt-BR" sz="1000" dirty="0"/>
              <a:t>Registre uma vez e reuse sempre </a:t>
            </a:r>
          </a:p>
          <a:p>
            <a:pPr lvl="1">
              <a:spcBef>
                <a:spcPts val="400"/>
              </a:spcBef>
            </a:pPr>
            <a:r>
              <a:rPr lang="pt-BR" sz="1000" dirty="0"/>
              <a:t>Registro claro e preciso das intervenções através do tempo</a:t>
            </a:r>
          </a:p>
          <a:p>
            <a:pPr lvl="1">
              <a:spcBef>
                <a:spcPts val="400"/>
              </a:spcBef>
            </a:pPr>
            <a:r>
              <a:rPr lang="pt-BR" sz="1000" dirty="0"/>
              <a:t>Suporte automatizado das atividades clínicas e processos de trabalho</a:t>
            </a:r>
          </a:p>
          <a:p>
            <a:pPr lvl="1">
              <a:spcBef>
                <a:spcPts val="400"/>
              </a:spcBef>
            </a:pPr>
            <a:r>
              <a:rPr lang="pt-BR" sz="1000" dirty="0"/>
              <a:t>Redução do erro5</a:t>
            </a:r>
          </a:p>
          <a:p>
            <a:r>
              <a:rPr lang="pt-BR" sz="1000" dirty="0"/>
              <a:t>Organizações de saúde</a:t>
            </a:r>
          </a:p>
          <a:p>
            <a:pPr lvl="1">
              <a:spcBef>
                <a:spcPts val="400"/>
              </a:spcBef>
            </a:pPr>
            <a:r>
              <a:rPr lang="pt-BR" sz="1000" dirty="0"/>
              <a:t>Informações acessíveis em tempo real</a:t>
            </a:r>
          </a:p>
          <a:p>
            <a:pPr lvl="1">
              <a:spcBef>
                <a:spcPts val="400"/>
              </a:spcBef>
            </a:pPr>
            <a:r>
              <a:rPr lang="pt-BR" sz="1000" dirty="0"/>
              <a:t>Melhor gestão dos pacientes (qualidade, eficiência e satisfação)</a:t>
            </a:r>
          </a:p>
          <a:p>
            <a:pPr lvl="1">
              <a:spcBef>
                <a:spcPts val="400"/>
              </a:spcBef>
            </a:pPr>
            <a:r>
              <a:rPr lang="pt-BR" sz="1000" dirty="0"/>
              <a:t>Redução da taxa de erro</a:t>
            </a:r>
          </a:p>
          <a:p>
            <a:pPr>
              <a:spcBef>
                <a:spcPts val="400"/>
              </a:spcBef>
            </a:pPr>
            <a:r>
              <a:rPr lang="pt-BR" sz="1000" dirty="0"/>
              <a:t>POPULAÇÃO</a:t>
            </a:r>
          </a:p>
          <a:p>
            <a:pPr lvl="1">
              <a:spcBef>
                <a:spcPts val="400"/>
              </a:spcBef>
            </a:pPr>
            <a:r>
              <a:rPr lang="pt-BR" sz="1000" dirty="0"/>
              <a:t>Acesso longitudinal dos dados dos paciente (integração  e coordenação dos cuidados)</a:t>
            </a:r>
          </a:p>
          <a:p>
            <a:pPr lvl="1">
              <a:spcBef>
                <a:spcPts val="400"/>
              </a:spcBef>
            </a:pPr>
            <a:r>
              <a:rPr lang="pt-BR" sz="1000" dirty="0"/>
              <a:t>Melhoria da gestão da saúde populacional</a:t>
            </a:r>
          </a:p>
          <a:p>
            <a:pPr lvl="1">
              <a:spcBef>
                <a:spcPts val="400"/>
              </a:spcBef>
            </a:pPr>
            <a:r>
              <a:rPr lang="pt-BR" sz="1000" dirty="0"/>
              <a:t>Capacidade de avaliar rapidamente impacto e resultados das intervenções de saúde</a:t>
            </a:r>
          </a:p>
          <a:p>
            <a:pPr lvl="1">
              <a:spcBef>
                <a:spcPts val="400"/>
              </a:spcBef>
            </a:pPr>
            <a:endParaRPr lang="pt-BR" dirty="0"/>
          </a:p>
          <a:p>
            <a:pPr marL="609600" lvl="1" indent="0">
              <a:buNone/>
            </a:pPr>
            <a:endParaRPr lang="pt-BR" dirty="0"/>
          </a:p>
          <a:p>
            <a:pPr marL="609600" lvl="1" indent="0">
              <a:buNone/>
            </a:pPr>
            <a:endParaRPr lang="pt-BR" dirty="0"/>
          </a:p>
        </p:txBody>
      </p:sp>
      <p:sp>
        <p:nvSpPr>
          <p:cNvPr id="4" name="Oval 3">
            <a:extLst>
              <a:ext uri="{FF2B5EF4-FFF2-40B4-BE49-F238E27FC236}">
                <a16:creationId xmlns:a16="http://schemas.microsoft.com/office/drawing/2014/main" id="{14B6F8A3-0256-5934-C781-83AC8385C953}"/>
              </a:ext>
            </a:extLst>
          </p:cNvPr>
          <p:cNvSpPr/>
          <p:nvPr/>
        </p:nvSpPr>
        <p:spPr>
          <a:xfrm>
            <a:off x="6719412" y="24574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descr="Homem de camisa azul segurando celular&#10;&#10;Descrição gerada automaticamente com confiança média">
            <a:extLst>
              <a:ext uri="{FF2B5EF4-FFF2-40B4-BE49-F238E27FC236}">
                <a16:creationId xmlns:a16="http://schemas.microsoft.com/office/drawing/2014/main" id="{2A6F48DB-77D5-3EBC-E293-86728E7D157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9958" y="1152475"/>
            <a:ext cx="4161642" cy="3236140"/>
          </a:xfrm>
          <a:prstGeom prst="rect">
            <a:avLst/>
          </a:prstGeom>
        </p:spPr>
      </p:pic>
    </p:spTree>
    <p:extLst>
      <p:ext uri="{BB962C8B-B14F-4D97-AF65-F5344CB8AC3E}">
        <p14:creationId xmlns:p14="http://schemas.microsoft.com/office/powerpoint/2010/main" val="348694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6"/>
          <p:cNvSpPr txBox="1">
            <a:spLocks noGrp="1"/>
          </p:cNvSpPr>
          <p:nvPr>
            <p:ph type="title"/>
          </p:nvPr>
        </p:nvSpPr>
        <p:spPr>
          <a:xfrm>
            <a:off x="2735765" y="409575"/>
            <a:ext cx="4534829"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Requisitos</a:t>
            </a:r>
            <a:r>
              <a:rPr lang="en" dirty="0"/>
              <a:t> de dados de </a:t>
            </a:r>
            <a:r>
              <a:rPr lang="en" dirty="0" err="1"/>
              <a:t>saúde</a:t>
            </a:r>
            <a:endParaRPr dirty="0"/>
          </a:p>
        </p:txBody>
      </p:sp>
      <p:grpSp>
        <p:nvGrpSpPr>
          <p:cNvPr id="528" name="Google Shape;528;p26"/>
          <p:cNvGrpSpPr/>
          <p:nvPr/>
        </p:nvGrpSpPr>
        <p:grpSpPr>
          <a:xfrm>
            <a:off x="453650" y="1278724"/>
            <a:ext cx="1836330" cy="3842723"/>
            <a:chOff x="1183040" y="1301225"/>
            <a:chExt cx="1836330" cy="3842723"/>
          </a:xfrm>
        </p:grpSpPr>
        <p:sp>
          <p:nvSpPr>
            <p:cNvPr id="529" name="Google Shape;529;p26"/>
            <p:cNvSpPr/>
            <p:nvPr/>
          </p:nvSpPr>
          <p:spPr>
            <a:xfrm>
              <a:off x="1183070" y="4465048"/>
              <a:ext cx="1836300" cy="678900"/>
            </a:xfrm>
            <a:prstGeom prst="roundRect">
              <a:avLst>
                <a:gd name="adj" fmla="val 10059"/>
              </a:avLst>
            </a:prstGeom>
            <a:gradFill>
              <a:gsLst>
                <a:gs pos="0">
                  <a:srgbClr val="F3F3F3"/>
                </a:gs>
                <a:gs pos="40000">
                  <a:srgbClr val="FFFFFF">
                    <a:alpha val="0"/>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0" name="Google Shape;530;p26"/>
            <p:cNvSpPr/>
            <p:nvPr/>
          </p:nvSpPr>
          <p:spPr>
            <a:xfrm>
              <a:off x="1183040" y="1301225"/>
              <a:ext cx="1836300" cy="3164100"/>
            </a:xfrm>
            <a:prstGeom prst="roundRect">
              <a:avLst>
                <a:gd name="adj" fmla="val 10059"/>
              </a:avLst>
            </a:prstGeom>
            <a:solidFill>
              <a:srgbClr val="F3F3F3"/>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1" name="Google Shape;531;p26"/>
            <p:cNvSpPr/>
            <p:nvPr/>
          </p:nvSpPr>
          <p:spPr>
            <a:xfrm>
              <a:off x="1183040" y="2017483"/>
              <a:ext cx="1836300" cy="215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2" name="Google Shape;532;p26"/>
            <p:cNvSpPr txBox="1"/>
            <p:nvPr/>
          </p:nvSpPr>
          <p:spPr>
            <a:xfrm>
              <a:off x="1183040" y="1484315"/>
              <a:ext cx="1836300" cy="38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2F39"/>
                </a:buClr>
                <a:buSzPts val="2500"/>
                <a:buFont typeface="Arial"/>
                <a:buNone/>
              </a:pPr>
              <a:r>
                <a:rPr lang="en" sz="2000" dirty="0" err="1">
                  <a:solidFill>
                    <a:schemeClr val="accent1"/>
                  </a:solidFill>
                  <a:latin typeface="Fira Sans Extra Condensed Medium"/>
                  <a:ea typeface="Fira Sans Extra Condensed Medium"/>
                  <a:cs typeface="Fira Sans Extra Condensed Medium"/>
                  <a:sym typeface="Fira Sans Extra Condensed Medium"/>
                </a:rPr>
                <a:t>Experiência</a:t>
              </a:r>
              <a:r>
                <a:rPr lang="en" sz="2000" dirty="0">
                  <a:solidFill>
                    <a:schemeClr val="accent1"/>
                  </a:solidFill>
                  <a:latin typeface="Fira Sans Extra Condensed Medium"/>
                  <a:ea typeface="Fira Sans Extra Condensed Medium"/>
                  <a:cs typeface="Fira Sans Extra Condensed Medium"/>
                  <a:sym typeface="Fira Sans Extra Condensed Medium"/>
                </a:rPr>
                <a:t> </a:t>
              </a:r>
              <a:r>
                <a:rPr lang="en" sz="2000" dirty="0" err="1">
                  <a:solidFill>
                    <a:schemeClr val="accent1"/>
                  </a:solidFill>
                  <a:latin typeface="Fira Sans Extra Condensed Medium"/>
                  <a:ea typeface="Fira Sans Extra Condensed Medium"/>
                  <a:cs typeface="Fira Sans Extra Condensed Medium"/>
                  <a:sym typeface="Fira Sans Extra Condensed Medium"/>
                </a:rPr>
                <a:t>Clínica</a:t>
              </a:r>
              <a:endParaRPr sz="2000" i="0" u="none" strike="noStrike" cap="none"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534" name="Google Shape;534;p26"/>
            <p:cNvSpPr txBox="1"/>
            <p:nvPr/>
          </p:nvSpPr>
          <p:spPr>
            <a:xfrm>
              <a:off x="1183040" y="2913890"/>
              <a:ext cx="1836300" cy="118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2000" b="0" i="0" u="none" strike="noStrike" cap="none" dirty="0" err="1">
                  <a:solidFill>
                    <a:schemeClr val="lt1"/>
                  </a:solidFill>
                  <a:latin typeface="Roboto"/>
                  <a:ea typeface="Roboto"/>
                  <a:cs typeface="Roboto"/>
                  <a:sym typeface="Roboto"/>
                </a:rPr>
                <a:t>Nehum</a:t>
              </a:r>
              <a:r>
                <a:rPr lang="en" sz="2000" b="0" i="0" u="none" strike="noStrike" cap="none" dirty="0">
                  <a:solidFill>
                    <a:schemeClr val="lt1"/>
                  </a:solidFill>
                  <a:latin typeface="Roboto"/>
                  <a:ea typeface="Roboto"/>
                  <a:cs typeface="Roboto"/>
                  <a:sym typeface="Roboto"/>
                </a:rPr>
                <a:t> </a:t>
              </a:r>
              <a:r>
                <a:rPr lang="en" sz="2000" b="0" i="0" u="none" strike="noStrike" cap="none" dirty="0" err="1">
                  <a:solidFill>
                    <a:schemeClr val="lt1"/>
                  </a:solidFill>
                  <a:latin typeface="Roboto"/>
                  <a:ea typeface="Roboto"/>
                  <a:cs typeface="Roboto"/>
                  <a:sym typeface="Roboto"/>
                </a:rPr>
                <a:t>requisit</a:t>
              </a:r>
              <a:r>
                <a:rPr lang="pt-BR" sz="2000" dirty="0">
                  <a:solidFill>
                    <a:schemeClr val="lt1"/>
                  </a:solidFill>
                  <a:latin typeface="Roboto"/>
                  <a:ea typeface="Roboto"/>
                  <a:cs typeface="Roboto"/>
                  <a:sym typeface="Roboto"/>
                </a:rPr>
                <a:t>o de dados</a:t>
              </a:r>
              <a:endParaRPr sz="2000" b="0" i="0" u="none" strike="noStrike" cap="none" dirty="0">
                <a:solidFill>
                  <a:srgbClr val="FFFFFF"/>
                </a:solidFill>
                <a:latin typeface="Arial"/>
                <a:ea typeface="Arial"/>
                <a:cs typeface="Arial"/>
                <a:sym typeface="Arial"/>
              </a:endParaRPr>
            </a:p>
          </p:txBody>
        </p:sp>
      </p:grpSp>
      <p:grpSp>
        <p:nvGrpSpPr>
          <p:cNvPr id="535" name="Google Shape;535;p26"/>
          <p:cNvGrpSpPr/>
          <p:nvPr/>
        </p:nvGrpSpPr>
        <p:grpSpPr>
          <a:xfrm>
            <a:off x="2648526" y="1301225"/>
            <a:ext cx="1850822" cy="3842723"/>
            <a:chOff x="3614965" y="1301225"/>
            <a:chExt cx="1850822" cy="3842723"/>
          </a:xfrm>
        </p:grpSpPr>
        <p:sp>
          <p:nvSpPr>
            <p:cNvPr id="536" name="Google Shape;536;p26"/>
            <p:cNvSpPr/>
            <p:nvPr/>
          </p:nvSpPr>
          <p:spPr>
            <a:xfrm>
              <a:off x="3622389" y="4465048"/>
              <a:ext cx="1836300" cy="678900"/>
            </a:xfrm>
            <a:prstGeom prst="roundRect">
              <a:avLst>
                <a:gd name="adj" fmla="val 10059"/>
              </a:avLst>
            </a:prstGeom>
            <a:gradFill>
              <a:gsLst>
                <a:gs pos="0">
                  <a:srgbClr val="F3F3F3"/>
                </a:gs>
                <a:gs pos="40000">
                  <a:srgbClr val="FFFFFF">
                    <a:alpha val="0"/>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7" name="Google Shape;537;p26"/>
            <p:cNvSpPr/>
            <p:nvPr/>
          </p:nvSpPr>
          <p:spPr>
            <a:xfrm>
              <a:off x="3622369" y="1301225"/>
              <a:ext cx="1836300" cy="3164100"/>
            </a:xfrm>
            <a:prstGeom prst="roundRect">
              <a:avLst>
                <a:gd name="adj" fmla="val 10059"/>
              </a:avLst>
            </a:prstGeom>
            <a:solidFill>
              <a:srgbClr val="F3F3F3"/>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8" name="Google Shape;538;p26"/>
            <p:cNvSpPr txBox="1"/>
            <p:nvPr/>
          </p:nvSpPr>
          <p:spPr>
            <a:xfrm>
              <a:off x="3830312" y="2111522"/>
              <a:ext cx="1419900" cy="382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2500"/>
                <a:buFont typeface="Arial"/>
                <a:buNone/>
              </a:pPr>
              <a:r>
                <a:rPr lang="en" sz="2500" b="0" i="0" u="none" strike="noStrike" cap="none">
                  <a:solidFill>
                    <a:srgbClr val="FFFFFF"/>
                  </a:solidFill>
                  <a:latin typeface="Arial"/>
                  <a:ea typeface="Arial"/>
                  <a:cs typeface="Arial"/>
                  <a:sym typeface="Arial"/>
                </a:rPr>
                <a:t>SERVICES</a:t>
              </a:r>
              <a:endParaRPr/>
            </a:p>
          </p:txBody>
        </p:sp>
        <p:sp>
          <p:nvSpPr>
            <p:cNvPr id="539" name="Google Shape;539;p26"/>
            <p:cNvSpPr txBox="1"/>
            <p:nvPr/>
          </p:nvSpPr>
          <p:spPr>
            <a:xfrm>
              <a:off x="3614965" y="1484315"/>
              <a:ext cx="1836300" cy="38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2F39"/>
                </a:buClr>
                <a:buSzPts val="2500"/>
                <a:buFont typeface="Arial"/>
                <a:buNone/>
              </a:pPr>
              <a:r>
                <a:rPr lang="en" sz="2000" dirty="0" err="1">
                  <a:solidFill>
                    <a:schemeClr val="accent2"/>
                  </a:solidFill>
                  <a:latin typeface="Fira Sans Extra Condensed Medium"/>
                  <a:ea typeface="Fira Sans Extra Condensed Medium"/>
                  <a:cs typeface="Fira Sans Extra Condensed Medium"/>
                  <a:sym typeface="Fira Sans Extra Condensed Medium"/>
                </a:rPr>
                <a:t>Medicina</a:t>
              </a:r>
              <a:r>
                <a:rPr lang="en" sz="2000" dirty="0">
                  <a:solidFill>
                    <a:schemeClr val="accent2"/>
                  </a:solidFill>
                  <a:latin typeface="Fira Sans Extra Condensed Medium"/>
                  <a:ea typeface="Fira Sans Extra Condensed Medium"/>
                  <a:cs typeface="Fira Sans Extra Condensed Medium"/>
                  <a:sym typeface="Fira Sans Extra Condensed Medium"/>
                </a:rPr>
                <a:t> </a:t>
              </a:r>
              <a:r>
                <a:rPr lang="en" sz="2000" dirty="0" err="1">
                  <a:solidFill>
                    <a:schemeClr val="accent2"/>
                  </a:solidFill>
                  <a:latin typeface="Fira Sans Extra Condensed Medium"/>
                  <a:ea typeface="Fira Sans Extra Condensed Medium"/>
                  <a:cs typeface="Fira Sans Extra Condensed Medium"/>
                  <a:sym typeface="Fira Sans Extra Condensed Medium"/>
                </a:rPr>
                <a:t>Preditva</a:t>
              </a:r>
              <a:endParaRPr sz="2000" i="0" u="none" strike="noStrike" cap="none"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540" name="Google Shape;540;p26"/>
            <p:cNvSpPr/>
            <p:nvPr/>
          </p:nvSpPr>
          <p:spPr>
            <a:xfrm>
              <a:off x="3622366" y="2017484"/>
              <a:ext cx="1836300" cy="2151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2" name="Google Shape;542;p26"/>
            <p:cNvSpPr txBox="1"/>
            <p:nvPr/>
          </p:nvSpPr>
          <p:spPr>
            <a:xfrm>
              <a:off x="3629487" y="2913890"/>
              <a:ext cx="1836300" cy="118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pt-BR" sz="2000" dirty="0">
                  <a:solidFill>
                    <a:schemeClr val="lt1"/>
                  </a:solidFill>
                  <a:latin typeface="Roboto"/>
                  <a:ea typeface="Roboto"/>
                  <a:cs typeface="Roboto"/>
                  <a:sym typeface="Roboto"/>
                </a:rPr>
                <a:t>Acesso a artigos publicados</a:t>
              </a:r>
              <a:endParaRPr sz="2000" dirty="0">
                <a:solidFill>
                  <a:schemeClr val="lt1"/>
                </a:solidFill>
                <a:latin typeface="Roboto"/>
                <a:ea typeface="Roboto"/>
                <a:cs typeface="Roboto"/>
                <a:sym typeface="Roboto"/>
              </a:endParaRPr>
            </a:p>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543" name="Google Shape;543;p26"/>
          <p:cNvGrpSpPr/>
          <p:nvPr/>
        </p:nvGrpSpPr>
        <p:grpSpPr>
          <a:xfrm>
            <a:off x="4843402" y="1301225"/>
            <a:ext cx="1836354" cy="3842723"/>
            <a:chOff x="6124606" y="1301225"/>
            <a:chExt cx="1836354" cy="3842723"/>
          </a:xfrm>
        </p:grpSpPr>
        <p:sp>
          <p:nvSpPr>
            <p:cNvPr id="544" name="Google Shape;544;p26"/>
            <p:cNvSpPr/>
            <p:nvPr/>
          </p:nvSpPr>
          <p:spPr>
            <a:xfrm>
              <a:off x="6124660" y="4465048"/>
              <a:ext cx="1836300" cy="678900"/>
            </a:xfrm>
            <a:prstGeom prst="roundRect">
              <a:avLst>
                <a:gd name="adj" fmla="val 10059"/>
              </a:avLst>
            </a:prstGeom>
            <a:gradFill>
              <a:gsLst>
                <a:gs pos="0">
                  <a:srgbClr val="F3F3F3"/>
                </a:gs>
                <a:gs pos="40000">
                  <a:srgbClr val="FFFFFF">
                    <a:alpha val="0"/>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5" name="Google Shape;545;p26"/>
            <p:cNvSpPr/>
            <p:nvPr/>
          </p:nvSpPr>
          <p:spPr>
            <a:xfrm>
              <a:off x="6124625" y="1301225"/>
              <a:ext cx="1836300" cy="3164100"/>
            </a:xfrm>
            <a:prstGeom prst="roundRect">
              <a:avLst>
                <a:gd name="adj" fmla="val 10059"/>
              </a:avLst>
            </a:prstGeom>
            <a:solidFill>
              <a:srgbClr val="F3F3F3"/>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6" name="Google Shape;546;p26"/>
            <p:cNvSpPr txBox="1"/>
            <p:nvPr/>
          </p:nvSpPr>
          <p:spPr>
            <a:xfrm>
              <a:off x="6124624" y="1461814"/>
              <a:ext cx="1836300" cy="40500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2F39"/>
                </a:buClr>
                <a:buSzPts val="2500"/>
                <a:buFont typeface="Arial"/>
                <a:buNone/>
              </a:pPr>
              <a:r>
                <a:rPr lang="en" sz="1800" dirty="0" err="1">
                  <a:solidFill>
                    <a:schemeClr val="accent3"/>
                  </a:solidFill>
                  <a:latin typeface="Fira Sans Extra Condensed Medium"/>
                  <a:ea typeface="Fira Sans Extra Condensed Medium"/>
                  <a:cs typeface="Fira Sans Extra Condensed Medium"/>
                  <a:sym typeface="Fira Sans Extra Condensed Medium"/>
                </a:rPr>
                <a:t>Medicina</a:t>
              </a:r>
              <a:r>
                <a:rPr lang="en" sz="1800" dirty="0">
                  <a:solidFill>
                    <a:schemeClr val="accent3"/>
                  </a:solidFill>
                  <a:latin typeface="Fira Sans Extra Condensed Medium"/>
                  <a:ea typeface="Fira Sans Extra Condensed Medium"/>
                  <a:cs typeface="Fira Sans Extra Condensed Medium"/>
                  <a:sym typeface="Fira Sans Extra Condensed Medium"/>
                </a:rPr>
                <a:t> </a:t>
              </a:r>
              <a:r>
                <a:rPr lang="en" sz="1800" dirty="0" err="1">
                  <a:solidFill>
                    <a:schemeClr val="accent3"/>
                  </a:solidFill>
                  <a:latin typeface="Fira Sans Extra Condensed Medium"/>
                  <a:ea typeface="Fira Sans Extra Condensed Medium"/>
                  <a:cs typeface="Fira Sans Extra Condensed Medium"/>
                  <a:sym typeface="Fira Sans Extra Condensed Medium"/>
                </a:rPr>
                <a:t>baseada</a:t>
              </a:r>
              <a:r>
                <a:rPr lang="en" sz="1800" dirty="0">
                  <a:solidFill>
                    <a:schemeClr val="accent3"/>
                  </a:solidFill>
                  <a:latin typeface="Fira Sans Extra Condensed Medium"/>
                  <a:ea typeface="Fira Sans Extra Condensed Medium"/>
                  <a:cs typeface="Fira Sans Extra Condensed Medium"/>
                  <a:sym typeface="Fira Sans Extra Condensed Medium"/>
                </a:rPr>
                <a:t> </a:t>
              </a:r>
              <a:r>
                <a:rPr lang="en" sz="1800" dirty="0" err="1">
                  <a:solidFill>
                    <a:schemeClr val="accent3"/>
                  </a:solidFill>
                  <a:latin typeface="Fira Sans Extra Condensed Medium"/>
                  <a:ea typeface="Fira Sans Extra Condensed Medium"/>
                  <a:cs typeface="Fira Sans Extra Condensed Medium"/>
                  <a:sym typeface="Fira Sans Extra Condensed Medium"/>
                </a:rPr>
                <a:t>em</a:t>
              </a:r>
              <a:r>
                <a:rPr lang="en" sz="1800" dirty="0">
                  <a:solidFill>
                    <a:schemeClr val="accent3"/>
                  </a:solidFill>
                  <a:latin typeface="Fira Sans Extra Condensed Medium"/>
                  <a:ea typeface="Fira Sans Extra Condensed Medium"/>
                  <a:cs typeface="Fira Sans Extra Condensed Medium"/>
                  <a:sym typeface="Fira Sans Extra Condensed Medium"/>
                </a:rPr>
                <a:t> </a:t>
              </a:r>
              <a:r>
                <a:rPr lang="en" sz="1800" dirty="0" err="1">
                  <a:solidFill>
                    <a:schemeClr val="accent3"/>
                  </a:solidFill>
                  <a:latin typeface="Fira Sans Extra Condensed Medium"/>
                  <a:ea typeface="Fira Sans Extra Condensed Medium"/>
                  <a:cs typeface="Fira Sans Extra Condensed Medium"/>
                  <a:sym typeface="Fira Sans Extra Condensed Medium"/>
                </a:rPr>
                <a:t>evidências</a:t>
              </a:r>
              <a:endParaRPr sz="1800" i="0" u="none" strike="noStrike" cap="none"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547" name="Google Shape;547;p26"/>
            <p:cNvSpPr/>
            <p:nvPr/>
          </p:nvSpPr>
          <p:spPr>
            <a:xfrm>
              <a:off x="6124623" y="2017484"/>
              <a:ext cx="1836300" cy="21519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9" name="Google Shape;549;p26"/>
            <p:cNvSpPr txBox="1"/>
            <p:nvPr/>
          </p:nvSpPr>
          <p:spPr>
            <a:xfrm>
              <a:off x="6124606" y="2913890"/>
              <a:ext cx="1836300" cy="118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sz="2000" dirty="0">
                  <a:solidFill>
                    <a:schemeClr val="lt1"/>
                  </a:solidFill>
                  <a:latin typeface="Roboto"/>
                  <a:ea typeface="Roboto"/>
                  <a:cs typeface="Roboto"/>
                  <a:sym typeface="Roboto"/>
                </a:rPr>
                <a:t>Protocolos e diretrizes de boas práticas</a:t>
              </a:r>
              <a:endParaRPr sz="2000" dirty="0">
                <a:solidFill>
                  <a:schemeClr val="lt1"/>
                </a:solidFill>
                <a:latin typeface="Roboto"/>
                <a:ea typeface="Roboto"/>
                <a:cs typeface="Roboto"/>
                <a:sym typeface="Roboto"/>
              </a:endParaRPr>
            </a:p>
          </p:txBody>
        </p:sp>
      </p:grpSp>
      <p:grpSp>
        <p:nvGrpSpPr>
          <p:cNvPr id="2" name="Google Shape;528;p26">
            <a:extLst>
              <a:ext uri="{FF2B5EF4-FFF2-40B4-BE49-F238E27FC236}">
                <a16:creationId xmlns:a16="http://schemas.microsoft.com/office/drawing/2014/main" id="{91585283-BDD2-9A84-DCE3-2EAB6D96AC4D}"/>
              </a:ext>
            </a:extLst>
          </p:cNvPr>
          <p:cNvGrpSpPr/>
          <p:nvPr/>
        </p:nvGrpSpPr>
        <p:grpSpPr>
          <a:xfrm>
            <a:off x="6925918" y="1300777"/>
            <a:ext cx="1836330" cy="3842723"/>
            <a:chOff x="1183040" y="1301225"/>
            <a:chExt cx="1836330" cy="3842723"/>
          </a:xfrm>
        </p:grpSpPr>
        <p:sp>
          <p:nvSpPr>
            <p:cNvPr id="3" name="Google Shape;529;p26">
              <a:extLst>
                <a:ext uri="{FF2B5EF4-FFF2-40B4-BE49-F238E27FC236}">
                  <a16:creationId xmlns:a16="http://schemas.microsoft.com/office/drawing/2014/main" id="{6163DAA8-94AA-7318-B1AE-3A72BA14410A}"/>
                </a:ext>
              </a:extLst>
            </p:cNvPr>
            <p:cNvSpPr/>
            <p:nvPr/>
          </p:nvSpPr>
          <p:spPr>
            <a:xfrm>
              <a:off x="1183070" y="4465048"/>
              <a:ext cx="1836300" cy="678900"/>
            </a:xfrm>
            <a:prstGeom prst="roundRect">
              <a:avLst>
                <a:gd name="adj" fmla="val 10059"/>
              </a:avLst>
            </a:prstGeom>
            <a:gradFill>
              <a:gsLst>
                <a:gs pos="0">
                  <a:srgbClr val="F3F3F3"/>
                </a:gs>
                <a:gs pos="40000">
                  <a:srgbClr val="FFFFFF">
                    <a:alpha val="0"/>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 name="Google Shape;530;p26">
              <a:extLst>
                <a:ext uri="{FF2B5EF4-FFF2-40B4-BE49-F238E27FC236}">
                  <a16:creationId xmlns:a16="http://schemas.microsoft.com/office/drawing/2014/main" id="{6F87F875-8475-5E9B-F375-F5A4AC0BFB66}"/>
                </a:ext>
              </a:extLst>
            </p:cNvPr>
            <p:cNvSpPr/>
            <p:nvPr/>
          </p:nvSpPr>
          <p:spPr>
            <a:xfrm>
              <a:off x="1183040" y="1301225"/>
              <a:ext cx="1836300" cy="3164100"/>
            </a:xfrm>
            <a:prstGeom prst="roundRect">
              <a:avLst>
                <a:gd name="adj" fmla="val 10059"/>
              </a:avLst>
            </a:prstGeom>
            <a:solidFill>
              <a:srgbClr val="F3F3F3"/>
            </a:solidFill>
            <a:ln w="19050" cap="flat" cmpd="sng">
              <a:solidFill>
                <a:schemeClr val="accent4">
                  <a:lumMod val="60000"/>
                  <a:lumOff val="4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 name="Google Shape;531;p26">
              <a:extLst>
                <a:ext uri="{FF2B5EF4-FFF2-40B4-BE49-F238E27FC236}">
                  <a16:creationId xmlns:a16="http://schemas.microsoft.com/office/drawing/2014/main" id="{330B1F10-31D1-9751-68A1-00908FFD0C17}"/>
                </a:ext>
              </a:extLst>
            </p:cNvPr>
            <p:cNvSpPr/>
            <p:nvPr/>
          </p:nvSpPr>
          <p:spPr>
            <a:xfrm>
              <a:off x="1183040" y="2017483"/>
              <a:ext cx="1836300" cy="2151900"/>
            </a:xfrm>
            <a:prstGeom prst="rect">
              <a:avLst/>
            </a:prstGeom>
            <a:solidFill>
              <a:schemeClr val="accent4">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 name="Google Shape;532;p26">
              <a:extLst>
                <a:ext uri="{FF2B5EF4-FFF2-40B4-BE49-F238E27FC236}">
                  <a16:creationId xmlns:a16="http://schemas.microsoft.com/office/drawing/2014/main" id="{70C8380E-6274-75B4-C384-88BCF20FB1B2}"/>
                </a:ext>
              </a:extLst>
            </p:cNvPr>
            <p:cNvSpPr txBox="1"/>
            <p:nvPr/>
          </p:nvSpPr>
          <p:spPr>
            <a:xfrm>
              <a:off x="1183040" y="1484315"/>
              <a:ext cx="1836300" cy="38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2F39"/>
                </a:buClr>
                <a:buSzPts val="2500"/>
                <a:buFont typeface="Arial"/>
                <a:buNone/>
              </a:pPr>
              <a:r>
                <a:rPr lang="en" sz="2000" dirty="0" err="1">
                  <a:solidFill>
                    <a:schemeClr val="accent4">
                      <a:lumMod val="60000"/>
                      <a:lumOff val="40000"/>
                    </a:schemeClr>
                  </a:solidFill>
                  <a:latin typeface="Fira Sans Extra Condensed Medium"/>
                  <a:ea typeface="Fira Sans Extra Condensed Medium"/>
                  <a:cs typeface="Fira Sans Extra Condensed Medium"/>
                  <a:sym typeface="Fira Sans Extra Condensed Medium"/>
                </a:rPr>
                <a:t>Medicina</a:t>
              </a:r>
              <a:r>
                <a:rPr lang="en" sz="2000" dirty="0">
                  <a:solidFill>
                    <a:schemeClr val="accent1"/>
                  </a:solidFill>
                  <a:latin typeface="Fira Sans Extra Condensed Medium"/>
                  <a:ea typeface="Fira Sans Extra Condensed Medium"/>
                  <a:cs typeface="Fira Sans Extra Condensed Medium"/>
                  <a:sym typeface="Fira Sans Extra Condensed Medium"/>
                </a:rPr>
                <a:t> </a:t>
              </a:r>
            </a:p>
            <a:p>
              <a:pPr marL="0" marR="0" lvl="0" indent="0" algn="ctr" rtl="0">
                <a:lnSpc>
                  <a:spcPct val="100000"/>
                </a:lnSpc>
                <a:spcBef>
                  <a:spcPts val="0"/>
                </a:spcBef>
                <a:spcAft>
                  <a:spcPts val="0"/>
                </a:spcAft>
                <a:buClr>
                  <a:srgbClr val="282F39"/>
                </a:buClr>
                <a:buSzPts val="2500"/>
                <a:buFont typeface="Arial"/>
                <a:buNone/>
              </a:pPr>
              <a:r>
                <a:rPr lang="en" sz="2000" i="0" u="none" strike="noStrike" cap="none" dirty="0" err="1">
                  <a:solidFill>
                    <a:schemeClr val="accent4">
                      <a:lumMod val="60000"/>
                      <a:lumOff val="40000"/>
                    </a:schemeClr>
                  </a:solidFill>
                  <a:latin typeface="Fira Sans Extra Condensed Medium"/>
                  <a:ea typeface="Fira Sans Extra Condensed Medium"/>
                  <a:cs typeface="Fira Sans Extra Condensed Medium"/>
                  <a:sym typeface="Fira Sans Extra Condensed Medium"/>
                </a:rPr>
                <a:t>personalizada</a:t>
              </a:r>
              <a:endParaRPr sz="2000" i="0" u="none" strike="noStrike" cap="none" dirty="0">
                <a:solidFill>
                  <a:schemeClr val="accent4">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7" name="Google Shape;534;p26">
              <a:extLst>
                <a:ext uri="{FF2B5EF4-FFF2-40B4-BE49-F238E27FC236}">
                  <a16:creationId xmlns:a16="http://schemas.microsoft.com/office/drawing/2014/main" id="{53919CF5-7506-34B4-EB4E-93BF68299731}"/>
                </a:ext>
              </a:extLst>
            </p:cNvPr>
            <p:cNvSpPr txBox="1"/>
            <p:nvPr/>
          </p:nvSpPr>
          <p:spPr>
            <a:xfrm>
              <a:off x="1183040" y="2913890"/>
              <a:ext cx="1836300" cy="118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sz="2000" b="0" i="0" u="none" strike="noStrike" cap="none" dirty="0">
                  <a:solidFill>
                    <a:schemeClr val="lt1"/>
                  </a:solidFill>
                  <a:latin typeface="Roboto"/>
                  <a:ea typeface="Roboto"/>
                  <a:cs typeface="Roboto"/>
                  <a:sym typeface="Roboto"/>
                </a:rPr>
                <a:t>Melhor cuidado para o paciente</a:t>
              </a:r>
              <a:endParaRPr sz="2000" b="0" i="0" u="none" strike="noStrike" cap="none" dirty="0">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5F099-2032-1FEF-FEEF-B4A355F37159}"/>
              </a:ext>
            </a:extLst>
          </p:cNvPr>
          <p:cNvSpPr>
            <a:spLocks noGrp="1"/>
          </p:cNvSpPr>
          <p:nvPr>
            <p:ph type="title"/>
          </p:nvPr>
        </p:nvSpPr>
        <p:spPr>
          <a:xfrm>
            <a:off x="1638300" y="179116"/>
            <a:ext cx="2933700" cy="447600"/>
          </a:xfrm>
        </p:spPr>
        <p:txBody>
          <a:bodyPr/>
          <a:lstStyle/>
          <a:p>
            <a:r>
              <a:rPr lang="pt-BR" dirty="0"/>
              <a:t>Siga os dados</a:t>
            </a:r>
          </a:p>
        </p:txBody>
      </p:sp>
      <p:graphicFrame>
        <p:nvGraphicFramePr>
          <p:cNvPr id="3" name="Diagrama 2">
            <a:extLst>
              <a:ext uri="{FF2B5EF4-FFF2-40B4-BE49-F238E27FC236}">
                <a16:creationId xmlns:a16="http://schemas.microsoft.com/office/drawing/2014/main" id="{0469B0C6-86E6-D1BB-648D-BE84491D74C8}"/>
              </a:ext>
            </a:extLst>
          </p:cNvPr>
          <p:cNvGraphicFramePr/>
          <p:nvPr>
            <p:extLst>
              <p:ext uri="{D42A27DB-BD31-4B8C-83A1-F6EECF244321}">
                <p14:modId xmlns:p14="http://schemas.microsoft.com/office/powerpoint/2010/main" val="272718930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m 3">
            <a:extLst>
              <a:ext uri="{FF2B5EF4-FFF2-40B4-BE49-F238E27FC236}">
                <a16:creationId xmlns:a16="http://schemas.microsoft.com/office/drawing/2014/main" id="{7812E4AF-1405-A82E-269C-1C1A8A55E716}"/>
              </a:ext>
            </a:extLst>
          </p:cNvPr>
          <p:cNvPicPr>
            <a:picLocks noChangeAspect="1"/>
          </p:cNvPicPr>
          <p:nvPr/>
        </p:nvPicPr>
        <p:blipFill>
          <a:blip r:embed="rId8"/>
          <a:stretch>
            <a:fillRect/>
          </a:stretch>
        </p:blipFill>
        <p:spPr>
          <a:xfrm>
            <a:off x="3800160" y="2084231"/>
            <a:ext cx="1543680" cy="923288"/>
          </a:xfrm>
          <a:prstGeom prst="rect">
            <a:avLst/>
          </a:prstGeom>
        </p:spPr>
      </p:pic>
    </p:spTree>
    <p:extLst>
      <p:ext uri="{BB962C8B-B14F-4D97-AF65-F5344CB8AC3E}">
        <p14:creationId xmlns:p14="http://schemas.microsoft.com/office/powerpoint/2010/main" val="232034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4538958E-0474-845F-7AEA-AA0614525F18}"/>
              </a:ext>
            </a:extLst>
          </p:cNvPr>
          <p:cNvSpPr>
            <a:spLocks noGrp="1"/>
          </p:cNvSpPr>
          <p:nvPr>
            <p:ph type="title"/>
          </p:nvPr>
        </p:nvSpPr>
        <p:spPr>
          <a:xfrm>
            <a:off x="265500" y="1233175"/>
            <a:ext cx="4045200" cy="1482300"/>
          </a:xfrm>
        </p:spPr>
        <p:txBody>
          <a:bodyPr wrap="square" anchor="b">
            <a:normAutofit/>
          </a:bodyPr>
          <a:lstStyle/>
          <a:p>
            <a:pPr>
              <a:lnSpc>
                <a:spcPct val="90000"/>
              </a:lnSpc>
            </a:pPr>
            <a:r>
              <a:rPr lang="pt-BR" sz="3600"/>
              <a:t>Lidando  com  dados na saúde  digital</a:t>
            </a:r>
          </a:p>
        </p:txBody>
      </p:sp>
      <p:sp>
        <p:nvSpPr>
          <p:cNvPr id="18" name="Subtitle 2">
            <a:extLst>
              <a:ext uri="{FF2B5EF4-FFF2-40B4-BE49-F238E27FC236}">
                <a16:creationId xmlns:a16="http://schemas.microsoft.com/office/drawing/2014/main" id="{C635DCCD-F95D-57B1-7E67-87F1BA4A1D2E}"/>
              </a:ext>
            </a:extLst>
          </p:cNvPr>
          <p:cNvSpPr>
            <a:spLocks noGrp="1"/>
          </p:cNvSpPr>
          <p:nvPr>
            <p:ph type="subTitle" idx="1"/>
          </p:nvPr>
        </p:nvSpPr>
        <p:spPr>
          <a:xfrm>
            <a:off x="265500" y="2803075"/>
            <a:ext cx="4045200" cy="1235100"/>
          </a:xfrm>
        </p:spPr>
        <p:txBody>
          <a:bodyPr/>
          <a:lstStyle/>
          <a:p>
            <a:endParaRPr lang="en-US" dirty="0"/>
          </a:p>
        </p:txBody>
      </p:sp>
      <p:sp>
        <p:nvSpPr>
          <p:cNvPr id="13" name="Espaço Reservado para Texto 12">
            <a:extLst>
              <a:ext uri="{FF2B5EF4-FFF2-40B4-BE49-F238E27FC236}">
                <a16:creationId xmlns:a16="http://schemas.microsoft.com/office/drawing/2014/main" id="{3C898E56-8406-B2B5-CD32-186340C1BDC2}"/>
              </a:ext>
            </a:extLst>
          </p:cNvPr>
          <p:cNvSpPr>
            <a:spLocks noGrp="1"/>
          </p:cNvSpPr>
          <p:nvPr>
            <p:ph type="body" idx="2"/>
          </p:nvPr>
        </p:nvSpPr>
        <p:spPr>
          <a:xfrm>
            <a:off x="4939500" y="724075"/>
            <a:ext cx="3837000" cy="3695100"/>
          </a:xfrm>
        </p:spPr>
        <p:txBody>
          <a:bodyPr wrap="square" anchor="ctr">
            <a:normAutofit/>
          </a:bodyPr>
          <a:lstStyle/>
          <a:p>
            <a:pPr>
              <a:spcAft>
                <a:spcPts val="600"/>
              </a:spcAft>
            </a:pPr>
            <a:r>
              <a:rPr lang="pt-BR" sz="1700"/>
              <a:t>Grandes volumes de dados</a:t>
            </a:r>
          </a:p>
          <a:p>
            <a:pPr>
              <a:spcAft>
                <a:spcPts val="600"/>
              </a:spcAft>
            </a:pPr>
            <a:r>
              <a:rPr lang="pt-BR" sz="1700"/>
              <a:t>A captura de dados não pode impactar o atendimento ao paciente</a:t>
            </a:r>
          </a:p>
          <a:p>
            <a:pPr>
              <a:spcAft>
                <a:spcPts val="600"/>
              </a:spcAft>
            </a:pPr>
            <a:r>
              <a:rPr lang="pt-BR" sz="1700"/>
              <a:t>Suporte ao reuso dos dados</a:t>
            </a:r>
          </a:p>
          <a:p>
            <a:pPr>
              <a:spcAft>
                <a:spcPts val="600"/>
              </a:spcAft>
            </a:pPr>
            <a:r>
              <a:rPr lang="pt-BR" sz="1700"/>
              <a:t>Variedade de requisitos clínicos</a:t>
            </a:r>
          </a:p>
          <a:p>
            <a:pPr>
              <a:spcAft>
                <a:spcPts val="600"/>
              </a:spcAft>
            </a:pPr>
            <a:r>
              <a:rPr lang="pt-BR" sz="1700"/>
              <a:t>Suporte à interoperabilidade</a:t>
            </a:r>
          </a:p>
          <a:p>
            <a:pPr>
              <a:spcAft>
                <a:spcPts val="600"/>
              </a:spcAft>
            </a:pPr>
            <a:r>
              <a:rPr lang="pt-BR" sz="1700"/>
              <a:t>Apoio à decisão clínica (suporte  à implantação de protocolos clínicos complexos)</a:t>
            </a:r>
          </a:p>
        </p:txBody>
      </p:sp>
    </p:spTree>
    <p:extLst>
      <p:ext uri="{BB962C8B-B14F-4D97-AF65-F5344CB8AC3E}">
        <p14:creationId xmlns:p14="http://schemas.microsoft.com/office/powerpoint/2010/main" val="82035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5F099-2032-1FEF-FEEF-B4A355F37159}"/>
              </a:ext>
            </a:extLst>
          </p:cNvPr>
          <p:cNvSpPr>
            <a:spLocks noGrp="1"/>
          </p:cNvSpPr>
          <p:nvPr>
            <p:ph type="title"/>
          </p:nvPr>
        </p:nvSpPr>
        <p:spPr>
          <a:xfrm>
            <a:off x="992981" y="186259"/>
            <a:ext cx="3443287" cy="447600"/>
          </a:xfrm>
        </p:spPr>
        <p:txBody>
          <a:bodyPr/>
          <a:lstStyle/>
          <a:p>
            <a:r>
              <a:rPr lang="pt-BR" dirty="0"/>
              <a:t>Por que precisamos de Terminologias</a:t>
            </a:r>
          </a:p>
        </p:txBody>
      </p:sp>
      <p:graphicFrame>
        <p:nvGraphicFramePr>
          <p:cNvPr id="3" name="Diagrama 2">
            <a:extLst>
              <a:ext uri="{FF2B5EF4-FFF2-40B4-BE49-F238E27FC236}">
                <a16:creationId xmlns:a16="http://schemas.microsoft.com/office/drawing/2014/main" id="{0469B0C6-86E6-D1BB-648D-BE84491D74C8}"/>
              </a:ext>
            </a:extLst>
          </p:cNvPr>
          <p:cNvGraphicFramePr/>
          <p:nvPr>
            <p:extLst>
              <p:ext uri="{D42A27DB-BD31-4B8C-83A1-F6EECF244321}">
                <p14:modId xmlns:p14="http://schemas.microsoft.com/office/powerpoint/2010/main" val="553024696"/>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ixaDeTexto 4">
            <a:extLst>
              <a:ext uri="{FF2B5EF4-FFF2-40B4-BE49-F238E27FC236}">
                <a16:creationId xmlns:a16="http://schemas.microsoft.com/office/drawing/2014/main" id="{2BCA8FB6-040C-07A2-0E6F-583233206EB0}"/>
              </a:ext>
            </a:extLst>
          </p:cNvPr>
          <p:cNvSpPr txBox="1"/>
          <p:nvPr/>
        </p:nvSpPr>
        <p:spPr>
          <a:xfrm>
            <a:off x="3886200" y="2571750"/>
            <a:ext cx="1557338" cy="954107"/>
          </a:xfrm>
          <a:prstGeom prst="rect">
            <a:avLst/>
          </a:prstGeom>
          <a:noFill/>
        </p:spPr>
        <p:txBody>
          <a:bodyPr wrap="square" rtlCol="0">
            <a:spAutoFit/>
          </a:bodyPr>
          <a:lstStyle/>
          <a:p>
            <a:pPr algn="ctr"/>
            <a:r>
              <a:rPr lang="pt-BR" dirty="0">
                <a:solidFill>
                  <a:srgbClr val="FF0000"/>
                </a:solidFill>
              </a:rPr>
              <a:t>Para desenvolvermos insights acionáveis</a:t>
            </a:r>
          </a:p>
        </p:txBody>
      </p:sp>
    </p:spTree>
    <p:extLst>
      <p:ext uri="{BB962C8B-B14F-4D97-AF65-F5344CB8AC3E}">
        <p14:creationId xmlns:p14="http://schemas.microsoft.com/office/powerpoint/2010/main" val="6139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prstGeom prst="rect">
            <a:avLst/>
          </a:prstGeom>
          <a:noFill/>
          <a:ln>
            <a:noFill/>
          </a:ln>
        </p:spPr>
        <p:txBody>
          <a:bodyPr spcFirstLastPara="1" wrap="square" lIns="68569" tIns="68569" rIns="68569" bIns="68569" anchor="b" anchorCtr="0">
            <a:noAutofit/>
          </a:bodyPr>
          <a:lstStyle/>
          <a:p>
            <a:r>
              <a:rPr lang="pt-BR" dirty="0"/>
              <a:t>Ideias clínicas  </a:t>
            </a:r>
            <a:endParaRPr dirty="0"/>
          </a:p>
        </p:txBody>
      </p:sp>
      <p:sp>
        <p:nvSpPr>
          <p:cNvPr id="79" name="Google Shape;79;p2"/>
          <p:cNvSpPr txBox="1">
            <a:spLocks noGrp="1"/>
          </p:cNvSpPr>
          <p:nvPr>
            <p:ph type="body" idx="1"/>
          </p:nvPr>
        </p:nvSpPr>
        <p:spPr>
          <a:prstGeom prst="rect">
            <a:avLst/>
          </a:prstGeom>
          <a:noFill/>
          <a:ln>
            <a:noFill/>
          </a:ln>
        </p:spPr>
        <p:txBody>
          <a:bodyPr spcFirstLastPara="1" wrap="square" lIns="68569" tIns="68569" rIns="68569" bIns="68569" anchor="t" anchorCtr="0">
            <a:noAutofit/>
          </a:bodyPr>
          <a:lstStyle/>
          <a:p>
            <a:pPr marL="257175" indent="-160019">
              <a:spcBef>
                <a:spcPts val="0"/>
              </a:spcBef>
            </a:pPr>
            <a:r>
              <a:rPr lang="pt-BR"/>
              <a:t>As ideias clínicas abrangem tudo o que sabemos sobre saúde, doenças, prevenção, investigação e tratamento</a:t>
            </a:r>
            <a:endParaRPr/>
          </a:p>
          <a:p>
            <a:pPr marL="257175" indent="-160019">
              <a:spcBef>
                <a:spcPts val="150"/>
              </a:spcBef>
            </a:pPr>
            <a:r>
              <a:rPr lang="pt-BR"/>
              <a:t>As ideias clínicas são os blocos de construção dos registros individuais de saúde </a:t>
            </a:r>
            <a:endParaRPr/>
          </a:p>
          <a:p>
            <a:pPr marL="257175" indent="-160019">
              <a:spcBef>
                <a:spcPts val="150"/>
              </a:spcBef>
            </a:pPr>
            <a:r>
              <a:rPr lang="pt-BR"/>
              <a:t>Ideias clínicas conectadas são essenciais para um serviço de saúde conectado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50000"/>
            <a:lumOff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D5AF3-7384-589B-5ED6-396D3D8F565C}"/>
              </a:ext>
            </a:extLst>
          </p:cNvPr>
          <p:cNvSpPr>
            <a:spLocks noGrp="1"/>
          </p:cNvSpPr>
          <p:nvPr>
            <p:ph type="title"/>
          </p:nvPr>
        </p:nvSpPr>
        <p:spPr>
          <a:xfrm>
            <a:off x="265500" y="1233175"/>
            <a:ext cx="4045200" cy="1482300"/>
          </a:xfrm>
        </p:spPr>
        <p:txBody>
          <a:bodyPr wrap="square" anchor="b">
            <a:normAutofit/>
          </a:bodyPr>
          <a:lstStyle/>
          <a:p>
            <a:r>
              <a:rPr lang="pt-BR" dirty="0"/>
              <a:t>Ideia Clínica</a:t>
            </a:r>
          </a:p>
        </p:txBody>
      </p:sp>
      <p:sp>
        <p:nvSpPr>
          <p:cNvPr id="10" name="Text Placeholder 3">
            <a:extLst>
              <a:ext uri="{FF2B5EF4-FFF2-40B4-BE49-F238E27FC236}">
                <a16:creationId xmlns:a16="http://schemas.microsoft.com/office/drawing/2014/main" id="{CBAC3AB6-5BFF-3C47-6AA0-0FEF00C44E1A}"/>
              </a:ext>
            </a:extLst>
          </p:cNvPr>
          <p:cNvSpPr>
            <a:spLocks noGrp="1"/>
          </p:cNvSpPr>
          <p:nvPr>
            <p:ph type="body" idx="2"/>
          </p:nvPr>
        </p:nvSpPr>
        <p:spPr>
          <a:xfrm>
            <a:off x="4939500" y="724075"/>
            <a:ext cx="3837000" cy="3695100"/>
          </a:xfrm>
        </p:spPr>
        <p:txBody>
          <a:bodyPr/>
          <a:lstStyle/>
          <a:p>
            <a:pPr marL="114300" indent="0" algn="ctr">
              <a:buNone/>
            </a:pPr>
            <a:r>
              <a:rPr lang="en-US" dirty="0"/>
              <a:t>No SNOMED CT </a:t>
            </a:r>
            <a:r>
              <a:rPr lang="en-US" dirty="0" err="1"/>
              <a:t>é</a:t>
            </a:r>
            <a:r>
              <a:rPr lang="en-US" dirty="0"/>
              <a:t> </a:t>
            </a:r>
            <a:r>
              <a:rPr lang="en-US" dirty="0" err="1"/>
              <a:t>chamada</a:t>
            </a:r>
            <a:r>
              <a:rPr lang="en-US" dirty="0"/>
              <a:t> </a:t>
            </a:r>
            <a:r>
              <a:rPr lang="en-US" dirty="0" err="1"/>
              <a:t>conceito</a:t>
            </a:r>
            <a:endParaRPr lang="en-US" dirty="0"/>
          </a:p>
        </p:txBody>
      </p:sp>
      <p:sp>
        <p:nvSpPr>
          <p:cNvPr id="4" name="Oval 3">
            <a:extLst>
              <a:ext uri="{FF2B5EF4-FFF2-40B4-BE49-F238E27FC236}">
                <a16:creationId xmlns:a16="http://schemas.microsoft.com/office/drawing/2014/main" id="{14B6F8A3-0256-5934-C781-83AC8385C953}"/>
              </a:ext>
            </a:extLst>
          </p:cNvPr>
          <p:cNvSpPr/>
          <p:nvPr/>
        </p:nvSpPr>
        <p:spPr>
          <a:xfrm>
            <a:off x="6719412" y="24574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a:extLst>
              <a:ext uri="{FF2B5EF4-FFF2-40B4-BE49-F238E27FC236}">
                <a16:creationId xmlns:a16="http://schemas.microsoft.com/office/drawing/2014/main" id="{589DB776-891E-E90A-61FF-5F597E644634}"/>
              </a:ext>
            </a:extLst>
          </p:cNvPr>
          <p:cNvSpPr/>
          <p:nvPr/>
        </p:nvSpPr>
        <p:spPr>
          <a:xfrm>
            <a:off x="6400800" y="2963425"/>
            <a:ext cx="914400" cy="914400"/>
          </a:xfrm>
          <a:prstGeom prst="ellipse">
            <a:avLst/>
          </a:prstGeom>
          <a:solidFill>
            <a:schemeClr val="accent6">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5499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lumOff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D5AF3-7384-589B-5ED6-396D3D8F565C}"/>
              </a:ext>
            </a:extLst>
          </p:cNvPr>
          <p:cNvSpPr>
            <a:spLocks noGrp="1"/>
          </p:cNvSpPr>
          <p:nvPr>
            <p:ph type="title"/>
          </p:nvPr>
        </p:nvSpPr>
        <p:spPr/>
        <p:txBody>
          <a:bodyPr wrap="square" anchor="b">
            <a:normAutofit/>
          </a:bodyPr>
          <a:lstStyle/>
          <a:p>
            <a:r>
              <a:rPr lang="pt-BR" dirty="0"/>
              <a:t>Dê a ela um código unívoco</a:t>
            </a:r>
          </a:p>
        </p:txBody>
      </p:sp>
      <p:sp>
        <p:nvSpPr>
          <p:cNvPr id="3" name="Subtítulo 2">
            <a:extLst>
              <a:ext uri="{FF2B5EF4-FFF2-40B4-BE49-F238E27FC236}">
                <a16:creationId xmlns:a16="http://schemas.microsoft.com/office/drawing/2014/main" id="{D0A05894-1537-DECB-9375-2053313F540A}"/>
              </a:ext>
            </a:extLst>
          </p:cNvPr>
          <p:cNvSpPr>
            <a:spLocks noGrp="1"/>
          </p:cNvSpPr>
          <p:nvPr>
            <p:ph type="subTitle" idx="1"/>
          </p:nvPr>
        </p:nvSpPr>
        <p:spPr/>
        <p:txBody>
          <a:bodyPr/>
          <a:lstStyle/>
          <a:p>
            <a:r>
              <a:rPr lang="pt-BR" dirty="0"/>
              <a:t>Permite que todo mundo se refira a essa ideia em qualquer língua</a:t>
            </a:r>
          </a:p>
        </p:txBody>
      </p:sp>
      <p:sp>
        <p:nvSpPr>
          <p:cNvPr id="10" name="Text Placeholder 3">
            <a:extLst>
              <a:ext uri="{FF2B5EF4-FFF2-40B4-BE49-F238E27FC236}">
                <a16:creationId xmlns:a16="http://schemas.microsoft.com/office/drawing/2014/main" id="{CBAC3AB6-5BFF-3C47-6AA0-0FEF00C44E1A}"/>
              </a:ext>
            </a:extLst>
          </p:cNvPr>
          <p:cNvSpPr>
            <a:spLocks noGrp="1"/>
          </p:cNvSpPr>
          <p:nvPr>
            <p:ph type="body" idx="2"/>
          </p:nvPr>
        </p:nvSpPr>
        <p:spPr/>
        <p:txBody>
          <a:bodyPr/>
          <a:lstStyle/>
          <a:p>
            <a:pPr marL="114300" indent="0" algn="ctr">
              <a:buNone/>
            </a:pPr>
            <a:r>
              <a:rPr lang="en-US" dirty="0"/>
              <a:t>128601007</a:t>
            </a:r>
          </a:p>
        </p:txBody>
      </p:sp>
      <p:sp>
        <p:nvSpPr>
          <p:cNvPr id="4" name="Oval 3">
            <a:extLst>
              <a:ext uri="{FF2B5EF4-FFF2-40B4-BE49-F238E27FC236}">
                <a16:creationId xmlns:a16="http://schemas.microsoft.com/office/drawing/2014/main" id="{14B6F8A3-0256-5934-C781-83AC8385C953}"/>
              </a:ext>
            </a:extLst>
          </p:cNvPr>
          <p:cNvSpPr/>
          <p:nvPr/>
        </p:nvSpPr>
        <p:spPr>
          <a:xfrm>
            <a:off x="6719412" y="24574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a:extLst>
              <a:ext uri="{FF2B5EF4-FFF2-40B4-BE49-F238E27FC236}">
                <a16:creationId xmlns:a16="http://schemas.microsoft.com/office/drawing/2014/main" id="{589DB776-891E-E90A-61FF-5F597E644634}"/>
              </a:ext>
            </a:extLst>
          </p:cNvPr>
          <p:cNvSpPr/>
          <p:nvPr/>
        </p:nvSpPr>
        <p:spPr>
          <a:xfrm>
            <a:off x="6400800" y="2963425"/>
            <a:ext cx="914400" cy="914400"/>
          </a:xfrm>
          <a:prstGeom prst="ellipse">
            <a:avLst/>
          </a:prstGeom>
          <a:solidFill>
            <a:schemeClr val="accent6">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32AFDD84-845C-3F66-81F5-F39EF81940BE}"/>
              </a:ext>
            </a:extLst>
          </p:cNvPr>
          <p:cNvCxnSpPr>
            <a:cxnSpLocks/>
            <a:stCxn id="5" idx="0"/>
          </p:cNvCxnSpPr>
          <p:nvPr/>
        </p:nvCxnSpPr>
        <p:spPr>
          <a:xfrm flipV="1">
            <a:off x="6858000" y="2715475"/>
            <a:ext cx="128588" cy="247950"/>
          </a:xfrm>
          <a:prstGeom prst="line">
            <a:avLst/>
          </a:prstGeom>
          <a:ln w="25400">
            <a:solidFill>
              <a:schemeClr val="tx2">
                <a:lumMod val="50000"/>
                <a:alpha val="72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06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50000"/>
            <a:lumOff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D5AF3-7384-589B-5ED6-396D3D8F565C}"/>
              </a:ext>
            </a:extLst>
          </p:cNvPr>
          <p:cNvSpPr>
            <a:spLocks noGrp="1"/>
          </p:cNvSpPr>
          <p:nvPr>
            <p:ph type="title"/>
          </p:nvPr>
        </p:nvSpPr>
        <p:spPr>
          <a:xfrm>
            <a:off x="265500" y="1233175"/>
            <a:ext cx="4045200" cy="1482300"/>
          </a:xfrm>
        </p:spPr>
        <p:txBody>
          <a:bodyPr wrap="square" anchor="b">
            <a:normAutofit/>
          </a:bodyPr>
          <a:lstStyle/>
          <a:p>
            <a:r>
              <a:rPr lang="pt-BR" dirty="0"/>
              <a:t>Adicione relações definidoras </a:t>
            </a:r>
          </a:p>
        </p:txBody>
      </p:sp>
      <p:sp>
        <p:nvSpPr>
          <p:cNvPr id="10" name="Text Placeholder 3">
            <a:extLst>
              <a:ext uri="{FF2B5EF4-FFF2-40B4-BE49-F238E27FC236}">
                <a16:creationId xmlns:a16="http://schemas.microsoft.com/office/drawing/2014/main" id="{CBAC3AB6-5BFF-3C47-6AA0-0FEF00C44E1A}"/>
              </a:ext>
            </a:extLst>
          </p:cNvPr>
          <p:cNvSpPr>
            <a:spLocks noGrp="1"/>
          </p:cNvSpPr>
          <p:nvPr>
            <p:ph type="body" idx="2"/>
          </p:nvPr>
        </p:nvSpPr>
        <p:spPr>
          <a:xfrm>
            <a:off x="4939500" y="724075"/>
            <a:ext cx="3837000" cy="3695100"/>
          </a:xfrm>
        </p:spPr>
        <p:txBody>
          <a:bodyPr/>
          <a:lstStyle/>
          <a:p>
            <a:pPr marL="114300" indent="0" algn="ctr">
              <a:buNone/>
            </a:pPr>
            <a:endParaRPr lang="en-US" dirty="0"/>
          </a:p>
        </p:txBody>
      </p:sp>
      <p:sp>
        <p:nvSpPr>
          <p:cNvPr id="4" name="Oval 3">
            <a:extLst>
              <a:ext uri="{FF2B5EF4-FFF2-40B4-BE49-F238E27FC236}">
                <a16:creationId xmlns:a16="http://schemas.microsoft.com/office/drawing/2014/main" id="{14B6F8A3-0256-5934-C781-83AC8385C953}"/>
              </a:ext>
            </a:extLst>
          </p:cNvPr>
          <p:cNvSpPr/>
          <p:nvPr/>
        </p:nvSpPr>
        <p:spPr>
          <a:xfrm>
            <a:off x="6719412" y="24574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431FA669-6A42-DC9E-99FB-1C59F5201B40}"/>
              </a:ext>
            </a:extLst>
          </p:cNvPr>
          <p:cNvPicPr>
            <a:picLocks noChangeAspect="1"/>
          </p:cNvPicPr>
          <p:nvPr/>
        </p:nvPicPr>
        <p:blipFill>
          <a:blip r:embed="rId2"/>
          <a:stretch>
            <a:fillRect/>
          </a:stretch>
        </p:blipFill>
        <p:spPr>
          <a:xfrm>
            <a:off x="4501669" y="0"/>
            <a:ext cx="4642331" cy="5143500"/>
          </a:xfrm>
          <a:prstGeom prst="rect">
            <a:avLst/>
          </a:prstGeom>
        </p:spPr>
      </p:pic>
    </p:spTree>
    <p:extLst>
      <p:ext uri="{BB962C8B-B14F-4D97-AF65-F5344CB8AC3E}">
        <p14:creationId xmlns:p14="http://schemas.microsoft.com/office/powerpoint/2010/main" val="3039565838"/>
      </p:ext>
    </p:extLst>
  </p:cSld>
  <p:clrMapOvr>
    <a:masterClrMapping/>
  </p:clrMapOvr>
</p:sld>
</file>

<file path=ppt/theme/theme1.xml><?xml version="1.0" encoding="utf-8"?>
<a:theme xmlns:a="http://schemas.openxmlformats.org/drawingml/2006/main" name="Table Infographics">
  <a:themeElements>
    <a:clrScheme name="Simple Light">
      <a:dk1>
        <a:srgbClr val="000000"/>
      </a:dk1>
      <a:lt1>
        <a:srgbClr val="FFFFFF"/>
      </a:lt1>
      <a:dk2>
        <a:srgbClr val="C5C5C5"/>
      </a:dk2>
      <a:lt2>
        <a:srgbClr val="EBEBEB"/>
      </a:lt2>
      <a:accent1>
        <a:srgbClr val="D1CC62"/>
      </a:accent1>
      <a:accent2>
        <a:srgbClr val="8FC03F"/>
      </a:accent2>
      <a:accent3>
        <a:srgbClr val="1FC2BA"/>
      </a:accent3>
      <a:accent4>
        <a:srgbClr val="3A80B6"/>
      </a:accent4>
      <a:accent5>
        <a:srgbClr val="4D5B88"/>
      </a:accent5>
      <a:accent6>
        <a:srgbClr val="09165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ble Infographics" id="{7EF21B26-74C2-BA4B-A4A6-6201EF44644B}" vid="{CEFF1E1A-AF7A-D14A-AA90-FBDECD306B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Table Infographics</Template>
  <TotalTime>149</TotalTime>
  <Words>1350</Words>
  <Application>Microsoft Macintosh PowerPoint</Application>
  <PresentationFormat>Apresentação na tela (16:9)</PresentationFormat>
  <Paragraphs>215</Paragraphs>
  <Slides>13</Slides>
  <Notes>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Roboto</vt:lpstr>
      <vt:lpstr>Calibri</vt:lpstr>
      <vt:lpstr>Fira Sans Extra Condensed Medium</vt:lpstr>
      <vt:lpstr>Table Infographics</vt:lpstr>
      <vt:lpstr>Porque registrar dados cl]inicos eletronicamente e de forma estruturada</vt:lpstr>
      <vt:lpstr>Requisitos de dados de saúde</vt:lpstr>
      <vt:lpstr>Siga os dados</vt:lpstr>
      <vt:lpstr>Lidando  com  dados na saúde  digital</vt:lpstr>
      <vt:lpstr>Por que precisamos de Terminologias</vt:lpstr>
      <vt:lpstr>Ideias clínicas  </vt:lpstr>
      <vt:lpstr>Ideia Clínica</vt:lpstr>
      <vt:lpstr>Dê a ela um código unívoco</vt:lpstr>
      <vt:lpstr>Adicione relações definidoras </vt:lpstr>
      <vt:lpstr>Adicione relações definidoras </vt:lpstr>
      <vt:lpstr>Adicione descrições legíveis por humanos</vt:lpstr>
      <vt:lpstr>Apoio aos cuidados de saúde</vt:lpstr>
      <vt:lpstr>Por que usar uma terminologia estruturada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Porque registrar dados clinicos eletronicamente e de forma estruturada</dc:title>
  <dc:creator>jrotzsch</dc:creator>
  <cp:lastModifiedBy>jrotzsch</cp:lastModifiedBy>
  <cp:revision>2</cp:revision>
  <dcterms:created xsi:type="dcterms:W3CDTF">2023-05-05T19:56:50Z</dcterms:created>
  <dcterms:modified xsi:type="dcterms:W3CDTF">2023-05-05T22:26:45Z</dcterms:modified>
</cp:coreProperties>
</file>