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9" r:id="rId5"/>
    <p:sldId id="256" r:id="rId6"/>
    <p:sldId id="267" r:id="rId7"/>
    <p:sldId id="257" r:id="rId8"/>
    <p:sldId id="275" r:id="rId9"/>
    <p:sldId id="273" r:id="rId10"/>
    <p:sldId id="274" r:id="rId11"/>
    <p:sldId id="260" r:id="rId12"/>
    <p:sldId id="271" r:id="rId13"/>
    <p:sldId id="276" r:id="rId14"/>
    <p:sldId id="266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502"/>
    <a:srgbClr val="99FF99"/>
    <a:srgbClr val="00D1F8"/>
    <a:srgbClr val="00E7FF"/>
    <a:srgbClr val="137CC0"/>
    <a:srgbClr val="33A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2"/>
  </p:normalViewPr>
  <p:slideViewPr>
    <p:cSldViewPr snapToGrid="0" snapToObjects="1">
      <p:cViewPr varScale="1">
        <p:scale>
          <a:sx n="87" d="100"/>
          <a:sy n="87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1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2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028773" y="5620452"/>
            <a:ext cx="1444809" cy="3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1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4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6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6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54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96036" y="1337480"/>
            <a:ext cx="10617958" cy="4012441"/>
          </a:xfrm>
        </p:spPr>
        <p:txBody>
          <a:bodyPr/>
          <a:lstStyle/>
          <a:p>
            <a:pPr algn="just"/>
            <a:r>
              <a:rPr lang="pt-BR" sz="3200" b="1" dirty="0">
                <a:solidFill>
                  <a:schemeClr val="bg1"/>
                </a:solidFill>
              </a:rPr>
              <a:t>IDENTIFICAÇÃO DAS CODIFICAÇÕES LOCAIS (BRASIL) PARA AS TECNOLOGIAS DE DOMÍNIO PÚBLICO UTILIZADAS NO </a:t>
            </a:r>
            <a:r>
              <a:rPr lang="pt-BR" sz="3200" b="1" dirty="0" smtClean="0">
                <a:solidFill>
                  <a:schemeClr val="bg1"/>
                </a:solidFill>
              </a:rPr>
              <a:t>IPS</a:t>
            </a:r>
          </a:p>
          <a:p>
            <a:pPr algn="just"/>
            <a:endParaRPr lang="pt-BR" sz="28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charset="0"/>
            </a:endParaRPr>
          </a:p>
          <a:p>
            <a:pPr algn="just"/>
            <a:endParaRPr lang="pt-BR" sz="28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Mapeamento </a:t>
            </a:r>
            <a:r>
              <a:rPr lang="pt-BR" sz="2400" b="1" dirty="0" err="1" smtClean="0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BRImunobiológicos</a:t>
            </a:r>
            <a:r>
              <a:rPr lang="pt-BR" sz="2400" b="1" dirty="0" smtClean="0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 </a:t>
            </a:r>
            <a:r>
              <a:rPr lang="pt-BR" sz="2400" b="1" dirty="0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e PEC </a:t>
            </a:r>
            <a:r>
              <a:rPr lang="pt-BR" sz="2400" b="1" dirty="0" err="1" smtClean="0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Imunobiológicos</a:t>
            </a:r>
            <a:r>
              <a:rPr lang="pt-BR" sz="2400" b="1" dirty="0" smtClean="0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 </a:t>
            </a:r>
            <a:r>
              <a:rPr lang="pt-BR" sz="2400" b="1" dirty="0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para </a:t>
            </a:r>
            <a:r>
              <a:rPr lang="pt-BR" sz="2400" b="1" dirty="0" smtClean="0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OBM (VPM,VMPP, AMP e AMPP);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  <a:ea typeface="Verdana" panose="020B0604030504040204" pitchFamily="34" charset="0"/>
              </a:rPr>
              <a:t>Mapeamento dos Fabricantes de </a:t>
            </a:r>
            <a:r>
              <a:rPr lang="pt-BR" sz="2400" b="1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Imunobiológicos</a:t>
            </a:r>
            <a:r>
              <a:rPr lang="pt-BR" sz="2400" b="1" dirty="0" smtClean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pt-BR" sz="2400" b="1" dirty="0">
                <a:solidFill>
                  <a:schemeClr val="bg1"/>
                </a:solidFill>
                <a:ea typeface="Verdana" panose="020B0604030504040204" pitchFamily="34" charset="0"/>
              </a:rPr>
              <a:t>para </a:t>
            </a:r>
            <a:r>
              <a:rPr lang="pt-BR" sz="2400" b="1" dirty="0" smtClean="0">
                <a:solidFill>
                  <a:schemeClr val="bg1"/>
                </a:solidFill>
                <a:ea typeface="Verdana" panose="020B0604030504040204" pitchFamily="34" charset="0"/>
              </a:rPr>
              <a:t>OBM.</a:t>
            </a:r>
            <a:endParaRPr lang="pt-BR" sz="2400" b="1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algn="just"/>
            <a:endParaRPr lang="en-U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80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38687" y="1566496"/>
            <a:ext cx="1038620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00B050"/>
                </a:solidFill>
              </a:rPr>
              <a:t> Onde consultar a relação das vacinas, soros e imunoglobulinas adquiridas e distribuídas pelo Programa Nacional de Imunizações - Ministério da Saúde:</a:t>
            </a:r>
          </a:p>
          <a:p>
            <a:pPr marL="0" lvl="1" algn="just">
              <a:lnSpc>
                <a:spcPct val="170000"/>
              </a:lnSpc>
            </a:pPr>
            <a:endParaRPr lang="pt-BR" dirty="0" smtClean="0">
              <a:solidFill>
                <a:srgbClr val="00B050"/>
              </a:solidFill>
            </a:endParaRPr>
          </a:p>
          <a:p>
            <a:pPr marL="0" lvl="1"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solidFill>
                  <a:srgbClr val="00B050"/>
                </a:solidFill>
              </a:rPr>
              <a:t> Vacinas: Manual </a:t>
            </a:r>
            <a:r>
              <a:rPr lang="pt-BR" dirty="0">
                <a:solidFill>
                  <a:srgbClr val="00B050"/>
                </a:solidFill>
              </a:rPr>
              <a:t>de Normas e Procedimentos para </a:t>
            </a:r>
            <a:r>
              <a:rPr lang="pt-BR" dirty="0" smtClean="0">
                <a:solidFill>
                  <a:srgbClr val="00B050"/>
                </a:solidFill>
              </a:rPr>
              <a:t>Vacinação, Instrução </a:t>
            </a:r>
            <a:r>
              <a:rPr lang="pt-BR" dirty="0">
                <a:solidFill>
                  <a:srgbClr val="00B050"/>
                </a:solidFill>
              </a:rPr>
              <a:t>normativa </a:t>
            </a:r>
            <a:r>
              <a:rPr lang="pt-BR" dirty="0" smtClean="0">
                <a:solidFill>
                  <a:srgbClr val="00B050"/>
                </a:solidFill>
              </a:rPr>
              <a:t>e Calendário Nacional </a:t>
            </a:r>
            <a:r>
              <a:rPr lang="pt-BR" dirty="0">
                <a:solidFill>
                  <a:srgbClr val="00B050"/>
                </a:solidFill>
              </a:rPr>
              <a:t>de </a:t>
            </a:r>
            <a:r>
              <a:rPr lang="pt-BR" dirty="0" smtClean="0">
                <a:solidFill>
                  <a:srgbClr val="00B050"/>
                </a:solidFill>
              </a:rPr>
              <a:t>Vacinação - 2022, </a:t>
            </a:r>
            <a:r>
              <a:rPr lang="pt-BR" dirty="0">
                <a:solidFill>
                  <a:srgbClr val="00B050"/>
                </a:solidFill>
              </a:rPr>
              <a:t>Relação Nacional de Medicamentos Essenciais (RENAME) </a:t>
            </a:r>
            <a:r>
              <a:rPr lang="pt-BR" dirty="0" smtClean="0">
                <a:solidFill>
                  <a:srgbClr val="00B050"/>
                </a:solidFill>
              </a:rPr>
              <a:t>- 2022; </a:t>
            </a:r>
          </a:p>
          <a:p>
            <a:pPr marL="0" lvl="1" algn="just">
              <a:lnSpc>
                <a:spcPct val="170000"/>
              </a:lnSpc>
            </a:pPr>
            <a:endParaRPr lang="pt-BR" dirty="0" smtClean="0">
              <a:solidFill>
                <a:srgbClr val="00B050"/>
              </a:solidFill>
            </a:endParaRPr>
          </a:p>
          <a:p>
            <a:pPr marL="0" lvl="1"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t-BR" dirty="0" smtClean="0">
                <a:solidFill>
                  <a:srgbClr val="00B050"/>
                </a:solidFill>
              </a:rPr>
              <a:t> Soros: RENAME - 2022; </a:t>
            </a:r>
          </a:p>
          <a:p>
            <a:pPr marL="0" lvl="1" algn="just">
              <a:lnSpc>
                <a:spcPct val="170000"/>
              </a:lnSpc>
            </a:pPr>
            <a:endParaRPr lang="pt-BR" dirty="0" smtClean="0">
              <a:solidFill>
                <a:srgbClr val="00B050"/>
              </a:solidFill>
            </a:endParaRPr>
          </a:p>
          <a:p>
            <a:pPr marL="0" lvl="1"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smtClean="0">
                <a:solidFill>
                  <a:srgbClr val="00B050"/>
                </a:solidFill>
              </a:rPr>
              <a:t>Imunoglobulinas: Manual</a:t>
            </a:r>
            <a:r>
              <a:rPr lang="pt-BR" dirty="0">
                <a:solidFill>
                  <a:srgbClr val="00B050"/>
                </a:solidFill>
              </a:rPr>
              <a:t> dos Centros de Referência para </a:t>
            </a:r>
            <a:r>
              <a:rPr lang="pt-BR" dirty="0" err="1">
                <a:solidFill>
                  <a:srgbClr val="00B050"/>
                </a:solidFill>
              </a:rPr>
              <a:t>Imunobiológicos</a:t>
            </a:r>
            <a:r>
              <a:rPr lang="pt-BR" dirty="0">
                <a:solidFill>
                  <a:srgbClr val="00B050"/>
                </a:solidFill>
              </a:rPr>
              <a:t> Especiais (</a:t>
            </a:r>
            <a:r>
              <a:rPr lang="pt-BR" b="1" dirty="0">
                <a:solidFill>
                  <a:srgbClr val="00B050"/>
                </a:solidFill>
              </a:rPr>
              <a:t>CRIE</a:t>
            </a:r>
            <a:r>
              <a:rPr lang="pt-BR" dirty="0">
                <a:solidFill>
                  <a:srgbClr val="00B050"/>
                </a:solidFill>
              </a:rPr>
              <a:t>) </a:t>
            </a:r>
            <a:r>
              <a:rPr lang="pt-BR" dirty="0" smtClean="0">
                <a:solidFill>
                  <a:srgbClr val="00B050"/>
                </a:solidFill>
              </a:rPr>
              <a:t>- 2014, </a:t>
            </a:r>
            <a:r>
              <a:rPr lang="pt-BR" dirty="0">
                <a:solidFill>
                  <a:srgbClr val="00B050"/>
                </a:solidFill>
              </a:rPr>
              <a:t>(RENAME) - 2022</a:t>
            </a:r>
            <a:r>
              <a:rPr lang="pt-BR" dirty="0" smtClean="0">
                <a:solidFill>
                  <a:srgbClr val="00B050"/>
                </a:solidFill>
              </a:rPr>
              <a:t>.</a:t>
            </a:r>
            <a:endParaRPr lang="pt-B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952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68176" y="0"/>
            <a:ext cx="6005936" cy="6858000"/>
          </a:xfrm>
          <a:prstGeom prst="rect">
            <a:avLst/>
          </a:prstGeom>
          <a:solidFill>
            <a:srgbClr val="007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938" y="0"/>
            <a:ext cx="6186062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2394033"/>
            <a:ext cx="4303426" cy="6542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err="1" smtClean="0">
                <a:solidFill>
                  <a:schemeClr val="bg1"/>
                </a:solidFill>
              </a:rPr>
              <a:t>Obrigada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2329" y="4068716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37760" y="0"/>
            <a:ext cx="68178" cy="6858000"/>
          </a:xfrm>
          <a:prstGeom prst="rect">
            <a:avLst/>
          </a:prstGeom>
          <a:solidFill>
            <a:srgbClr val="005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35D77A2-4FA0-464E-ACEF-926CEA41F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955" y="-11023"/>
            <a:ext cx="6880045" cy="688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87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017" y="4284403"/>
            <a:ext cx="156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www.hsl.org.br</a:t>
            </a:r>
            <a:endParaRPr lang="en-US" sz="140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672" y="2974327"/>
            <a:ext cx="3350656" cy="90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6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982639" y="955344"/>
            <a:ext cx="10317707" cy="2397291"/>
          </a:xfrm>
        </p:spPr>
        <p:txBody>
          <a:bodyPr/>
          <a:lstStyle/>
          <a:p>
            <a:pPr algn="just"/>
            <a:r>
              <a:rPr lang="pt-BR" sz="4000" b="1" dirty="0" smtClean="0">
                <a:solidFill>
                  <a:schemeClr val="bg1"/>
                </a:solidFill>
                <a:latin typeface="+mn-lt"/>
              </a:rPr>
              <a:t>PROMOÇÃO DO AMBIENTE DE INTERCONECTIVIDADE EM SAÚDE COMO APOIO À IMPLEMENTAÇÃO DA ESTRATÉGIA DE SAÚDE DIGITAL PARA O BRASIL</a:t>
            </a:r>
            <a:endParaRPr lang="pt-BR" sz="40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956908"/>
            <a:ext cx="1973543" cy="53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1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/>
        </p:nvSpPr>
        <p:spPr>
          <a:xfrm>
            <a:off x="1120750" y="2583729"/>
            <a:ext cx="10029471" cy="2861728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        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N</a:t>
            </a:r>
            <a:r>
              <a:rPr lang="en-US" kern="12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ão</a:t>
            </a:r>
            <a:r>
              <a:rPr lang="en-US" kern="12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kern="12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encontrado</a:t>
            </a:r>
            <a:r>
              <a:rPr lang="en-US" kern="12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kern="12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informações</a:t>
            </a:r>
            <a:r>
              <a:rPr lang="en-US" kern="12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kern="12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técnicas</a:t>
            </a:r>
            <a:r>
              <a:rPr lang="en-US" kern="12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         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BRImunobiológicos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repetidos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porém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com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nomenclatura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diferentes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         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BRImunobiológicos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RNDS;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         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Diluentes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das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vacinas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.</a:t>
            </a:r>
          </a:p>
          <a:p>
            <a:pPr marL="0" indent="0">
              <a:buNone/>
            </a:pPr>
            <a:endParaRPr lang="en-US" kern="1200" dirty="0" smtClean="0"/>
          </a:p>
          <a:p>
            <a:pPr marL="0" indent="0">
              <a:buNone/>
            </a:pPr>
            <a:endParaRPr lang="en-US" kern="1200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491318" y="205379"/>
            <a:ext cx="9826389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sz="3600" kern="1200" dirty="0" err="1" smtClean="0">
                <a:latin typeface="+mn-lt"/>
              </a:rPr>
              <a:t>Orientações</a:t>
            </a:r>
            <a:r>
              <a:rPr lang="en-US" sz="3600" kern="1200" dirty="0" smtClean="0">
                <a:latin typeface="+mn-lt"/>
              </a:rPr>
              <a:t> para </a:t>
            </a:r>
            <a:r>
              <a:rPr lang="en-US" sz="3600" kern="1200" dirty="0" err="1" smtClean="0">
                <a:latin typeface="+mn-lt"/>
              </a:rPr>
              <a:t>Validação</a:t>
            </a:r>
            <a:r>
              <a:rPr lang="en-US" sz="3600" kern="1200" dirty="0" smtClean="0">
                <a:latin typeface="+mn-lt"/>
              </a:rPr>
              <a:t> da </a:t>
            </a:r>
            <a:r>
              <a:rPr lang="en-US" sz="3600" kern="1200" dirty="0" err="1" smtClean="0">
                <a:latin typeface="+mn-lt"/>
              </a:rPr>
              <a:t>tabela</a:t>
            </a:r>
            <a:r>
              <a:rPr lang="en-US" sz="3600" kern="1200" dirty="0" smtClean="0">
                <a:latin typeface="+mn-lt"/>
              </a:rPr>
              <a:t> </a:t>
            </a:r>
            <a:r>
              <a:rPr lang="en-US" sz="3600" kern="1200" dirty="0" err="1" smtClean="0">
                <a:latin typeface="+mn-lt"/>
              </a:rPr>
              <a:t>Mapeamento</a:t>
            </a:r>
            <a:r>
              <a:rPr lang="en-US" sz="3600" kern="1200" dirty="0" smtClean="0">
                <a:latin typeface="+mn-lt"/>
              </a:rPr>
              <a:t> </a:t>
            </a:r>
          </a:p>
          <a:p>
            <a:pPr algn="just"/>
            <a:r>
              <a:rPr lang="en-US" sz="3600" kern="1200" dirty="0" smtClean="0">
                <a:latin typeface="+mn-lt"/>
              </a:rPr>
              <a:t>dos </a:t>
            </a:r>
            <a:r>
              <a:rPr lang="en-US" sz="3600" kern="1200" dirty="0" err="1" smtClean="0">
                <a:latin typeface="+mn-lt"/>
              </a:rPr>
              <a:t>BRImunobiológicos</a:t>
            </a:r>
            <a:endParaRPr lang="en-US" sz="3600" kern="1200" dirty="0">
              <a:latin typeface="+mn-lt"/>
            </a:endParaRPr>
          </a:p>
        </p:txBody>
      </p:sp>
      <p:sp>
        <p:nvSpPr>
          <p:cNvPr id="4" name="Rectangle 25"/>
          <p:cNvSpPr/>
          <p:nvPr/>
        </p:nvSpPr>
        <p:spPr>
          <a:xfrm>
            <a:off x="1212173" y="2739981"/>
            <a:ext cx="334860" cy="3348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Rectangle 25"/>
          <p:cNvSpPr/>
          <p:nvPr/>
        </p:nvSpPr>
        <p:spPr>
          <a:xfrm>
            <a:off x="1212173" y="3324428"/>
            <a:ext cx="334860" cy="3348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" name="Rectangle 25"/>
          <p:cNvSpPr/>
          <p:nvPr/>
        </p:nvSpPr>
        <p:spPr>
          <a:xfrm>
            <a:off x="1209695" y="3900813"/>
            <a:ext cx="334860" cy="334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" name="Rectangle 25"/>
          <p:cNvSpPr/>
          <p:nvPr/>
        </p:nvSpPr>
        <p:spPr>
          <a:xfrm>
            <a:off x="1212173" y="4477198"/>
            <a:ext cx="334860" cy="3348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120750" y="2032310"/>
            <a:ext cx="4995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2">
                    <a:lumMod val="10000"/>
                  </a:schemeClr>
                </a:solidFill>
              </a:rPr>
              <a:t>Legenda:</a:t>
            </a:r>
            <a:endParaRPr lang="pt-B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6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842963" y="380207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 smtClean="0">
                <a:latin typeface="+mn-lt"/>
              </a:rPr>
              <a:t>Considerações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573206" y="1760161"/>
            <a:ext cx="11177515" cy="47187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dirty="0" err="1" smtClean="0">
                <a:solidFill>
                  <a:srgbClr val="2E2502"/>
                </a:solidFill>
                <a:latin typeface="+mn-lt"/>
              </a:rPr>
              <a:t>Todas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 as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informações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técnicas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foram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extraídas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 do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bulário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 da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Anvisa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;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2E2502"/>
                </a:solidFill>
                <a:latin typeface="+mn-lt"/>
              </a:rPr>
              <a:t>A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lista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 do PEC é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semelhante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 a do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BRImunobiológicos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,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porém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 as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nomenclaturas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são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diferentes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; 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A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lista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do PEC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não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constava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os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diluentes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;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12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Diluentes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das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vacinas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 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não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realizado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o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preenchimento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);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08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BRImunobiológicos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não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foram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encontrados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infomações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técnicas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;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06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BRImunobiológicos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repetidos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possuem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o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mesmo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significado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porém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a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nomenclatura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é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diferente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);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pt-BR" sz="1600" dirty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59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828676" y="39449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 smtClean="0">
                <a:latin typeface="+mn-lt"/>
              </a:rPr>
              <a:t>Considerações</a:t>
            </a:r>
            <a:endParaRPr lang="en-US" kern="1200" dirty="0">
              <a:latin typeface="+mn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36728" y="1674988"/>
            <a:ext cx="1120481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bg2">
                    <a:lumMod val="10000"/>
                  </a:schemeClr>
                </a:solidFill>
              </a:rPr>
              <a:t>Dificuldade na coleta de informações sobre apresentação farmacêutica. Exemplos: Apresentações diferentes das que constava na tabela </a:t>
            </a:r>
            <a:r>
              <a:rPr lang="pt-BR" sz="2000" dirty="0" err="1">
                <a:solidFill>
                  <a:schemeClr val="bg2">
                    <a:lumMod val="10000"/>
                  </a:schemeClr>
                </a:solidFill>
              </a:rPr>
              <a:t>cmed</a:t>
            </a:r>
            <a:r>
              <a:rPr lang="pt-BR" sz="20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pt-BR" sz="2000" dirty="0" err="1">
                <a:solidFill>
                  <a:schemeClr val="bg2">
                    <a:lumMod val="10000"/>
                  </a:schemeClr>
                </a:solidFill>
              </a:rPr>
              <a:t>eSUS</a:t>
            </a:r>
            <a:r>
              <a:rPr lang="pt-BR" sz="2000" dirty="0">
                <a:solidFill>
                  <a:schemeClr val="bg2">
                    <a:lumMod val="10000"/>
                  </a:schemeClr>
                </a:solidFill>
              </a:rPr>
              <a:t> e </a:t>
            </a:r>
            <a:r>
              <a:rPr lang="pt-BR" sz="2000" dirty="0" err="1">
                <a:solidFill>
                  <a:schemeClr val="bg2">
                    <a:lumMod val="10000"/>
                  </a:schemeClr>
                </a:solidFill>
              </a:rPr>
              <a:t>bulário</a:t>
            </a:r>
            <a:r>
              <a:rPr lang="pt-BR" sz="2000" dirty="0">
                <a:solidFill>
                  <a:schemeClr val="bg2">
                    <a:lumMod val="10000"/>
                  </a:schemeClr>
                </a:solidFill>
              </a:rPr>
              <a:t> eletrônico Anvisa (principalmente concentração, forma farmacêutica, unidade de fornecimento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);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Informações incorretas tabela </a:t>
            </a:r>
            <a:r>
              <a:rPr lang="pt-BR" sz="2000" dirty="0" err="1" smtClean="0">
                <a:solidFill>
                  <a:schemeClr val="bg2">
                    <a:lumMod val="10000"/>
                  </a:schemeClr>
                </a:solidFill>
              </a:rPr>
              <a:t>cmed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pt-BR" sz="2000" dirty="0" err="1" smtClean="0">
                <a:solidFill>
                  <a:schemeClr val="bg2">
                    <a:lumMod val="10000"/>
                  </a:schemeClr>
                </a:solidFill>
              </a:rPr>
              <a:t>Ex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: substância</a:t>
            </a:r>
            <a:r>
              <a:rPr lang="pt-BR" sz="2000" dirty="0">
                <a:solidFill>
                  <a:schemeClr val="bg2">
                    <a:lumMod val="10000"/>
                  </a:schemeClr>
                </a:solidFill>
              </a:rPr>
              <a:t>: IMUNOGLOBULINA HUMANA ANTI-HEPATITE 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B estava associada ao produto FLEBOGAMMA;</a:t>
            </a:r>
            <a:endParaRPr lang="pt-BR" sz="20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Alguns </a:t>
            </a:r>
            <a:r>
              <a:rPr lang="pt-BR" sz="2000" dirty="0" err="1" smtClean="0">
                <a:solidFill>
                  <a:schemeClr val="bg2">
                    <a:lumMod val="10000"/>
                  </a:schemeClr>
                </a:solidFill>
              </a:rPr>
              <a:t>BRImunobiológicos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 possuíam mais de um número DCB. Exemplo: (39) Vacina DTP / </a:t>
            </a:r>
            <a:r>
              <a:rPr lang="pt-BR" sz="2000" dirty="0" err="1" smtClean="0">
                <a:solidFill>
                  <a:schemeClr val="bg2">
                    <a:lumMod val="10000"/>
                  </a:schemeClr>
                </a:solidFill>
              </a:rPr>
              <a:t>Hib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;</a:t>
            </a:r>
          </a:p>
          <a:p>
            <a:pPr marL="3429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Concentrações farmacêuticas não </a:t>
            </a:r>
            <a:r>
              <a:rPr lang="pt-BR" sz="2000" dirty="0">
                <a:solidFill>
                  <a:schemeClr val="bg2">
                    <a:lumMod val="10000"/>
                  </a:schemeClr>
                </a:solidFill>
              </a:rPr>
              <a:t>evidentes nas bulas. Por exemplo: 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dose/0,5ml;</a:t>
            </a:r>
          </a:p>
          <a:p>
            <a:pPr marL="3429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Concentrações farmacêuticas com muitos princípios ativos; </a:t>
            </a:r>
          </a:p>
          <a:p>
            <a:pPr marL="3429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Necessidade de validação da tabela de Mapeamentos </a:t>
            </a:r>
            <a:r>
              <a:rPr lang="pt-BR" sz="2000" dirty="0" err="1" smtClean="0">
                <a:solidFill>
                  <a:schemeClr val="bg2">
                    <a:lumMod val="10000"/>
                  </a:schemeClr>
                </a:solidFill>
              </a:rPr>
              <a:t>BRImunobiológicos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pt-BR" sz="20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92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842963" y="31072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 smtClean="0">
                <a:latin typeface="+mn-lt"/>
              </a:rPr>
              <a:t>Considerações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232013" y="1438226"/>
            <a:ext cx="11409528" cy="390326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 algn="just">
              <a:buNone/>
            </a:pPr>
            <a:endParaRPr lang="en-US" dirty="0" smtClean="0">
              <a:solidFill>
                <a:srgbClr val="2E2502"/>
              </a:solidFill>
              <a:latin typeface="+mn-lt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E2502"/>
                </a:solidFill>
                <a:latin typeface="+mn-lt"/>
              </a:rPr>
              <a:t>(56</a:t>
            </a:r>
            <a:r>
              <a:rPr lang="en-US" dirty="0">
                <a:solidFill>
                  <a:srgbClr val="2E2502"/>
                </a:solidFill>
                <a:latin typeface="+mn-lt"/>
              </a:rPr>
              <a:t>)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Sigla</a:t>
            </a:r>
            <a:r>
              <a:rPr lang="en-US" dirty="0">
                <a:solidFill>
                  <a:srgbClr val="2E2502"/>
                </a:solidFill>
                <a:latin typeface="+mn-lt"/>
              </a:rPr>
              <a:t>: SCRV 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/ Nome: </a:t>
            </a:r>
            <a:r>
              <a:rPr lang="it-IT" dirty="0" smtClean="0">
                <a:solidFill>
                  <a:srgbClr val="2E2502"/>
                </a:solidFill>
                <a:latin typeface="+mn-lt"/>
              </a:rPr>
              <a:t>Vacina </a:t>
            </a:r>
            <a:r>
              <a:rPr lang="it-IT" dirty="0">
                <a:solidFill>
                  <a:srgbClr val="2E2502"/>
                </a:solidFill>
                <a:latin typeface="+mn-lt"/>
              </a:rPr>
              <a:t>sarampo, caxumba, rubéola e </a:t>
            </a:r>
            <a:r>
              <a:rPr lang="it-IT" dirty="0" smtClean="0">
                <a:solidFill>
                  <a:srgbClr val="2E2502"/>
                </a:solidFill>
                <a:latin typeface="+mn-lt"/>
              </a:rPr>
              <a:t>varicela (constava no PEC) </a:t>
            </a:r>
            <a:r>
              <a:rPr lang="it-IT" dirty="0" smtClean="0">
                <a:solidFill>
                  <a:srgbClr val="FF0000"/>
                </a:solidFill>
                <a:latin typeface="+mn-lt"/>
              </a:rPr>
              <a:t>=</a:t>
            </a:r>
            <a:r>
              <a:rPr lang="it-IT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it-IT" dirty="0">
                <a:solidFill>
                  <a:srgbClr val="2E2502"/>
                </a:solidFill>
                <a:latin typeface="+mn-lt"/>
              </a:rPr>
              <a:t>(73</a:t>
            </a:r>
            <a:r>
              <a:rPr lang="it-IT" dirty="0" smtClean="0">
                <a:solidFill>
                  <a:srgbClr val="2E2502"/>
                </a:solidFill>
                <a:latin typeface="+mn-lt"/>
              </a:rPr>
              <a:t>) Sigla</a:t>
            </a:r>
            <a:r>
              <a:rPr lang="it-IT" dirty="0">
                <a:solidFill>
                  <a:srgbClr val="2E2502"/>
                </a:solidFill>
                <a:latin typeface="+mn-lt"/>
              </a:rPr>
              <a:t>: Quadrupla </a:t>
            </a:r>
            <a:r>
              <a:rPr lang="it-IT" dirty="0" smtClean="0">
                <a:solidFill>
                  <a:srgbClr val="2E2502"/>
                </a:solidFill>
                <a:latin typeface="+mn-lt"/>
              </a:rPr>
              <a:t>Viral / Nome: </a:t>
            </a:r>
            <a:r>
              <a:rPr lang="it-IT" dirty="0">
                <a:solidFill>
                  <a:srgbClr val="2E2502"/>
                </a:solidFill>
                <a:latin typeface="+mn-lt"/>
              </a:rPr>
              <a:t>Vacina quádrupla </a:t>
            </a:r>
            <a:r>
              <a:rPr lang="it-IT" dirty="0" smtClean="0">
                <a:solidFill>
                  <a:srgbClr val="2E2502"/>
                </a:solidFill>
                <a:latin typeface="+mn-lt"/>
              </a:rPr>
              <a:t>viral (não constava no PEC): </a:t>
            </a:r>
            <a:r>
              <a:rPr lang="it-IT" dirty="0" smtClean="0">
                <a:solidFill>
                  <a:srgbClr val="00B050"/>
                </a:solidFill>
                <a:latin typeface="+mn-lt"/>
              </a:rPr>
              <a:t>(73) é mesma vacina que o (56), os nomes e sigla  do (73) foram ajustados.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t-IT" dirty="0" smtClean="0">
                <a:solidFill>
                  <a:srgbClr val="2E2502"/>
                </a:solidFill>
                <a:latin typeface="+mn-lt"/>
              </a:rPr>
              <a:t>(</a:t>
            </a:r>
            <a:r>
              <a:rPr lang="it-IT" dirty="0">
                <a:solidFill>
                  <a:srgbClr val="2E2502"/>
                </a:solidFill>
                <a:latin typeface="+mn-lt"/>
              </a:rPr>
              <a:t>60) Sigla: </a:t>
            </a:r>
            <a:r>
              <a:rPr lang="it-IT" dirty="0" smtClean="0">
                <a:solidFill>
                  <a:srgbClr val="2E2502"/>
                </a:solidFill>
                <a:latin typeface="+mn-lt"/>
              </a:rPr>
              <a:t>HPV2 / Nome: Vacina </a:t>
            </a:r>
            <a:r>
              <a:rPr lang="it-IT" dirty="0">
                <a:solidFill>
                  <a:srgbClr val="2E2502"/>
                </a:solidFill>
                <a:latin typeface="+mn-lt"/>
              </a:rPr>
              <a:t>HPV </a:t>
            </a:r>
            <a:r>
              <a:rPr lang="it-IT" dirty="0" smtClean="0">
                <a:solidFill>
                  <a:srgbClr val="2E2502"/>
                </a:solidFill>
                <a:latin typeface="+mn-lt"/>
              </a:rPr>
              <a:t>bivalente </a:t>
            </a:r>
            <a:r>
              <a:rPr lang="it-IT" dirty="0">
                <a:solidFill>
                  <a:srgbClr val="2E2502"/>
                </a:solidFill>
                <a:latin typeface="+mn-lt"/>
              </a:rPr>
              <a:t>(constava no PEC)</a:t>
            </a:r>
            <a:r>
              <a:rPr lang="it-IT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it-IT" dirty="0" smtClean="0">
                <a:solidFill>
                  <a:srgbClr val="FF0000"/>
                </a:solidFill>
                <a:latin typeface="+mn-lt"/>
              </a:rPr>
              <a:t>=</a:t>
            </a:r>
            <a:r>
              <a:rPr lang="it-IT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it-IT" dirty="0">
                <a:solidFill>
                  <a:srgbClr val="2E2502"/>
                </a:solidFill>
                <a:latin typeface="+mn-lt"/>
              </a:rPr>
              <a:t>(68) Sigla: HPV </a:t>
            </a:r>
            <a:r>
              <a:rPr lang="it-IT" dirty="0" smtClean="0">
                <a:solidFill>
                  <a:srgbClr val="2E2502"/>
                </a:solidFill>
                <a:latin typeface="+mn-lt"/>
              </a:rPr>
              <a:t>Bi / Nome: Vacina </a:t>
            </a:r>
            <a:r>
              <a:rPr lang="it-IT" dirty="0">
                <a:solidFill>
                  <a:srgbClr val="2E2502"/>
                </a:solidFill>
                <a:latin typeface="+mn-lt"/>
              </a:rPr>
              <a:t>HPV </a:t>
            </a:r>
            <a:r>
              <a:rPr lang="it-IT" dirty="0" smtClean="0">
                <a:solidFill>
                  <a:srgbClr val="2E2502"/>
                </a:solidFill>
                <a:latin typeface="+mn-lt"/>
              </a:rPr>
              <a:t>bivalente </a:t>
            </a:r>
            <a:r>
              <a:rPr lang="it-IT" dirty="0">
                <a:solidFill>
                  <a:srgbClr val="2E2502"/>
                </a:solidFill>
                <a:latin typeface="+mn-lt"/>
              </a:rPr>
              <a:t>(constava no PEC): </a:t>
            </a:r>
            <a:r>
              <a:rPr lang="it-IT" dirty="0" smtClean="0">
                <a:solidFill>
                  <a:srgbClr val="00B050"/>
                </a:solidFill>
                <a:latin typeface="+mn-lt"/>
              </a:rPr>
              <a:t>trata-se </a:t>
            </a:r>
            <a:r>
              <a:rPr lang="it-IT" dirty="0">
                <a:solidFill>
                  <a:srgbClr val="00B050"/>
                </a:solidFill>
                <a:latin typeface="+mn-lt"/>
              </a:rPr>
              <a:t>da mesma </a:t>
            </a:r>
            <a:r>
              <a:rPr lang="it-IT" dirty="0" smtClean="0">
                <a:solidFill>
                  <a:srgbClr val="00B050"/>
                </a:solidFill>
                <a:latin typeface="+mn-lt"/>
              </a:rPr>
              <a:t>vacina, para o </a:t>
            </a:r>
            <a:r>
              <a:rPr lang="it-IT" dirty="0">
                <a:solidFill>
                  <a:srgbClr val="00B050"/>
                </a:solidFill>
                <a:latin typeface="+mn-lt"/>
              </a:rPr>
              <a:t>item </a:t>
            </a:r>
            <a:r>
              <a:rPr lang="it-IT" dirty="0" smtClean="0">
                <a:solidFill>
                  <a:srgbClr val="00B050"/>
                </a:solidFill>
                <a:latin typeface="+mn-lt"/>
              </a:rPr>
              <a:t>68 a DCB e a sigla foram do ajustados. </a:t>
            </a:r>
            <a:endParaRPr lang="it-IT" dirty="0">
              <a:solidFill>
                <a:srgbClr val="00B050"/>
              </a:solidFill>
              <a:latin typeface="+mn-lt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t-IT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*</a:t>
            </a:r>
            <a:r>
              <a:rPr lang="it-IT" dirty="0" smtClean="0">
                <a:solidFill>
                  <a:srgbClr val="2E2502"/>
                </a:solidFill>
                <a:latin typeface="+mn-lt"/>
              </a:rPr>
              <a:t>(37) </a:t>
            </a:r>
            <a:r>
              <a:rPr lang="it-IT" dirty="0">
                <a:solidFill>
                  <a:srgbClr val="2E2502"/>
                </a:solidFill>
                <a:latin typeface="+mn-lt"/>
              </a:rPr>
              <a:t>Sigla: Vero</a:t>
            </a:r>
            <a:r>
              <a:rPr lang="it-IT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it-IT" dirty="0">
                <a:solidFill>
                  <a:srgbClr val="2E2502"/>
                </a:solidFill>
                <a:latin typeface="+mn-lt"/>
              </a:rPr>
              <a:t>/ Nome: </a:t>
            </a:r>
            <a:r>
              <a:rPr lang="pt-BR" dirty="0">
                <a:solidFill>
                  <a:srgbClr val="2E2502"/>
                </a:solidFill>
                <a:latin typeface="+mn-lt"/>
              </a:rPr>
              <a:t>Vacina raiva em cultivo celular </a:t>
            </a:r>
            <a:r>
              <a:rPr lang="pt-BR" dirty="0" smtClean="0">
                <a:solidFill>
                  <a:srgbClr val="2E2502"/>
                </a:solidFill>
                <a:latin typeface="+mn-lt"/>
              </a:rPr>
              <a:t>vero </a:t>
            </a:r>
            <a:r>
              <a:rPr lang="it-IT" dirty="0">
                <a:solidFill>
                  <a:srgbClr val="2E2502"/>
                </a:solidFill>
                <a:latin typeface="+mn-lt"/>
              </a:rPr>
              <a:t>(constava no PEC)</a:t>
            </a:r>
            <a:r>
              <a:rPr lang="pt-BR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it-IT" dirty="0" smtClean="0">
                <a:solidFill>
                  <a:srgbClr val="FF0000"/>
                </a:solidFill>
                <a:latin typeface="+mn-lt"/>
              </a:rPr>
              <a:t>= </a:t>
            </a:r>
            <a:r>
              <a:rPr lang="it-IT" dirty="0" smtClean="0">
                <a:solidFill>
                  <a:srgbClr val="2E2502"/>
                </a:solidFill>
                <a:latin typeface="+mn-lt"/>
              </a:rPr>
              <a:t>(92) </a:t>
            </a:r>
            <a:r>
              <a:rPr lang="it-IT" dirty="0">
                <a:solidFill>
                  <a:srgbClr val="2E2502"/>
                </a:solidFill>
                <a:latin typeface="+mn-lt"/>
              </a:rPr>
              <a:t>Sigla: </a:t>
            </a:r>
            <a:r>
              <a:rPr lang="it-IT" dirty="0" smtClean="0">
                <a:solidFill>
                  <a:srgbClr val="2E2502"/>
                </a:solidFill>
                <a:latin typeface="+mn-lt"/>
              </a:rPr>
              <a:t>VRvero / </a:t>
            </a:r>
            <a:r>
              <a:rPr lang="it-IT" dirty="0">
                <a:solidFill>
                  <a:srgbClr val="2E2502"/>
                </a:solidFill>
                <a:latin typeface="+mn-lt"/>
              </a:rPr>
              <a:t>Nome: Vacina raiva cultivo celulas </a:t>
            </a:r>
            <a:r>
              <a:rPr lang="it-IT" dirty="0" smtClean="0">
                <a:solidFill>
                  <a:srgbClr val="2E2502"/>
                </a:solidFill>
                <a:latin typeface="+mn-lt"/>
              </a:rPr>
              <a:t>vero (não constava </a:t>
            </a:r>
            <a:r>
              <a:rPr lang="it-IT" dirty="0">
                <a:solidFill>
                  <a:srgbClr val="2E2502"/>
                </a:solidFill>
                <a:latin typeface="+mn-lt"/>
              </a:rPr>
              <a:t>no PEC)</a:t>
            </a:r>
            <a:r>
              <a:rPr lang="it-IT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it-IT" dirty="0" smtClean="0">
                <a:solidFill>
                  <a:srgbClr val="FF0000"/>
                </a:solidFill>
                <a:latin typeface="+mn-lt"/>
              </a:rPr>
              <a:t>= </a:t>
            </a:r>
            <a:r>
              <a:rPr lang="it-IT" dirty="0" smtClean="0">
                <a:solidFill>
                  <a:srgbClr val="2E2502"/>
                </a:solidFill>
                <a:latin typeface="+mn-lt"/>
              </a:rPr>
              <a:t>(18) Sigla: VR / Nome: </a:t>
            </a:r>
            <a:r>
              <a:rPr lang="pt-BR" dirty="0" smtClean="0">
                <a:solidFill>
                  <a:srgbClr val="2E2502"/>
                </a:solidFill>
                <a:latin typeface="+mn-lt"/>
              </a:rPr>
              <a:t>Vacina </a:t>
            </a:r>
            <a:r>
              <a:rPr lang="pt-BR" dirty="0">
                <a:solidFill>
                  <a:srgbClr val="2E2502"/>
                </a:solidFill>
                <a:latin typeface="+mn-lt"/>
              </a:rPr>
              <a:t>raiva embrião de </a:t>
            </a:r>
            <a:r>
              <a:rPr lang="pt-BR" dirty="0" smtClean="0">
                <a:solidFill>
                  <a:srgbClr val="2E2502"/>
                </a:solidFill>
                <a:latin typeface="+mn-lt"/>
              </a:rPr>
              <a:t>galinha </a:t>
            </a:r>
            <a:r>
              <a:rPr lang="it-IT" dirty="0">
                <a:solidFill>
                  <a:srgbClr val="2E2502"/>
                </a:solidFill>
                <a:latin typeface="+mn-lt"/>
              </a:rPr>
              <a:t>(constava no </a:t>
            </a:r>
            <a:r>
              <a:rPr lang="it-IT" dirty="0" smtClean="0">
                <a:solidFill>
                  <a:srgbClr val="2E2502"/>
                </a:solidFill>
                <a:latin typeface="+mn-lt"/>
              </a:rPr>
              <a:t>PEC)?:</a:t>
            </a:r>
            <a:r>
              <a:rPr lang="it-IT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it-IT" dirty="0" smtClean="0">
                <a:solidFill>
                  <a:srgbClr val="00B050"/>
                </a:solidFill>
                <a:latin typeface="+mn-lt"/>
              </a:rPr>
              <a:t>(18) a vacina raiva inativada (</a:t>
            </a:r>
            <a:r>
              <a:rPr lang="pt-BR" dirty="0" smtClean="0">
                <a:solidFill>
                  <a:srgbClr val="00B050"/>
                </a:solidFill>
                <a:latin typeface="+mn-lt"/>
              </a:rPr>
              <a:t>embrião </a:t>
            </a:r>
            <a:r>
              <a:rPr lang="pt-BR" dirty="0">
                <a:solidFill>
                  <a:srgbClr val="00B050"/>
                </a:solidFill>
                <a:latin typeface="+mn-lt"/>
              </a:rPr>
              <a:t>de </a:t>
            </a:r>
            <a:r>
              <a:rPr lang="pt-BR" dirty="0" smtClean="0">
                <a:solidFill>
                  <a:srgbClr val="00B050"/>
                </a:solidFill>
                <a:latin typeface="+mn-lt"/>
              </a:rPr>
              <a:t>galinha) era fornecida para o Crie. Atualmente, por falta de produção e disponibilização no mercado, não está mais sendo fornecida e o PNI/MS adquire somente a vacina raiva (inativada) cultivo em células vero. A nomenclatura dos itens 80, 91, 18, 92 e 37 foram ajustados.</a:t>
            </a:r>
            <a:endParaRPr lang="pt-BR" dirty="0" smtClean="0">
              <a:solidFill>
                <a:srgbClr val="FF0000"/>
              </a:solidFill>
              <a:latin typeface="+mn-lt"/>
            </a:endParaRPr>
          </a:p>
          <a:p>
            <a:pPr marL="0" indent="0" algn="just">
              <a:buNone/>
            </a:pPr>
            <a:endParaRPr lang="it-IT" sz="1800" dirty="0">
              <a:solidFill>
                <a:srgbClr val="2E2502"/>
              </a:solidFill>
              <a:latin typeface="+mn-lt"/>
            </a:endParaRPr>
          </a:p>
          <a:p>
            <a:pPr marL="0" indent="0" algn="just">
              <a:buNone/>
            </a:pPr>
            <a:endParaRPr lang="it-IT" sz="1800" dirty="0" smtClean="0">
              <a:solidFill>
                <a:srgbClr val="2E2502"/>
              </a:solidFill>
              <a:latin typeface="+mn-lt"/>
            </a:endParaRPr>
          </a:p>
          <a:p>
            <a:pPr marL="0" indent="0" algn="just">
              <a:buNone/>
            </a:pPr>
            <a:endParaRPr lang="pt-BR" sz="1800" dirty="0">
              <a:solidFill>
                <a:srgbClr val="2E2502"/>
              </a:solidFill>
              <a:latin typeface="+mn-lt"/>
            </a:endParaRPr>
          </a:p>
          <a:p>
            <a:pPr marL="0" indent="0" algn="just">
              <a:buNone/>
            </a:pPr>
            <a:endParaRPr lang="it-IT" sz="1800" dirty="0" smtClean="0">
              <a:solidFill>
                <a:srgbClr val="2E2502"/>
              </a:solidFill>
              <a:latin typeface="+mn-lt"/>
            </a:endParaRPr>
          </a:p>
          <a:p>
            <a:pPr marL="0" indent="0" algn="just">
              <a:buNone/>
            </a:pPr>
            <a:endParaRPr lang="en-US" sz="1800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903234" y="1095025"/>
            <a:ext cx="8243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2E2502"/>
                </a:solidFill>
              </a:rPr>
              <a:t>BRImunobiológicos</a:t>
            </a:r>
            <a:r>
              <a:rPr lang="en-US" sz="2800" b="1" dirty="0" smtClean="0">
                <a:solidFill>
                  <a:srgbClr val="2E2502"/>
                </a:solidFill>
              </a:rPr>
              <a:t> </a:t>
            </a:r>
            <a:r>
              <a:rPr lang="en-US" sz="2800" b="1" dirty="0" err="1" smtClean="0">
                <a:solidFill>
                  <a:srgbClr val="2E2502"/>
                </a:solidFill>
              </a:rPr>
              <a:t>repetidos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393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531265" y="-160927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 smtClean="0">
                <a:latin typeface="+mn-lt"/>
              </a:rPr>
              <a:t>Considerações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237805" y="1092574"/>
            <a:ext cx="11614245" cy="554976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61950" indent="0" fontAlgn="auto">
              <a:lnSpc>
                <a:spcPct val="170000"/>
              </a:lnSpc>
            </a:pPr>
            <a:r>
              <a:rPr lang="pt-BR" sz="1600" dirty="0">
                <a:solidFill>
                  <a:srgbClr val="2E2502"/>
                </a:solidFill>
                <a:latin typeface="+mn-lt"/>
              </a:rPr>
              <a:t>*(03) Sigla: SARC / Soro </a:t>
            </a:r>
            <a:r>
              <a:rPr lang="pt-BR" sz="1600" dirty="0" err="1">
                <a:solidFill>
                  <a:srgbClr val="2E2502"/>
                </a:solidFill>
                <a:latin typeface="+mn-lt"/>
              </a:rPr>
              <a:t>antiaracnídeo</a:t>
            </a:r>
            <a:r>
              <a:rPr lang="pt-BR" sz="1600" dirty="0">
                <a:solidFill>
                  <a:srgbClr val="2E2502"/>
                </a:solidFill>
                <a:latin typeface="+mn-lt"/>
              </a:rPr>
              <a:t> </a:t>
            </a:r>
            <a:r>
              <a:rPr lang="pt-BR" sz="1600" dirty="0">
                <a:solidFill>
                  <a:srgbClr val="FF0000"/>
                </a:solidFill>
                <a:latin typeface="+mn-lt"/>
              </a:rPr>
              <a:t>=</a:t>
            </a:r>
            <a:r>
              <a:rPr lang="pt-BR" sz="1600" dirty="0">
                <a:solidFill>
                  <a:srgbClr val="2E2502"/>
                </a:solidFill>
                <a:latin typeface="+mn-lt"/>
              </a:rPr>
              <a:t> (31) Sigla: SALOXO / Soro </a:t>
            </a:r>
            <a:r>
              <a:rPr lang="pt-BR" sz="1600" dirty="0" err="1">
                <a:solidFill>
                  <a:srgbClr val="2E2502"/>
                </a:solidFill>
                <a:latin typeface="+mn-lt"/>
              </a:rPr>
              <a:t>antiloxoscélico</a:t>
            </a:r>
            <a:r>
              <a:rPr lang="pt-BR" sz="1600" dirty="0">
                <a:solidFill>
                  <a:srgbClr val="2E2502"/>
                </a:solidFill>
                <a:latin typeface="+mn-lt"/>
              </a:rPr>
              <a:t> (trivalente) seriam o mesmo</a:t>
            </a:r>
            <a:r>
              <a:rPr lang="pt-BR" sz="1600" dirty="0" smtClean="0">
                <a:solidFill>
                  <a:srgbClr val="2E2502"/>
                </a:solidFill>
                <a:latin typeface="+mn-lt"/>
              </a:rPr>
              <a:t>?: </a:t>
            </a:r>
            <a:r>
              <a:rPr lang="pt-BR" sz="1600" dirty="0" smtClean="0">
                <a:solidFill>
                  <a:srgbClr val="00B050"/>
                </a:solidFill>
                <a:latin typeface="+mn-lt"/>
              </a:rPr>
              <a:t>tratam-se de soros 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diferentes: (31) soro </a:t>
            </a:r>
            <a:r>
              <a:rPr lang="pt-BR" sz="1600" dirty="0" err="1">
                <a:solidFill>
                  <a:srgbClr val="00B050"/>
                </a:solidFill>
                <a:latin typeface="+mn-lt"/>
              </a:rPr>
              <a:t>antiloxoscélico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 (trivalente) cada </a:t>
            </a:r>
            <a:r>
              <a:rPr lang="pt-BR" sz="1600" dirty="0" err="1">
                <a:solidFill>
                  <a:srgbClr val="00B050"/>
                </a:solidFill>
                <a:latin typeface="+mn-lt"/>
              </a:rPr>
              <a:t>mL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 contém imunoglobulinas que neutralizam, no mínimo, 15 DMN (Dose Mínima </a:t>
            </a:r>
            <a:r>
              <a:rPr lang="pt-BR" sz="1600" dirty="0" err="1">
                <a:solidFill>
                  <a:srgbClr val="00B050"/>
                </a:solidFill>
                <a:latin typeface="+mn-lt"/>
              </a:rPr>
              <a:t>Necrosante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) de veneno de aranhas das espécies </a:t>
            </a:r>
            <a:r>
              <a:rPr lang="pt-BR" sz="1600" dirty="0" err="1">
                <a:solidFill>
                  <a:srgbClr val="00B050"/>
                </a:solidFill>
                <a:latin typeface="+mn-lt"/>
              </a:rPr>
              <a:t>Loxosceles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 </a:t>
            </a:r>
            <a:r>
              <a:rPr lang="pt-BR" sz="1600" dirty="0" err="1">
                <a:solidFill>
                  <a:srgbClr val="00B050"/>
                </a:solidFill>
                <a:latin typeface="+mn-lt"/>
              </a:rPr>
              <a:t>laeta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, </a:t>
            </a:r>
            <a:r>
              <a:rPr lang="pt-BR" sz="1600" dirty="0" err="1">
                <a:solidFill>
                  <a:srgbClr val="00B050"/>
                </a:solidFill>
                <a:latin typeface="+mn-lt"/>
              </a:rPr>
              <a:t>Loxosceles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 </a:t>
            </a:r>
            <a:r>
              <a:rPr lang="pt-BR" sz="1600" dirty="0" err="1">
                <a:solidFill>
                  <a:srgbClr val="00B050"/>
                </a:solidFill>
                <a:latin typeface="+mn-lt"/>
              </a:rPr>
              <a:t>gaucho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 e </a:t>
            </a:r>
            <a:r>
              <a:rPr lang="pt-BR" sz="1600" dirty="0" err="1">
                <a:solidFill>
                  <a:srgbClr val="00B050"/>
                </a:solidFill>
                <a:latin typeface="+mn-lt"/>
              </a:rPr>
              <a:t>Loxosceles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 intermedia (15 DMN/</a:t>
            </a:r>
            <a:r>
              <a:rPr lang="pt-BR" sz="1600" dirty="0" err="1">
                <a:solidFill>
                  <a:srgbClr val="00B050"/>
                </a:solidFill>
                <a:latin typeface="+mn-lt"/>
              </a:rPr>
              <a:t>mL</a:t>
            </a:r>
            <a:r>
              <a:rPr lang="pt-BR" sz="1600" dirty="0" smtClean="0">
                <a:solidFill>
                  <a:srgbClr val="00B050"/>
                </a:solidFill>
                <a:latin typeface="+mn-lt"/>
              </a:rPr>
              <a:t>), </a:t>
            </a:r>
            <a:r>
              <a:rPr lang="pt-BR" sz="1600" dirty="0" smtClean="0">
                <a:solidFill>
                  <a:srgbClr val="00B050"/>
                </a:solidFill>
              </a:rPr>
              <a:t>(03</a:t>
            </a:r>
            <a:r>
              <a:rPr lang="pt-BR" sz="1600" dirty="0">
                <a:solidFill>
                  <a:srgbClr val="00B050"/>
                </a:solidFill>
              </a:rPr>
              <a:t>) </a:t>
            </a:r>
            <a:r>
              <a:rPr lang="pt-BR" sz="1600" dirty="0" smtClean="0">
                <a:solidFill>
                  <a:srgbClr val="00B050"/>
                </a:solidFill>
                <a:latin typeface="+mn-lt"/>
              </a:rPr>
              <a:t>soro </a:t>
            </a:r>
            <a:r>
              <a:rPr lang="pt-BR" sz="1600" dirty="0" err="1">
                <a:solidFill>
                  <a:srgbClr val="00B050"/>
                </a:solidFill>
                <a:latin typeface="+mn-lt"/>
              </a:rPr>
              <a:t>antiaracnídico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 (</a:t>
            </a:r>
            <a:r>
              <a:rPr lang="pt-BR" sz="1600" dirty="0" err="1">
                <a:solidFill>
                  <a:srgbClr val="00B050"/>
                </a:solidFill>
                <a:latin typeface="+mn-lt"/>
              </a:rPr>
              <a:t>Loxosceles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, </a:t>
            </a:r>
            <a:r>
              <a:rPr lang="pt-BR" sz="1600" dirty="0" err="1">
                <a:solidFill>
                  <a:srgbClr val="00B050"/>
                </a:solidFill>
                <a:latin typeface="+mn-lt"/>
              </a:rPr>
              <a:t>Phoneutria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 e </a:t>
            </a:r>
            <a:r>
              <a:rPr lang="pt-BR" sz="1600" dirty="0" err="1" smtClean="0">
                <a:solidFill>
                  <a:srgbClr val="00B050"/>
                </a:solidFill>
                <a:latin typeface="+mn-lt"/>
              </a:rPr>
              <a:t>Tityus</a:t>
            </a:r>
            <a:r>
              <a:rPr lang="pt-BR" sz="1600" dirty="0" smtClean="0">
                <a:solidFill>
                  <a:srgbClr val="00B050"/>
                </a:solidFill>
                <a:latin typeface="+mn-lt"/>
              </a:rPr>
              <a:t>) cada </a:t>
            </a:r>
            <a:r>
              <a:rPr lang="pt-BR" sz="1600" dirty="0" err="1">
                <a:solidFill>
                  <a:srgbClr val="00B050"/>
                </a:solidFill>
                <a:latin typeface="+mn-lt"/>
              </a:rPr>
              <a:t>mL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 contém imunoglobulinas que neutralizam, no mínimo, 1,5 Dose Mínima Mortal (DMN) de veneno de </a:t>
            </a:r>
            <a:r>
              <a:rPr lang="pt-BR" sz="1600" dirty="0" err="1">
                <a:solidFill>
                  <a:srgbClr val="00B050"/>
                </a:solidFill>
                <a:latin typeface="+mn-lt"/>
              </a:rPr>
              <a:t>Tityus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 </a:t>
            </a:r>
            <a:r>
              <a:rPr lang="pt-BR" sz="1600" dirty="0" err="1">
                <a:solidFill>
                  <a:srgbClr val="00B050"/>
                </a:solidFill>
                <a:latin typeface="+mn-lt"/>
              </a:rPr>
              <a:t>serrulatus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 (1,5 DMM/</a:t>
            </a:r>
            <a:r>
              <a:rPr lang="pt-BR" sz="1600" dirty="0" err="1">
                <a:solidFill>
                  <a:srgbClr val="00B050"/>
                </a:solidFill>
                <a:latin typeface="+mn-lt"/>
              </a:rPr>
              <a:t>mL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), 1,5 DMM de veneno de </a:t>
            </a:r>
            <a:r>
              <a:rPr lang="pt-BR" sz="1600" dirty="0" err="1">
                <a:solidFill>
                  <a:srgbClr val="00B050"/>
                </a:solidFill>
                <a:latin typeface="+mn-lt"/>
              </a:rPr>
              <a:t>Phoneutria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 </a:t>
            </a:r>
            <a:r>
              <a:rPr lang="pt-BR" sz="1600" dirty="0" err="1">
                <a:solidFill>
                  <a:srgbClr val="00B050"/>
                </a:solidFill>
                <a:latin typeface="+mn-lt"/>
              </a:rPr>
              <a:t>nigriventer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 (1,5 DMM/ </a:t>
            </a:r>
            <a:r>
              <a:rPr lang="pt-BR" sz="1600" dirty="0" err="1">
                <a:solidFill>
                  <a:srgbClr val="00B050"/>
                </a:solidFill>
                <a:latin typeface="+mn-lt"/>
              </a:rPr>
              <a:t>mL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) e 15 DMN (Dose Mínima </a:t>
            </a:r>
            <a:r>
              <a:rPr lang="pt-BR" sz="1600" dirty="0" err="1">
                <a:solidFill>
                  <a:srgbClr val="00B050"/>
                </a:solidFill>
                <a:latin typeface="+mn-lt"/>
              </a:rPr>
              <a:t>Necrosante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) de veneno de </a:t>
            </a:r>
            <a:r>
              <a:rPr lang="pt-BR" sz="1600" dirty="0" err="1">
                <a:solidFill>
                  <a:srgbClr val="00B050"/>
                </a:solidFill>
                <a:latin typeface="+mn-lt"/>
              </a:rPr>
              <a:t>Loxosceles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 </a:t>
            </a:r>
            <a:r>
              <a:rPr lang="pt-BR" sz="1600" dirty="0" err="1">
                <a:solidFill>
                  <a:srgbClr val="00B050"/>
                </a:solidFill>
                <a:latin typeface="+mn-lt"/>
              </a:rPr>
              <a:t>gaucho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 (15 DMN/</a:t>
            </a:r>
            <a:r>
              <a:rPr lang="pt-BR" sz="1600" dirty="0" err="1">
                <a:solidFill>
                  <a:srgbClr val="00B050"/>
                </a:solidFill>
                <a:latin typeface="+mn-lt"/>
              </a:rPr>
              <a:t>mL</a:t>
            </a:r>
            <a:r>
              <a:rPr lang="pt-BR" sz="1600" dirty="0" smtClean="0">
                <a:solidFill>
                  <a:srgbClr val="00B050"/>
                </a:solidFill>
                <a:latin typeface="+mn-lt"/>
              </a:rPr>
              <a:t>). </a:t>
            </a:r>
            <a:endParaRPr lang="it-IT" sz="1600" dirty="0">
              <a:solidFill>
                <a:srgbClr val="00B050"/>
              </a:solidFill>
              <a:latin typeface="+mn-lt"/>
            </a:endParaRPr>
          </a:p>
          <a:p>
            <a:pPr marL="361950" lvl="1" indent="0"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it-IT" sz="1600" dirty="0" smtClean="0">
                <a:solidFill>
                  <a:srgbClr val="2E2502"/>
                </a:solidFill>
                <a:latin typeface="+mn-lt"/>
              </a:rPr>
              <a:t>(86) Sigla: COVID-19 SINOVAC/BUTANTAN – CORONAVAC / Nome: Vacina COVID-19 SINOVAC/BUTANTAN - CORONAVAC, inativada (constava no PEC) = (98) Sigla: COVID-19 SINOVAC – CORONAVAC / Nome: Vacina COVID-19 SINOVAC - CORONAVAC inativada (constava no PEC</a:t>
            </a:r>
            <a:r>
              <a:rPr lang="it-IT" sz="1600" dirty="0">
                <a:solidFill>
                  <a:srgbClr val="2E2502"/>
                </a:solidFill>
                <a:latin typeface="+mn-lt"/>
              </a:rPr>
              <a:t>): </a:t>
            </a:r>
            <a:r>
              <a:rPr lang="it-IT" sz="1600" dirty="0" smtClean="0">
                <a:solidFill>
                  <a:srgbClr val="00B050"/>
                </a:solidFill>
                <a:latin typeface="+mn-lt"/>
              </a:rPr>
              <a:t>Trata-se da mesma vacina: 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vacina adsorvida covid-19 (inativada</a:t>
            </a:r>
            <a:r>
              <a:rPr lang="pt-BR" sz="1600" dirty="0" smtClean="0">
                <a:solidFill>
                  <a:srgbClr val="00B050"/>
                </a:solidFill>
                <a:latin typeface="+mn-lt"/>
              </a:rPr>
              <a:t>) porém a</a:t>
            </a:r>
            <a:r>
              <a:rPr lang="it-IT" sz="1600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it-IT" sz="1600" dirty="0" smtClean="0">
                <a:solidFill>
                  <a:srgbClr val="00B050"/>
                </a:solidFill>
                <a:latin typeface="+mn-lt"/>
              </a:rPr>
              <a:t>(86</a:t>
            </a:r>
            <a:r>
              <a:rPr lang="it-IT" sz="1600" dirty="0">
                <a:solidFill>
                  <a:srgbClr val="00B050"/>
                </a:solidFill>
                <a:latin typeface="+mn-lt"/>
              </a:rPr>
              <a:t>) </a:t>
            </a:r>
            <a:r>
              <a:rPr lang="it-IT" sz="1600" dirty="0" smtClean="0">
                <a:solidFill>
                  <a:srgbClr val="00B050"/>
                </a:solidFill>
                <a:latin typeface="+mn-lt"/>
              </a:rPr>
              <a:t>é fornecida pelo Butantan enquanto a (98) é fornecida pela Sinovac. </a:t>
            </a:r>
          </a:p>
          <a:p>
            <a:pPr marL="361950" lvl="1" indent="0"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pt-BR" sz="16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(35) Sigla: HA / Nome: Vacina hepatite A </a:t>
            </a:r>
            <a:r>
              <a:rPr lang="it-IT" sz="1600" dirty="0" smtClean="0">
                <a:solidFill>
                  <a:srgbClr val="2E2502"/>
                </a:solidFill>
                <a:latin typeface="+mn-lt"/>
              </a:rPr>
              <a:t>(constava no PEC) </a:t>
            </a:r>
            <a:r>
              <a:rPr lang="pt-BR" sz="1600" dirty="0" smtClean="0">
                <a:solidFill>
                  <a:srgbClr val="FF0000"/>
                </a:solidFill>
                <a:latin typeface="+mn-lt"/>
              </a:rPr>
              <a:t>=</a:t>
            </a:r>
            <a:r>
              <a:rPr lang="pt-BR" sz="16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(83) Sigla: </a:t>
            </a:r>
            <a:r>
              <a:rPr lang="pt-BR" sz="16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HEPAad</a:t>
            </a:r>
            <a:r>
              <a:rPr lang="pt-BR" sz="16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/ Nome: Vacina hepatite A adulto </a:t>
            </a:r>
            <a:r>
              <a:rPr lang="it-IT" sz="1600" dirty="0" smtClean="0">
                <a:solidFill>
                  <a:srgbClr val="2E2502"/>
                </a:solidFill>
                <a:latin typeface="+mn-lt"/>
              </a:rPr>
              <a:t>(constava no PEC): são itens diferentes visto que, </a:t>
            </a:r>
            <a:r>
              <a:rPr lang="it-IT" sz="1600" dirty="0" smtClean="0">
                <a:solidFill>
                  <a:srgbClr val="00B050"/>
                </a:solidFill>
                <a:latin typeface="+mn-lt"/>
              </a:rPr>
              <a:t>o item (35) é a v</a:t>
            </a:r>
            <a:r>
              <a:rPr lang="pt-BR" sz="1600" dirty="0" err="1" smtClean="0">
                <a:solidFill>
                  <a:srgbClr val="00B050"/>
                </a:solidFill>
                <a:latin typeface="+mn-lt"/>
              </a:rPr>
              <a:t>acina</a:t>
            </a:r>
            <a:r>
              <a:rPr lang="pt-BR" sz="1600" dirty="0" smtClean="0">
                <a:solidFill>
                  <a:srgbClr val="00B050"/>
                </a:solidFill>
                <a:latin typeface="+mn-lt"/>
              </a:rPr>
              <a:t> 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adsorvida hepatite A </a:t>
            </a:r>
            <a:r>
              <a:rPr lang="pt-BR" sz="1600" dirty="0" smtClean="0">
                <a:solidFill>
                  <a:srgbClr val="00B050"/>
                </a:solidFill>
              </a:rPr>
              <a:t>inativada, </a:t>
            </a:r>
            <a:r>
              <a:rPr lang="pt-BR" sz="1600" dirty="0" err="1" smtClean="0">
                <a:solidFill>
                  <a:srgbClr val="00B050"/>
                </a:solidFill>
                <a:latin typeface="+mn-lt"/>
              </a:rPr>
              <a:t>virossomal</a:t>
            </a:r>
            <a:r>
              <a:rPr lang="pt-BR" sz="1600" dirty="0" smtClean="0">
                <a:solidFill>
                  <a:srgbClr val="00B050"/>
                </a:solidFill>
                <a:latin typeface="+mn-lt"/>
              </a:rPr>
              <a:t>, enquanto a (83) é inativada. O </a:t>
            </a:r>
            <a:r>
              <a:rPr lang="it-IT" sz="1600" dirty="0" smtClean="0">
                <a:solidFill>
                  <a:srgbClr val="00B050"/>
                </a:solidFill>
                <a:latin typeface="+mn-lt"/>
              </a:rPr>
              <a:t>PNI/MS disponibiliza o item </a:t>
            </a:r>
            <a:r>
              <a:rPr lang="pt-BR" sz="1600" dirty="0" smtClean="0">
                <a:solidFill>
                  <a:srgbClr val="00B050"/>
                </a:solidFill>
                <a:latin typeface="+mn-lt"/>
              </a:rPr>
              <a:t>(83) </a:t>
            </a:r>
            <a:r>
              <a:rPr lang="pt-BR" sz="1600" dirty="0">
                <a:solidFill>
                  <a:srgbClr val="00B050"/>
                </a:solidFill>
                <a:latin typeface="+mn-lt"/>
              </a:rPr>
              <a:t>Sigla: HA / Nome: Vacina hepatite </a:t>
            </a:r>
            <a:r>
              <a:rPr lang="pt-BR" sz="1600" dirty="0" smtClean="0">
                <a:solidFill>
                  <a:srgbClr val="00B050"/>
                </a:solidFill>
                <a:latin typeface="+mn-lt"/>
              </a:rPr>
              <a:t>A (inativada), conforme instrução normativa referente ao calendário nacional de vacinação – 2022.</a:t>
            </a:r>
            <a:endParaRPr lang="en-US" sz="1600" dirty="0" smtClean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70880" y="687582"/>
            <a:ext cx="8219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2E2502"/>
                </a:solidFill>
              </a:rPr>
              <a:t>BRImunobiológicos</a:t>
            </a:r>
            <a:r>
              <a:rPr lang="en-US" sz="2800" b="1" dirty="0" smtClean="0">
                <a:solidFill>
                  <a:srgbClr val="2E2502"/>
                </a:solidFill>
              </a:rPr>
              <a:t> </a:t>
            </a:r>
            <a:r>
              <a:rPr lang="en-US" sz="2800" b="1" dirty="0" err="1" smtClean="0">
                <a:solidFill>
                  <a:srgbClr val="2E2502"/>
                </a:solidFill>
              </a:rPr>
              <a:t>repetidos</a:t>
            </a:r>
            <a:endParaRPr lang="en-US" sz="2800" b="1" dirty="0">
              <a:solidFill>
                <a:srgbClr val="2E2502"/>
              </a:solidFill>
            </a:endParaRP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34248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828676" y="39449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 smtClean="0">
                <a:latin typeface="+mn-lt"/>
              </a:rPr>
              <a:t>Considerações</a:t>
            </a:r>
            <a:endParaRPr lang="en-US" kern="1200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71865" y="2354986"/>
            <a:ext cx="11272411" cy="42578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BRImunobiológico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(40) -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Vacina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pneumocócica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7V: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não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encontrado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informação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técnica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(</a:t>
            </a:r>
            <a:r>
              <a:rPr lang="pt-BR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substituída em 2009 pela vacina pneumocócica 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13);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BRImunobiológico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pt-BR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(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38) </a:t>
            </a:r>
            <a:r>
              <a:rPr lang="pt-BR" sz="16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Sigla</a:t>
            </a:r>
            <a:r>
              <a:rPr lang="pt-BR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: SBOTULTRI / 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Nome</a:t>
            </a:r>
            <a:r>
              <a:rPr lang="pt-BR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: Soro </a:t>
            </a:r>
            <a:r>
              <a:rPr lang="pt-BR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antibotulínico</a:t>
            </a:r>
            <a:r>
              <a:rPr lang="pt-BR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(trivalente</a:t>
            </a:r>
            <a:r>
              <a:rPr lang="pt-BR" sz="2000" dirty="0" smtClean="0">
                <a:solidFill>
                  <a:srgbClr val="2E2502"/>
                </a:solidFill>
                <a:latin typeface="+mn-lt"/>
              </a:rPr>
              <a:t>): </a:t>
            </a:r>
            <a:r>
              <a:rPr lang="en-US" sz="2000" dirty="0" err="1" smtClean="0">
                <a:solidFill>
                  <a:srgbClr val="2E2502"/>
                </a:solidFill>
                <a:latin typeface="+mn-lt"/>
              </a:rPr>
              <a:t>não</a:t>
            </a:r>
            <a:r>
              <a:rPr lang="en-US" sz="2000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2E2502"/>
                </a:solidFill>
                <a:latin typeface="+mn-lt"/>
              </a:rPr>
              <a:t>encontrado</a:t>
            </a:r>
            <a:r>
              <a:rPr lang="en-US" sz="2000" dirty="0">
                <a:solidFill>
                  <a:srgbClr val="2E2502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2E2502"/>
                </a:solidFill>
                <a:latin typeface="+mn-lt"/>
              </a:rPr>
              <a:t>informação</a:t>
            </a:r>
            <a:r>
              <a:rPr lang="en-US" sz="2000" dirty="0">
                <a:solidFill>
                  <a:srgbClr val="2E2502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rgbClr val="2E2502"/>
                </a:solidFill>
                <a:latin typeface="+mn-lt"/>
              </a:rPr>
              <a:t>técnica</a:t>
            </a:r>
            <a:r>
              <a:rPr lang="en-US" sz="2000" dirty="0" smtClean="0">
                <a:solidFill>
                  <a:srgbClr val="2E2502"/>
                </a:solidFill>
                <a:latin typeface="+mn-lt"/>
              </a:rPr>
              <a:t>:</a:t>
            </a:r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 o </a:t>
            </a:r>
            <a:r>
              <a:rPr lang="en-US" sz="2000" dirty="0" err="1" smtClean="0">
                <a:solidFill>
                  <a:srgbClr val="00B050"/>
                </a:solidFill>
                <a:latin typeface="+mn-lt"/>
              </a:rPr>
              <a:t>soro</a:t>
            </a:r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+mn-lt"/>
              </a:rPr>
              <a:t>distribuído</a:t>
            </a:r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+mn-lt"/>
              </a:rPr>
              <a:t>pelo</a:t>
            </a:r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 MS é o </a:t>
            </a:r>
            <a:r>
              <a:rPr lang="pt-BR" sz="2000" dirty="0">
                <a:solidFill>
                  <a:srgbClr val="00B050"/>
                </a:solidFill>
                <a:latin typeface="+mn-lt"/>
              </a:rPr>
              <a:t>soro </a:t>
            </a:r>
            <a:r>
              <a:rPr lang="pt-BR" sz="2000" dirty="0" err="1">
                <a:solidFill>
                  <a:srgbClr val="00B050"/>
                </a:solidFill>
                <a:latin typeface="+mn-lt"/>
              </a:rPr>
              <a:t>antibotulínico</a:t>
            </a:r>
            <a:r>
              <a:rPr lang="pt-BR" sz="2000" dirty="0">
                <a:solidFill>
                  <a:srgbClr val="00B050"/>
                </a:solidFill>
                <a:latin typeface="+mn-lt"/>
              </a:rPr>
              <a:t> AB (bivalente</a:t>
            </a:r>
            <a:r>
              <a:rPr lang="pt-BR" sz="2000" dirty="0" smtClean="0">
                <a:solidFill>
                  <a:srgbClr val="00B050"/>
                </a:solidFill>
                <a:latin typeface="+mn-lt"/>
              </a:rPr>
              <a:t>)</a:t>
            </a:r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, </a:t>
            </a:r>
            <a:r>
              <a:rPr lang="en-US" sz="2000" dirty="0" err="1" smtClean="0">
                <a:solidFill>
                  <a:srgbClr val="00B050"/>
                </a:solidFill>
                <a:latin typeface="+mn-lt"/>
              </a:rPr>
              <a:t>registro</a:t>
            </a:r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+mn-lt"/>
              </a:rPr>
              <a:t>Anvisa</a:t>
            </a:r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 </a:t>
            </a:r>
            <a:r>
              <a:rPr lang="pt-BR" dirty="0" smtClean="0">
                <a:solidFill>
                  <a:srgbClr val="00B050"/>
                </a:solidFill>
                <a:latin typeface="+mn-lt"/>
              </a:rPr>
              <a:t>122340019</a:t>
            </a:r>
            <a:r>
              <a:rPr lang="en-US" sz="2000" dirty="0">
                <a:solidFill>
                  <a:srgbClr val="00B050"/>
                </a:solidFill>
                <a:latin typeface="+mn-lt"/>
              </a:rPr>
              <a:t>.</a:t>
            </a:r>
            <a:endParaRPr lang="en-US" sz="2000" dirty="0" smtClean="0">
              <a:solidFill>
                <a:srgbClr val="00B050"/>
              </a:solidFill>
              <a:latin typeface="+mn-lt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BRImunobiológico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(42)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Sigla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: PENTA / Nome: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Vacina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penta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(DTP/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HepB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/Hib) (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não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encontrado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informação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técnica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): </a:t>
            </a:r>
            <a:r>
              <a:rPr lang="pt-BR" sz="2000" dirty="0" smtClean="0">
                <a:solidFill>
                  <a:srgbClr val="00B050"/>
                </a:solidFill>
                <a:latin typeface="+mn-lt"/>
              </a:rPr>
              <a:t>trata-se da vacina </a:t>
            </a:r>
            <a:r>
              <a:rPr lang="pt-BR" dirty="0" smtClean="0">
                <a:solidFill>
                  <a:srgbClr val="00B050"/>
                </a:solidFill>
                <a:latin typeface="+mn-lt"/>
              </a:rPr>
              <a:t>adsorvida </a:t>
            </a:r>
            <a:r>
              <a:rPr lang="pt-BR" dirty="0">
                <a:solidFill>
                  <a:srgbClr val="00B050"/>
                </a:solidFill>
                <a:latin typeface="+mn-lt"/>
              </a:rPr>
              <a:t>difteria, tétano, </a:t>
            </a:r>
            <a:r>
              <a:rPr lang="pt-BR" dirty="0" err="1">
                <a:solidFill>
                  <a:srgbClr val="00B050"/>
                </a:solidFill>
                <a:latin typeface="+mn-lt"/>
              </a:rPr>
              <a:t>pertussis</a:t>
            </a:r>
            <a:r>
              <a:rPr lang="pt-BR" dirty="0">
                <a:solidFill>
                  <a:srgbClr val="00B050"/>
                </a:solidFill>
                <a:latin typeface="+mn-lt"/>
              </a:rPr>
              <a:t>, hepatite B (recombinante) e </a:t>
            </a:r>
            <a:r>
              <a:rPr lang="pt-BR" i="1" dirty="0" err="1">
                <a:solidFill>
                  <a:srgbClr val="00B050"/>
                </a:solidFill>
                <a:latin typeface="+mn-lt"/>
              </a:rPr>
              <a:t>Haemophilus</a:t>
            </a:r>
            <a:r>
              <a:rPr lang="pt-BR" i="1" dirty="0">
                <a:solidFill>
                  <a:srgbClr val="00B050"/>
                </a:solidFill>
                <a:latin typeface="+mn-lt"/>
              </a:rPr>
              <a:t> </a:t>
            </a:r>
            <a:r>
              <a:rPr lang="pt-BR" i="1" dirty="0" err="1">
                <a:solidFill>
                  <a:srgbClr val="00B050"/>
                </a:solidFill>
                <a:latin typeface="+mn-lt"/>
              </a:rPr>
              <a:t>influenzae</a:t>
            </a:r>
            <a:r>
              <a:rPr lang="pt-BR" i="1" dirty="0">
                <a:solidFill>
                  <a:srgbClr val="00B050"/>
                </a:solidFill>
                <a:latin typeface="+mn-lt"/>
              </a:rPr>
              <a:t> </a:t>
            </a:r>
            <a:r>
              <a:rPr lang="pt-BR" dirty="0">
                <a:solidFill>
                  <a:srgbClr val="00B050"/>
                </a:solidFill>
                <a:latin typeface="+mn-lt"/>
              </a:rPr>
              <a:t>B (conjugada)</a:t>
            </a:r>
            <a:r>
              <a:rPr lang="pt-BR" sz="2000" dirty="0">
                <a:solidFill>
                  <a:srgbClr val="00B050"/>
                </a:solidFill>
                <a:latin typeface="+mn-lt"/>
              </a:rPr>
              <a:t> </a:t>
            </a:r>
            <a:r>
              <a:rPr lang="pt-BR" sz="2000" dirty="0" smtClean="0">
                <a:solidFill>
                  <a:srgbClr val="00B050"/>
                </a:solidFill>
                <a:latin typeface="+mn-lt"/>
              </a:rPr>
              <a:t>adquirida via fundo rotatório da OPAS, por não possuir registro no Brasil.</a:t>
            </a:r>
            <a:endParaRPr lang="pt-BR" sz="2000" dirty="0">
              <a:solidFill>
                <a:srgbClr val="00B050"/>
              </a:solidFill>
              <a:latin typeface="+mn-lt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endParaRPr lang="pt-BR" sz="2200" dirty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>
              <a:buFont typeface="Wingdings" charset="2"/>
              <a:buChar char="§"/>
            </a:pPr>
            <a:endParaRPr lang="pt-BR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>
              <a:buFont typeface="Wingdings" charset="2"/>
              <a:buChar char="§"/>
            </a:pPr>
            <a:endParaRPr lang="pt-BR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>
              <a:buFont typeface="Wingdings" charset="2"/>
              <a:buChar char="§"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96036" y="1720057"/>
            <a:ext cx="90757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2">
                    <a:lumMod val="10000"/>
                  </a:schemeClr>
                </a:solidFill>
              </a:rPr>
              <a:t>BRImunobiológicos</a:t>
            </a:r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10000"/>
                  </a:schemeClr>
                </a:solidFill>
              </a:rPr>
              <a:t>sem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10000"/>
                  </a:schemeClr>
                </a:solidFill>
              </a:rPr>
              <a:t>informação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2">
                    <a:lumMod val="10000"/>
                  </a:schemeClr>
                </a:solidFill>
              </a:rPr>
              <a:t>técnica</a:t>
            </a:r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sz="2800" b="1" dirty="0">
              <a:solidFill>
                <a:schemeClr val="bg2">
                  <a:lumMod val="10000"/>
                </a:schemeClr>
              </a:solidFill>
            </a:endParaRP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435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924210" y="243930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 smtClean="0"/>
              <a:t>Considerações</a:t>
            </a:r>
            <a:endParaRPr lang="en-US" kern="1200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-188082" y="2115403"/>
            <a:ext cx="11627892" cy="47425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2" algn="just">
              <a:buFont typeface="Wingdings" charset="2"/>
              <a:buChar char="§"/>
            </a:pP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BRImunobiológico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(64)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Sigla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: FLU ID / Nome: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Vacina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influenza ID (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não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encontrado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informação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técnica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): </a:t>
            </a:r>
            <a:r>
              <a:rPr lang="en-US" sz="1800" dirty="0" err="1" smtClean="0">
                <a:solidFill>
                  <a:srgbClr val="00B050"/>
                </a:solidFill>
                <a:latin typeface="+mn-lt"/>
              </a:rPr>
              <a:t>trata</a:t>
            </a:r>
            <a:r>
              <a:rPr lang="en-US" sz="1800" dirty="0">
                <a:solidFill>
                  <a:srgbClr val="00B050"/>
                </a:solidFill>
                <a:latin typeface="+mn-lt"/>
              </a:rPr>
              <a:t>-se da </a:t>
            </a:r>
            <a:r>
              <a:rPr lang="en-US" sz="1800" dirty="0" err="1" smtClean="0">
                <a:solidFill>
                  <a:srgbClr val="00B050"/>
                </a:solidFill>
                <a:latin typeface="+mn-lt"/>
              </a:rPr>
              <a:t>vacina</a:t>
            </a:r>
            <a:r>
              <a:rPr lang="en-US" sz="1800" dirty="0" smtClean="0">
                <a:solidFill>
                  <a:srgbClr val="00B05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+mn-lt"/>
              </a:rPr>
              <a:t>influenza </a:t>
            </a:r>
            <a:r>
              <a:rPr lang="en-US" sz="1800" dirty="0" err="1">
                <a:solidFill>
                  <a:srgbClr val="00B050"/>
                </a:solidFill>
                <a:latin typeface="+mn-lt"/>
              </a:rPr>
              <a:t>trivalente</a:t>
            </a:r>
            <a:r>
              <a:rPr lang="en-US" sz="1800" dirty="0">
                <a:solidFill>
                  <a:srgbClr val="00B050"/>
                </a:solidFill>
                <a:latin typeface="+mn-lt"/>
              </a:rPr>
              <a:t> (</a:t>
            </a:r>
            <a:r>
              <a:rPr lang="en-US" sz="1800" dirty="0" err="1">
                <a:solidFill>
                  <a:srgbClr val="00B050"/>
                </a:solidFill>
                <a:latin typeface="+mn-lt"/>
              </a:rPr>
              <a:t>fragmentada</a:t>
            </a:r>
            <a:r>
              <a:rPr lang="en-US" sz="1800" dirty="0">
                <a:solidFill>
                  <a:srgbClr val="00B050"/>
                </a:solidFill>
                <a:latin typeface="+mn-lt"/>
              </a:rPr>
              <a:t>, </a:t>
            </a:r>
            <a:r>
              <a:rPr lang="en-US" sz="1800" dirty="0" err="1">
                <a:solidFill>
                  <a:srgbClr val="00B050"/>
                </a:solidFill>
                <a:latin typeface="+mn-lt"/>
              </a:rPr>
              <a:t>inativada</a:t>
            </a:r>
            <a:r>
              <a:rPr lang="en-US" sz="1800" dirty="0" smtClean="0">
                <a:solidFill>
                  <a:srgbClr val="00B050"/>
                </a:solidFill>
                <a:latin typeface="+mn-lt"/>
              </a:rPr>
              <a:t>) (33) </a:t>
            </a:r>
            <a:r>
              <a:rPr lang="en-US" sz="1800" dirty="0" err="1" smtClean="0">
                <a:solidFill>
                  <a:srgbClr val="00B050"/>
                </a:solidFill>
                <a:latin typeface="+mn-lt"/>
              </a:rPr>
              <a:t>aplicada</a:t>
            </a:r>
            <a:r>
              <a:rPr lang="en-US" sz="1800" dirty="0" smtClean="0">
                <a:solidFill>
                  <a:srgbClr val="00B050"/>
                </a:solidFill>
                <a:latin typeface="+mn-lt"/>
              </a:rPr>
              <a:t> via </a:t>
            </a:r>
            <a:r>
              <a:rPr lang="en-US" sz="1800" dirty="0" err="1" smtClean="0">
                <a:solidFill>
                  <a:srgbClr val="00B050"/>
                </a:solidFill>
                <a:latin typeface="+mn-lt"/>
              </a:rPr>
              <a:t>intradermica</a:t>
            </a:r>
            <a:r>
              <a:rPr lang="en-US" sz="1800" dirty="0" smtClean="0">
                <a:solidFill>
                  <a:srgbClr val="00B050"/>
                </a:solidFill>
                <a:latin typeface="+mn-lt"/>
              </a:rPr>
              <a:t>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BRImunobiológico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(70)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Sigla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: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Sarampo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/ Nome: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Vacina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sarampo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(</a:t>
            </a:r>
            <a:r>
              <a:rPr lang="pt-BR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Conforme tabela da </a:t>
            </a:r>
            <a:r>
              <a:rPr lang="pt-BR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anvisa</a:t>
            </a:r>
            <a:r>
              <a:rPr lang="pt-BR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igual item 24 (engloba sarampo, caxumba e rubéola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): </a:t>
            </a:r>
            <a:r>
              <a:rPr lang="en-US" sz="1800" dirty="0" err="1" smtClean="0">
                <a:solidFill>
                  <a:srgbClr val="00B050"/>
                </a:solidFill>
                <a:latin typeface="+mn-lt"/>
              </a:rPr>
              <a:t>Trata</a:t>
            </a:r>
            <a:r>
              <a:rPr lang="en-US" sz="1800" dirty="0" smtClean="0">
                <a:solidFill>
                  <a:srgbClr val="00B050"/>
                </a:solidFill>
                <a:latin typeface="+mn-lt"/>
              </a:rPr>
              <a:t>-se de </a:t>
            </a:r>
            <a:r>
              <a:rPr lang="en-US" sz="1800" dirty="0" err="1" smtClean="0">
                <a:solidFill>
                  <a:srgbClr val="00B050"/>
                </a:solidFill>
                <a:latin typeface="+mn-lt"/>
              </a:rPr>
              <a:t>vacinas</a:t>
            </a:r>
            <a:r>
              <a:rPr lang="en-US" sz="1800" dirty="0" smtClean="0">
                <a:solidFill>
                  <a:srgbClr val="00B050"/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rgbClr val="00B050"/>
                </a:solidFill>
                <a:latin typeface="+mn-lt"/>
              </a:rPr>
              <a:t>diferentes</a:t>
            </a:r>
            <a:r>
              <a:rPr lang="en-US" sz="1800" dirty="0" smtClean="0">
                <a:solidFill>
                  <a:srgbClr val="00B050"/>
                </a:solidFill>
                <a:latin typeface="+mn-lt"/>
              </a:rPr>
              <a:t>, a (70) </a:t>
            </a:r>
            <a:r>
              <a:rPr lang="en-US" sz="1800" dirty="0">
                <a:solidFill>
                  <a:srgbClr val="00B050"/>
                </a:solidFill>
                <a:latin typeface="+mn-lt"/>
              </a:rPr>
              <a:t>é </a:t>
            </a:r>
            <a:r>
              <a:rPr lang="en-US" sz="1800" dirty="0" err="1" smtClean="0">
                <a:solidFill>
                  <a:srgbClr val="00B050"/>
                </a:solidFill>
                <a:latin typeface="+mn-lt"/>
              </a:rPr>
              <a:t>vacina</a:t>
            </a:r>
            <a:r>
              <a:rPr lang="en-US" sz="1800" dirty="0" smtClean="0">
                <a:solidFill>
                  <a:srgbClr val="00B05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B050"/>
                </a:solidFill>
                <a:latin typeface="+mn-lt"/>
              </a:rPr>
              <a:t>sarampo</a:t>
            </a:r>
            <a:r>
              <a:rPr lang="en-US" sz="1800" dirty="0">
                <a:solidFill>
                  <a:srgbClr val="00B050"/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rgbClr val="00B050"/>
                </a:solidFill>
                <a:latin typeface="+mn-lt"/>
              </a:rPr>
              <a:t>monovalente</a:t>
            </a:r>
            <a:r>
              <a:rPr lang="en-US" sz="1800" dirty="0" smtClean="0">
                <a:solidFill>
                  <a:srgbClr val="00B050"/>
                </a:solidFill>
                <a:latin typeface="+mn-lt"/>
              </a:rPr>
              <a:t>, </a:t>
            </a:r>
            <a:r>
              <a:rPr lang="en-US" sz="1800" dirty="0" err="1" smtClean="0">
                <a:solidFill>
                  <a:srgbClr val="00B050"/>
                </a:solidFill>
                <a:latin typeface="+mn-lt"/>
              </a:rPr>
              <a:t>enquanto</a:t>
            </a:r>
            <a:r>
              <a:rPr lang="en-US" sz="1800" dirty="0" smtClean="0">
                <a:solidFill>
                  <a:srgbClr val="00B050"/>
                </a:solidFill>
                <a:latin typeface="+mn-lt"/>
              </a:rPr>
              <a:t> a (24) é a </a:t>
            </a:r>
            <a:r>
              <a:rPr lang="en-US" sz="1800" dirty="0" err="1" smtClean="0">
                <a:solidFill>
                  <a:srgbClr val="00B050"/>
                </a:solidFill>
                <a:latin typeface="+mn-lt"/>
              </a:rPr>
              <a:t>triviral</a:t>
            </a:r>
            <a:r>
              <a:rPr lang="en-US" sz="1800" dirty="0">
                <a:solidFill>
                  <a:srgbClr val="00B050"/>
                </a:solidFill>
                <a:latin typeface="+mn-lt"/>
              </a:rPr>
              <a:t>: </a:t>
            </a:r>
            <a:r>
              <a:rPr lang="en-US" sz="1800" dirty="0" err="1">
                <a:solidFill>
                  <a:srgbClr val="00B050"/>
                </a:solidFill>
                <a:latin typeface="+mn-lt"/>
              </a:rPr>
              <a:t>sarampo</a:t>
            </a:r>
            <a:r>
              <a:rPr lang="en-US" sz="1800" dirty="0">
                <a:solidFill>
                  <a:srgbClr val="00B050"/>
                </a:solidFill>
                <a:latin typeface="+mn-lt"/>
              </a:rPr>
              <a:t>, </a:t>
            </a:r>
            <a:r>
              <a:rPr lang="en-US" sz="1800" dirty="0" err="1">
                <a:solidFill>
                  <a:srgbClr val="00B050"/>
                </a:solidFill>
                <a:latin typeface="+mn-lt"/>
              </a:rPr>
              <a:t>caxumba</a:t>
            </a:r>
            <a:r>
              <a:rPr lang="en-US" sz="1800" dirty="0">
                <a:solidFill>
                  <a:srgbClr val="00B050"/>
                </a:solidFill>
                <a:latin typeface="+mn-lt"/>
              </a:rPr>
              <a:t>, </a:t>
            </a:r>
            <a:r>
              <a:rPr lang="en-US" sz="1800" dirty="0" err="1">
                <a:solidFill>
                  <a:srgbClr val="00B050"/>
                </a:solidFill>
                <a:latin typeface="+mn-lt"/>
              </a:rPr>
              <a:t>rubéola</a:t>
            </a:r>
            <a:r>
              <a:rPr lang="en-US" sz="1800" dirty="0">
                <a:solidFill>
                  <a:srgbClr val="00B050"/>
                </a:solidFill>
                <a:latin typeface="+mn-lt"/>
              </a:rPr>
              <a:t> (</a:t>
            </a:r>
            <a:r>
              <a:rPr lang="en-US" sz="1800" dirty="0" err="1">
                <a:solidFill>
                  <a:srgbClr val="00B050"/>
                </a:solidFill>
                <a:latin typeface="+mn-lt"/>
              </a:rPr>
              <a:t>atenuada</a:t>
            </a:r>
            <a:r>
              <a:rPr lang="en-US" sz="1800" dirty="0" smtClean="0">
                <a:solidFill>
                  <a:srgbClr val="00B050"/>
                </a:solidFill>
                <a:latin typeface="+mn-lt"/>
              </a:rPr>
              <a:t>). </a:t>
            </a:r>
            <a:r>
              <a:rPr lang="en-US" sz="1800" dirty="0" err="1" smtClean="0">
                <a:solidFill>
                  <a:srgbClr val="00B050"/>
                </a:solidFill>
                <a:latin typeface="+mn-lt"/>
              </a:rPr>
              <a:t>Atualmente</a:t>
            </a:r>
            <a:r>
              <a:rPr lang="en-US" sz="1800" dirty="0" smtClean="0">
                <a:solidFill>
                  <a:srgbClr val="00B050"/>
                </a:solidFill>
                <a:latin typeface="+mn-lt"/>
              </a:rPr>
              <a:t> </a:t>
            </a:r>
            <a:r>
              <a:rPr lang="pt-BR" sz="1800" dirty="0" smtClean="0">
                <a:solidFill>
                  <a:srgbClr val="00B050"/>
                </a:solidFill>
                <a:latin typeface="+mn-lt"/>
              </a:rPr>
              <a:t>a vacina disponibilizada pelo PNI/MS é a (24).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BRImunobiológico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(71)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Sigla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: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Rubéola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/ Nome: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Vacina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rubéola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(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não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encontrado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informação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técnica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);ok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BRImunobiológico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(72)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Sigla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: Gripe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Sazonal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/ Nome: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Vacina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gripe (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não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encontrado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informação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técnica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): </a:t>
            </a:r>
            <a:r>
              <a:rPr lang="en-US" sz="1800" dirty="0" err="1" smtClean="0">
                <a:solidFill>
                  <a:srgbClr val="FF0000"/>
                </a:solidFill>
                <a:latin typeface="+mn-lt"/>
              </a:rPr>
              <a:t>trata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-se da </a:t>
            </a:r>
            <a:r>
              <a:rPr lang="pt-BR" sz="1800" dirty="0">
                <a:solidFill>
                  <a:srgbClr val="FF0000"/>
                </a:solidFill>
                <a:latin typeface="+mn-lt"/>
              </a:rPr>
              <a:t>vacina influenza A (H1N1) (inativada, fragmentada</a:t>
            </a:r>
            <a:r>
              <a:rPr lang="pt-BR" sz="1800" dirty="0" smtClean="0">
                <a:solidFill>
                  <a:srgbClr val="FF0000"/>
                </a:solidFill>
                <a:latin typeface="+mn-lt"/>
              </a:rPr>
              <a:t>) que na época foi registrada no sistema como gripe sazonal. </a:t>
            </a:r>
            <a:r>
              <a:rPr lang="en-US" sz="1800" dirty="0" err="1">
                <a:solidFill>
                  <a:srgbClr val="00B050"/>
                </a:solidFill>
              </a:rPr>
              <a:t>Atualmente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pt-BR" sz="1800" dirty="0">
                <a:solidFill>
                  <a:srgbClr val="00B050"/>
                </a:solidFill>
              </a:rPr>
              <a:t>a vacina disponibilizada pelo PNI/MS é a </a:t>
            </a:r>
            <a:r>
              <a:rPr lang="pt-BR" sz="1800" dirty="0" smtClean="0">
                <a:solidFill>
                  <a:srgbClr val="00B050"/>
                </a:solidFill>
              </a:rPr>
              <a:t>(</a:t>
            </a:r>
            <a:r>
              <a:rPr lang="pt-BR" sz="1800" dirty="0">
                <a:solidFill>
                  <a:srgbClr val="00B050"/>
                </a:solidFill>
              </a:rPr>
              <a:t>33) Vacina influenza trivalente (fragmentada, inativada). </a:t>
            </a:r>
            <a:r>
              <a:rPr lang="pt-BR" sz="1800" dirty="0" smtClean="0">
                <a:solidFill>
                  <a:srgbClr val="00B050"/>
                </a:solidFill>
              </a:rPr>
              <a:t>(72) </a:t>
            </a:r>
            <a:r>
              <a:rPr lang="pt-BR" sz="1800" dirty="0" smtClean="0">
                <a:solidFill>
                  <a:srgbClr val="00B050"/>
                </a:solidFill>
                <a:latin typeface="+mn-lt"/>
              </a:rPr>
              <a:t>O</a:t>
            </a:r>
            <a:r>
              <a:rPr lang="it-IT" sz="1800" dirty="0" smtClean="0">
                <a:solidFill>
                  <a:srgbClr val="00B050"/>
                </a:solidFill>
                <a:latin typeface="+mn-lt"/>
              </a:rPr>
              <a:t>s </a:t>
            </a:r>
            <a:r>
              <a:rPr lang="it-IT" sz="1800" dirty="0">
                <a:solidFill>
                  <a:srgbClr val="00B050"/>
                </a:solidFill>
                <a:latin typeface="+mn-lt"/>
              </a:rPr>
              <a:t>nomes e </a:t>
            </a:r>
            <a:r>
              <a:rPr lang="it-IT" sz="1800" dirty="0" smtClean="0">
                <a:solidFill>
                  <a:srgbClr val="00B050"/>
                </a:solidFill>
                <a:latin typeface="+mn-lt"/>
              </a:rPr>
              <a:t>sigla foram ajustados. </a:t>
            </a:r>
            <a:endParaRPr lang="it-IT" sz="1800" dirty="0">
              <a:solidFill>
                <a:srgbClr val="00B050"/>
              </a:solidFill>
              <a:latin typeface="+mn-lt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err="1" smtClean="0">
                <a:solidFill>
                  <a:srgbClr val="2E2502"/>
                </a:solidFill>
                <a:latin typeface="+mn-lt"/>
              </a:rPr>
              <a:t>BRImunobiológico</a:t>
            </a:r>
            <a:r>
              <a:rPr lang="en-US" sz="1800" dirty="0" smtClean="0">
                <a:solidFill>
                  <a:srgbClr val="2E2502"/>
                </a:solidFill>
                <a:latin typeface="+mn-lt"/>
              </a:rPr>
              <a:t> (95) </a:t>
            </a:r>
            <a:r>
              <a:rPr lang="en-US" sz="1800" dirty="0" err="1" smtClean="0">
                <a:solidFill>
                  <a:srgbClr val="2E2502"/>
                </a:solidFill>
                <a:latin typeface="+mn-lt"/>
              </a:rPr>
              <a:t>Sigla</a:t>
            </a:r>
            <a:r>
              <a:rPr lang="en-US" sz="1800" dirty="0" smtClean="0">
                <a:solidFill>
                  <a:srgbClr val="2E2502"/>
                </a:solidFill>
                <a:latin typeface="+mn-lt"/>
              </a:rPr>
              <a:t>: COVID-19 GAMALEYA - SPUTNIK V / Nome: </a:t>
            </a:r>
            <a:r>
              <a:rPr lang="en-US" sz="1800" dirty="0" err="1" smtClean="0">
                <a:solidFill>
                  <a:srgbClr val="2E2502"/>
                </a:solidFill>
                <a:latin typeface="+mn-lt"/>
              </a:rPr>
              <a:t>Vacina</a:t>
            </a:r>
            <a:r>
              <a:rPr lang="en-US" sz="1800" dirty="0" smtClean="0">
                <a:solidFill>
                  <a:srgbClr val="2E2502"/>
                </a:solidFill>
                <a:latin typeface="+mn-lt"/>
              </a:rPr>
              <a:t> COVID-19 GAMALEYA - SPUTNIK V </a:t>
            </a:r>
            <a:r>
              <a:rPr lang="en-US" sz="1800" dirty="0" err="1" smtClean="0">
                <a:solidFill>
                  <a:srgbClr val="2E2502"/>
                </a:solidFill>
                <a:latin typeface="+mn-lt"/>
              </a:rPr>
              <a:t>recombinante</a:t>
            </a:r>
            <a:r>
              <a:rPr lang="en-US" sz="1800" dirty="0" smtClean="0">
                <a:solidFill>
                  <a:srgbClr val="2E2502"/>
                </a:solidFill>
                <a:latin typeface="+mn-lt"/>
              </a:rPr>
              <a:t> (</a:t>
            </a:r>
            <a:r>
              <a:rPr lang="en-US" sz="1800" dirty="0" err="1" smtClean="0">
                <a:solidFill>
                  <a:srgbClr val="2E2502"/>
                </a:solidFill>
                <a:latin typeface="+mn-lt"/>
              </a:rPr>
              <a:t>não</a:t>
            </a:r>
            <a:r>
              <a:rPr lang="en-US" sz="1800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rgbClr val="2E2502"/>
                </a:solidFill>
                <a:latin typeface="+mn-lt"/>
              </a:rPr>
              <a:t>encontrado</a:t>
            </a:r>
            <a:r>
              <a:rPr lang="en-US" sz="1800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rgbClr val="2E2502"/>
                </a:solidFill>
                <a:latin typeface="+mn-lt"/>
              </a:rPr>
              <a:t>informação</a:t>
            </a:r>
            <a:r>
              <a:rPr lang="en-US" sz="1800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rgbClr val="2E2502"/>
                </a:solidFill>
                <a:latin typeface="+mn-lt"/>
              </a:rPr>
              <a:t>técnica</a:t>
            </a:r>
            <a:r>
              <a:rPr lang="en-US" sz="1800" dirty="0" smtClean="0">
                <a:solidFill>
                  <a:srgbClr val="2E2502"/>
                </a:solidFill>
                <a:latin typeface="+mn-lt"/>
              </a:rPr>
              <a:t>): </a:t>
            </a:r>
            <a:r>
              <a:rPr lang="en-US" sz="1800" dirty="0" smtClean="0">
                <a:solidFill>
                  <a:srgbClr val="00B050"/>
                </a:solidFill>
                <a:latin typeface="+mn-lt"/>
              </a:rPr>
              <a:t>a </a:t>
            </a:r>
            <a:r>
              <a:rPr lang="en-US" sz="1800" dirty="0" err="1" smtClean="0">
                <a:solidFill>
                  <a:srgbClr val="00B050"/>
                </a:solidFill>
                <a:latin typeface="+mn-lt"/>
              </a:rPr>
              <a:t>vacina</a:t>
            </a:r>
            <a:r>
              <a:rPr lang="en-US" sz="1800" dirty="0" smtClean="0">
                <a:solidFill>
                  <a:srgbClr val="00B050"/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rgbClr val="00B050"/>
                </a:solidFill>
                <a:latin typeface="+mn-lt"/>
              </a:rPr>
              <a:t>não</a:t>
            </a:r>
            <a:r>
              <a:rPr lang="en-US" sz="1800" dirty="0" smtClean="0">
                <a:solidFill>
                  <a:srgbClr val="00B050"/>
                </a:solidFill>
                <a:latin typeface="+mn-lt"/>
              </a:rPr>
              <a:t> é </a:t>
            </a:r>
            <a:r>
              <a:rPr lang="en-US" sz="1800" dirty="0" err="1" smtClean="0">
                <a:solidFill>
                  <a:srgbClr val="00B050"/>
                </a:solidFill>
                <a:latin typeface="+mn-lt"/>
              </a:rPr>
              <a:t>disponibilizada</a:t>
            </a:r>
            <a:r>
              <a:rPr lang="en-US" sz="1800" dirty="0" smtClean="0">
                <a:solidFill>
                  <a:srgbClr val="00B050"/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rgbClr val="00B050"/>
                </a:solidFill>
                <a:latin typeface="+mn-lt"/>
              </a:rPr>
              <a:t>pelo</a:t>
            </a:r>
            <a:r>
              <a:rPr lang="en-US" sz="1800" dirty="0" smtClean="0">
                <a:solidFill>
                  <a:srgbClr val="00B050"/>
                </a:solidFill>
                <a:latin typeface="+mn-lt"/>
              </a:rPr>
              <a:t> PNI/MS.</a:t>
            </a:r>
          </a:p>
          <a:p>
            <a:pPr lvl="1">
              <a:buFont typeface="Wingdings" charset="2"/>
              <a:buChar char="§"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>
              <a:buFont typeface="Wingdings" charset="2"/>
              <a:buChar char="§"/>
            </a:pPr>
            <a:endParaRPr lang="pt-BR" sz="1800" dirty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>
              <a:buFont typeface="Wingdings" charset="2"/>
              <a:buChar char="§"/>
            </a:pPr>
            <a:endParaRPr lang="pt-BR" sz="1800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>
              <a:buFont typeface="Wingdings" charset="2"/>
              <a:buChar char="§"/>
            </a:pPr>
            <a:endParaRPr lang="en-US" sz="1800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24210" y="1407319"/>
            <a:ext cx="92706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2">
                    <a:lumMod val="10000"/>
                  </a:schemeClr>
                </a:solidFill>
              </a:rPr>
              <a:t>BrImunizantes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10000"/>
                  </a:schemeClr>
                </a:solidFill>
              </a:rPr>
              <a:t>sem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10000"/>
                  </a:schemeClr>
                </a:solidFill>
              </a:rPr>
              <a:t>informação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2">
                    <a:lumMod val="10000"/>
                  </a:schemeClr>
                </a:solidFill>
              </a:rPr>
              <a:t>técnica</a:t>
            </a:r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sz="2800" b="1" dirty="0">
              <a:solidFill>
                <a:schemeClr val="bg2">
                  <a:lumMod val="10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94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HSL 2018">
      <a:dk1>
        <a:srgbClr val="646464"/>
      </a:dk1>
      <a:lt1>
        <a:srgbClr val="FFFFFF"/>
      </a:lt1>
      <a:dk2>
        <a:srgbClr val="004F9A"/>
      </a:dk2>
      <a:lt2>
        <a:srgbClr val="E7E6E6"/>
      </a:lt2>
      <a:accent1>
        <a:srgbClr val="008FD7"/>
      </a:accent1>
      <a:accent2>
        <a:srgbClr val="2AA7E0"/>
      </a:accent2>
      <a:accent3>
        <a:srgbClr val="83C1E9"/>
      </a:accent3>
      <a:accent4>
        <a:srgbClr val="C7E1F5"/>
      </a:accent4>
      <a:accent5>
        <a:srgbClr val="23BEF0"/>
      </a:accent5>
      <a:accent6>
        <a:srgbClr val="618CBD"/>
      </a:accent6>
      <a:hlink>
        <a:srgbClr val="23BEF0"/>
      </a:hlink>
      <a:folHlink>
        <a:srgbClr val="969696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23D2CAF8F6D454386B6D2F8A0DCF231" ma:contentTypeVersion="2" ma:contentTypeDescription="Crie um novo documento." ma:contentTypeScope="" ma:versionID="c0858f29dd66d52c8696a7587490b46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b1e67541914f58e7f62cd871ab279784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17BE90-3239-45E4-8E7C-04C1ECDC6112}">
  <ds:schemaRefs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6787597-DDBA-41B4-A0C3-4E2D2241CA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046F3B-6BA2-4AF8-9DF3-38A8213880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2360</TotalTime>
  <Words>1265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Verdana</vt:lpstr>
      <vt:lpstr>Wingdings</vt:lpstr>
      <vt:lpstr>Office Theme</vt:lpstr>
      <vt:lpstr>Apresentação do PowerPoint</vt:lpstr>
      <vt:lpstr>PROMOÇÃO DO AMBIENTE DE INTERCONECTIVIDADE EM SAÚDE COMO APOIO À IMPLEMENTAÇÃO DA ESTRATÉGIA DE SAÚDE DIGITAL PARA O BRASIL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Verdana 60</dc:title>
  <dc:creator>Microsoft Office User</dc:creator>
  <cp:lastModifiedBy>Monalisa</cp:lastModifiedBy>
  <cp:revision>141</cp:revision>
  <dcterms:created xsi:type="dcterms:W3CDTF">2018-05-17T15:34:44Z</dcterms:created>
  <dcterms:modified xsi:type="dcterms:W3CDTF">2023-03-08T19:04:56Z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0x010100723D2CAF8F6D454386B6D2F8A0DCF231</vt:lpwstr>
  </property>
</Properties>
</file>