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71" r:id="rId7"/>
    <p:sldId id="272" r:id="rId8"/>
    <p:sldId id="274" r:id="rId9"/>
    <p:sldId id="273" r:id="rId10"/>
    <p:sldId id="275" r:id="rId11"/>
    <p:sldId id="27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3" autoAdjust="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-obm.saude.gov.b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ultas.anvisa.gov.br/#/bular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Guia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rientação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reenchimento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planilha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OBM_HÓRUS</a:t>
            </a: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513179" y="1465953"/>
            <a:ext cx="10515600" cy="27912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smtClean="0"/>
              <a:t>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OBM é </a:t>
            </a:r>
            <a:r>
              <a:rPr lang="en-US" kern="1200" dirty="0" err="1" smtClean="0"/>
              <a:t>composta</a:t>
            </a:r>
            <a:r>
              <a:rPr lang="en-US" kern="1200" dirty="0" smtClean="0"/>
              <a:t> </a:t>
            </a:r>
            <a:r>
              <a:rPr lang="en-US" kern="1200" dirty="0" err="1" smtClean="0"/>
              <a:t>por</a:t>
            </a:r>
            <a:r>
              <a:rPr lang="en-US" kern="1200" dirty="0" smtClean="0"/>
              <a:t> 19 </a:t>
            </a:r>
            <a:r>
              <a:rPr lang="en-US" kern="1200" dirty="0" err="1" smtClean="0"/>
              <a:t>colunas</a:t>
            </a:r>
            <a:r>
              <a:rPr lang="en-US" dirty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Entendendo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OBM</a:t>
            </a:r>
            <a:endParaRPr lang="en-US" kern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2" y="2161238"/>
            <a:ext cx="11423463" cy="196105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513179" y="4522908"/>
            <a:ext cx="10515600" cy="567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smtClean="0"/>
              <a:t>Segue </a:t>
            </a:r>
            <a:r>
              <a:rPr lang="en-US" kern="1200" dirty="0" err="1" smtClean="0"/>
              <a:t>legenda</a:t>
            </a:r>
            <a:r>
              <a:rPr lang="en-US" kern="1200" dirty="0" smtClean="0"/>
              <a:t> da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kern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2" y="5356206"/>
            <a:ext cx="7657240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Como </a:t>
            </a:r>
            <a:r>
              <a:rPr lang="en-US" kern="1200" dirty="0" err="1" smtClean="0"/>
              <a:t>preencher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da </a:t>
            </a:r>
            <a:r>
              <a:rPr lang="en-US" kern="1200" dirty="0" smtClean="0"/>
              <a:t>OBM?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3123" y="1897625"/>
            <a:ext cx="11454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1 – Coluna A (Data) -  especifica a data em que foi feito o preenchimento do dado);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2 – Colunas B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e C (Total e 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  - a coluna B Total é um preenchimento manual da quantidade de medicamentos da Lista Hórus que precisam ser inseridos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na OBM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https://portal-obm.saude.gov.br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/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).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 coluna C 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 são os nomes dos medicamentos da Lista Hórus fornecido pelo Ministério da Saúde. Caminho da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Hórus: C:\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Documentos\HSL-IPS\Entregaveis\1.RepositorioSemantico\Terminologias\OBM;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3 – Coluna D (CMED SIM OU NÃO) - é um preenchimento manual se contém SIM ou NÃO o medicamento na planilha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(Caminho da Lista Hórus: C:\Documentos\HSL-IPS\Entregaveis\1.RepositorioSemantico\Terminologias\OBM)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4 – Colunas E, F, G H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I (CNPJ, LABORATÓRIO, CÓDIGO GGREM, REGISTRO e EAN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1) -  são informações extraídas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planilha Lista CMED_22023109 das respectivas colunas (B, C, D, E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F);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5 – Coluna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J (OBM - VTM (SIM OU NÃO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 – se o VTM contém OBM (conferir na planilha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vtm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– caminho: C:\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Documentos\HSL-IPS\Entregaveis\1.RepositorioSemantico\Terminologias\OBM\BaseOBM);</a:t>
            </a:r>
          </a:p>
        </p:txBody>
      </p:sp>
    </p:spTree>
    <p:extLst>
      <p:ext uri="{BB962C8B-B14F-4D97-AF65-F5344CB8AC3E}">
        <p14:creationId xmlns:p14="http://schemas.microsoft.com/office/powerpoint/2010/main" val="17039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Como </a:t>
            </a:r>
            <a:r>
              <a:rPr lang="en-US" kern="1200" dirty="0" err="1" smtClean="0"/>
              <a:t>preencher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da </a:t>
            </a:r>
            <a:r>
              <a:rPr lang="en-US" kern="1200" dirty="0" smtClean="0"/>
              <a:t>OBM?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3123" y="1692517"/>
            <a:ext cx="11454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6 – Coluna K (SUBSTÂNCIA VTM) – preenchimento manual do Farmacêutico que confirma com a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https://consultas.anvisa.gov.br/#/bulario/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)  e lista da Lista CMED_22023109 se a substância está relacionada com o medicamento da LISTA HÓRUS; 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7 – Colunas L, M, N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 (CONCENTRAÇÃO, VIA DE ADMINISTRAÇÃO, FORMA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FARMACÊUTICA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UNIDADE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FORNECIMENTO) – são informações que o Farmacêutico preenche manualmente de acordo com o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/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da 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8 – Colunas P, Q, R e S (VMP, VMPP, AMP, AMPP) -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são informações que o Farmacêutico preenche manualmente de acordo com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https://consultas.anvisa.gov.br/#/bulario/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da 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Observação: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Colunas que podem ser mescladas para facilitar o preenchimento e também ajudar no monitoramento: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colunas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B (TOTAL) e C (MEDICAMENTO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colunas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J (OBM – VTM (SIM OU NÃO)) e K (SUBSTÂNCIA (VTM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oluna P (VMP);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*NÃO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mesclar a coluna A (DATA).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4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Conceito da OBM: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26" y="2155844"/>
            <a:ext cx="851075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preenchimento dos VTM, VMP, VMPP, AMP e AMPP, segue modelo abaixo: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3" y="2140321"/>
            <a:ext cx="5746337" cy="4581155"/>
          </a:xfrm>
          <a:prstGeom prst="rect">
            <a:avLst/>
          </a:prstGeom>
        </p:spPr>
      </p:pic>
      <p:grpSp>
        <p:nvGrpSpPr>
          <p:cNvPr id="59" name="Grupo 29"/>
          <p:cNvGrpSpPr/>
          <p:nvPr/>
        </p:nvGrpSpPr>
        <p:grpSpPr>
          <a:xfrm>
            <a:off x="8626147" y="1377817"/>
            <a:ext cx="2677633" cy="1348760"/>
            <a:chOff x="9217562" y="1204407"/>
            <a:chExt cx="2677633" cy="1348760"/>
          </a:xfrm>
        </p:grpSpPr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562" y="1204407"/>
              <a:ext cx="2677633" cy="13487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321" y="1466260"/>
              <a:ext cx="1030867" cy="45251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62" name="Content Placeholder 2"/>
          <p:cNvSpPr>
            <a:spLocks noGrp="1"/>
          </p:cNvSpPr>
          <p:nvPr/>
        </p:nvSpPr>
        <p:spPr>
          <a:xfrm>
            <a:off x="7344328" y="2803366"/>
            <a:ext cx="4720672" cy="14395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pt-BR" sz="2900" dirty="0"/>
              <a:t>Os 5 conceitos da base, bem como os termos auxiliares* são mapeados para o </a:t>
            </a:r>
            <a:r>
              <a:rPr lang="pt-BR" sz="2900" b="1" dirty="0"/>
              <a:t>SNOMED CT</a:t>
            </a:r>
            <a:r>
              <a:rPr lang="pt-BR" dirty="0"/>
              <a:t>          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/>
        </p:nvSpPr>
        <p:spPr>
          <a:xfrm>
            <a:off x="7444184" y="4085635"/>
            <a:ext cx="4674496" cy="805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sz="1300" dirty="0"/>
              <a:t>*Forma farmacêutica, via de administração, unidade de medida, substância, empresas farmacêuticas</a:t>
            </a:r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449787" y="5125555"/>
            <a:ext cx="467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SNOMED CT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uma terminologia clínica de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modo a “atribuir” significado / relevância aos registos clínicos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eletrônicos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introduzidos nas bases de dados da saúde. </a:t>
            </a:r>
          </a:p>
        </p:txBody>
      </p:sp>
    </p:spTree>
    <p:extLst>
      <p:ext uri="{BB962C8B-B14F-4D97-AF65-F5344CB8AC3E}">
        <p14:creationId xmlns:p14="http://schemas.microsoft.com/office/powerpoint/2010/main" val="35867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preenchimento dos VTM, VMP, VMPP, AMP e AMPP, segue modelo abaixo: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73" y="2081497"/>
            <a:ext cx="9900762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682651" y="-1323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OBM</a:t>
            </a:r>
            <a:endParaRPr lang="en-US" kern="1200" dirty="0"/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64" y="1240849"/>
            <a:ext cx="8827773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573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Guia de orientação do preenchimento da planilha OBM_HÓRUS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39</cp:revision>
  <dcterms:created xsi:type="dcterms:W3CDTF">2018-05-17T15:34:44Z</dcterms:created>
  <dcterms:modified xsi:type="dcterms:W3CDTF">2023-03-27T18:01:40Z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