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69" r:id="rId6"/>
    <p:sldId id="267" r:id="rId7"/>
    <p:sldId id="257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66" r:id="rId21"/>
    <p:sldId id="25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2502"/>
    <a:srgbClr val="137CC0"/>
    <a:srgbClr val="99FF99"/>
    <a:srgbClr val="00D1F8"/>
    <a:srgbClr val="00E7FF"/>
    <a:srgbClr val="33AA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03" autoAdjust="0"/>
    <p:restoredTop sz="94662"/>
  </p:normalViewPr>
  <p:slideViewPr>
    <p:cSldViewPr snapToGrid="0" snapToObjects="1">
      <p:cViewPr varScale="1">
        <p:scale>
          <a:sx n="87" d="100"/>
          <a:sy n="87" d="100"/>
        </p:scale>
        <p:origin x="3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12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5"/>
          <p:cNvSpPr/>
          <p:nvPr userDrawn="1"/>
        </p:nvSpPr>
        <p:spPr>
          <a:xfrm>
            <a:off x="947894" y="1387762"/>
            <a:ext cx="790963" cy="54525"/>
          </a:xfrm>
          <a:prstGeom prst="rect">
            <a:avLst/>
          </a:prstGeom>
          <a:solidFill>
            <a:srgbClr val="1FC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2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028773" y="5620452"/>
            <a:ext cx="1444809" cy="39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7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6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1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42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5"/>
          <p:cNvSpPr/>
          <p:nvPr userDrawn="1"/>
        </p:nvSpPr>
        <p:spPr>
          <a:xfrm>
            <a:off x="947894" y="1387762"/>
            <a:ext cx="790963" cy="54525"/>
          </a:xfrm>
          <a:prstGeom prst="rect">
            <a:avLst/>
          </a:prstGeom>
          <a:solidFill>
            <a:srgbClr val="1FC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64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5"/>
          <p:cNvSpPr/>
          <p:nvPr userDrawn="1"/>
        </p:nvSpPr>
        <p:spPr>
          <a:xfrm>
            <a:off x="947894" y="1387762"/>
            <a:ext cx="790963" cy="54525"/>
          </a:xfrm>
          <a:prstGeom prst="rect">
            <a:avLst/>
          </a:prstGeom>
          <a:solidFill>
            <a:srgbClr val="1FC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69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990" y="336020"/>
            <a:ext cx="1444809" cy="3921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75058-D080-F34F-8E7E-A909663E38E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3CCE56-2ABF-B54E-AAEE-1031575E9644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5"/>
          <p:cNvSpPr/>
          <p:nvPr userDrawn="1"/>
        </p:nvSpPr>
        <p:spPr>
          <a:xfrm>
            <a:off x="947894" y="1387762"/>
            <a:ext cx="790963" cy="54525"/>
          </a:xfrm>
          <a:prstGeom prst="rect">
            <a:avLst/>
          </a:prstGeom>
          <a:solidFill>
            <a:srgbClr val="1FC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8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154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982639" y="955344"/>
            <a:ext cx="10317707" cy="2397291"/>
          </a:xfrm>
        </p:spPr>
        <p:txBody>
          <a:bodyPr/>
          <a:lstStyle/>
          <a:p>
            <a:pPr algn="just"/>
            <a:r>
              <a:rPr lang="pt-BR" sz="4000" b="1" dirty="0" smtClean="0">
                <a:solidFill>
                  <a:schemeClr val="bg1"/>
                </a:solidFill>
                <a:latin typeface="+mn-lt"/>
              </a:rPr>
              <a:t>PROMOÇÃO DO AMBIENTE DE INTERCONECTIVIDADE EM SAÚDE COMO APOIO À IMPLEMENTAÇÃO DA ESTRATÉGIA DE SAÚDE DIGITAL PARA O BRASIL</a:t>
            </a:r>
            <a:endParaRPr lang="pt-BR" sz="40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956908"/>
            <a:ext cx="1973543" cy="53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21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491318" y="205379"/>
            <a:ext cx="9826389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en-US" sz="2400" b="1" dirty="0" smtClean="0">
                <a:solidFill>
                  <a:srgbClr val="0070C0"/>
                </a:solidFill>
                <a:latin typeface="+mn-lt"/>
                <a:ea typeface="Verdana" panose="020B0604030504040204" pitchFamily="34" charset="0"/>
              </a:rPr>
              <a:t>ISO </a:t>
            </a:r>
            <a:r>
              <a:rPr lang="en-US" sz="2400" b="1" dirty="0">
                <a:solidFill>
                  <a:srgbClr val="0070C0"/>
                </a:solidFill>
                <a:latin typeface="+mn-lt"/>
                <a:ea typeface="Verdana" panose="020B0604030504040204" pitchFamily="34" charset="0"/>
              </a:rPr>
              <a:t>21564 - Health Informatics — Terminology resource map quality measures (</a:t>
            </a:r>
            <a:r>
              <a:rPr lang="en-US" sz="2400" b="1" dirty="0" err="1">
                <a:solidFill>
                  <a:srgbClr val="0070C0"/>
                </a:solidFill>
                <a:latin typeface="+mn-lt"/>
                <a:ea typeface="Verdana" panose="020B0604030504040204" pitchFamily="34" charset="0"/>
              </a:rPr>
              <a:t>MapQual</a:t>
            </a:r>
            <a:r>
              <a:rPr lang="en-US" sz="2400" b="1" dirty="0">
                <a:solidFill>
                  <a:srgbClr val="0070C0"/>
                </a:solidFill>
                <a:latin typeface="+mn-lt"/>
                <a:ea typeface="Verdana" panose="020B0604030504040204" pitchFamily="34" charset="0"/>
              </a:rPr>
              <a:t>)</a:t>
            </a:r>
          </a:p>
          <a:p>
            <a:pPr algn="just"/>
            <a:endParaRPr lang="en-US" sz="2400" b="1" dirty="0">
              <a:solidFill>
                <a:srgbClr val="0070C0"/>
              </a:solidFill>
              <a:latin typeface="+mn-lt"/>
              <a:ea typeface="Verdana" panose="020B060403050404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13239" y="2027098"/>
            <a:ext cx="11291082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PT" sz="1400" dirty="0" smtClean="0">
                <a:solidFill>
                  <a:schemeClr val="bg2">
                    <a:lumMod val="10000"/>
                  </a:schemeClr>
                </a:solidFill>
              </a:rPr>
              <a:t>Para avaliar a qualidade de um mapeamento é necessário entender a </a:t>
            </a:r>
            <a:r>
              <a:rPr lang="pt-PT" sz="1400" dirty="0" smtClean="0">
                <a:solidFill>
                  <a:srgbClr val="0070C0"/>
                </a:solidFill>
              </a:rPr>
              <a:t>capacidade e a intenção da fonte e do alvo</a:t>
            </a:r>
            <a:r>
              <a:rPr lang="pt-PT" sz="1400" dirty="0" smtClean="0">
                <a:solidFill>
                  <a:schemeClr val="bg2">
                    <a:lumMod val="10000"/>
                  </a:schemeClr>
                </a:solidFill>
              </a:rPr>
              <a:t> e a </a:t>
            </a:r>
            <a:r>
              <a:rPr lang="pt-PT" sz="1400" dirty="0" smtClean="0">
                <a:solidFill>
                  <a:srgbClr val="0070C0"/>
                </a:solidFill>
              </a:rPr>
              <a:t>relação</a:t>
            </a:r>
            <a:r>
              <a:rPr lang="pt-PT" sz="1400" dirty="0" smtClean="0">
                <a:solidFill>
                  <a:schemeClr val="bg2">
                    <a:lumMod val="10000"/>
                  </a:schemeClr>
                </a:solidFill>
              </a:rPr>
              <a:t> entre como cada um representa os conceitos.</a:t>
            </a:r>
            <a:endParaRPr lang="pt-BR" altLang="pt-BR" sz="140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pt-BR" altLang="pt-BR" dirty="0" smtClean="0"/>
          </a:p>
          <a:p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413239" y="1668628"/>
            <a:ext cx="6189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bg2">
                    <a:lumMod val="10000"/>
                  </a:schemeClr>
                </a:solidFill>
              </a:rPr>
              <a:t>Determinantes para qualidade do mapeamento</a:t>
            </a:r>
            <a:endParaRPr lang="pt-BR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13239" y="2847445"/>
            <a:ext cx="35014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400" b="1" dirty="0">
                <a:solidFill>
                  <a:srgbClr val="202124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Determinante 1: Estrutura categorial comum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13239" y="3155222"/>
            <a:ext cx="11382522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PT" altLang="pt-BR" sz="1400" dirty="0" smtClean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Avaliar </a:t>
            </a:r>
            <a:r>
              <a:rPr lang="pt-PT" altLang="pt-BR" sz="1400" dirty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se o destino e o sistema de código-fonte compartilham uma estrutura categorial </a:t>
            </a:r>
            <a:r>
              <a:rPr lang="pt-PT" altLang="pt-BR" sz="1400" dirty="0" smtClean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comum.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PT" altLang="pt-BR" sz="1400" dirty="0" smtClean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Esse </a:t>
            </a:r>
            <a:r>
              <a:rPr lang="pt-PT" altLang="pt-BR" sz="1400" dirty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determinante busca especificar se a estrutura de cada sistema é comum</a:t>
            </a:r>
            <a:r>
              <a:rPr lang="pt-PT" altLang="pt-BR" sz="1400" dirty="0" smtClean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. Exemplo: Se </a:t>
            </a:r>
            <a:r>
              <a:rPr lang="pt-PT" altLang="pt-BR" sz="1400" dirty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um sistema de código tem uma estrutura que </a:t>
            </a:r>
            <a:r>
              <a:rPr lang="pt-PT" altLang="pt-BR" sz="1400" dirty="0" smtClean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inclui</a:t>
            </a:r>
          </a:p>
          <a:p>
            <a:pPr marL="742950" lvl="1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PT" altLang="pt-BR" sz="1400" dirty="0" smtClean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Achados clínicos</a:t>
            </a:r>
          </a:p>
          <a:p>
            <a:pPr marL="742950" lvl="1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PT" altLang="pt-BR" sz="1400" dirty="0" smtClean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Substâncias</a:t>
            </a:r>
          </a:p>
          <a:p>
            <a:pPr marL="742950" lvl="1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PT" altLang="pt-BR" sz="1400" dirty="0" smtClean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Eventos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PT" altLang="pt-BR" sz="1400" dirty="0" smtClean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E </a:t>
            </a:r>
            <a:r>
              <a:rPr lang="pt-PT" altLang="pt-BR" sz="1400" dirty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o outro tem uma estrutura </a:t>
            </a:r>
            <a:r>
              <a:rPr lang="pt-PT" altLang="pt-BR" sz="1400" dirty="0" smtClean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de</a:t>
            </a:r>
          </a:p>
          <a:p>
            <a:pPr marL="742950" lvl="1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PT" altLang="pt-BR" sz="1400" dirty="0" smtClean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Sistemas corporais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PT" altLang="pt-BR" sz="1400" dirty="0" smtClean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Os </a:t>
            </a:r>
            <a:r>
              <a:rPr lang="pt-PT" altLang="pt-BR" sz="1400" dirty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sistemas de código </a:t>
            </a:r>
            <a:r>
              <a:rPr lang="pt-PT" altLang="pt-BR" sz="1400" dirty="0">
                <a:solidFill>
                  <a:srgbClr val="0070C0"/>
                </a:solidFill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não</a:t>
            </a:r>
            <a:r>
              <a:rPr lang="pt-PT" altLang="pt-BR" sz="1400" dirty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 compartilham uma </a:t>
            </a:r>
            <a:r>
              <a:rPr lang="pt-PT" altLang="pt-BR" sz="1400" dirty="0">
                <a:solidFill>
                  <a:srgbClr val="0070C0"/>
                </a:solidFill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estrutura categorial comum</a:t>
            </a:r>
            <a:r>
              <a:rPr lang="pt-PT" altLang="pt-BR" sz="1400" dirty="0" smtClean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. A </a:t>
            </a:r>
            <a:r>
              <a:rPr lang="pt-PT" altLang="pt-BR" sz="1400" dirty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estrutura compartilhada oferece suporte à capacidade de fornecer um </a:t>
            </a:r>
            <a:r>
              <a:rPr lang="pt-PT" altLang="pt-BR" sz="1400" dirty="0" smtClean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mapeamento. </a:t>
            </a:r>
            <a:r>
              <a:rPr lang="pt-PT" altLang="pt-BR" sz="1400" dirty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Se não houver estrutura categorial, ou se tal estrutura não for aplicada aos recursos terminológicos, a capacidade de mapear entre os recursos terminológicos é menos provável de fornecer um produto de alta qualidade. O impacto sobre a qualidade pode diferir dependendo do caso de uso pretendido.</a:t>
            </a:r>
            <a:r>
              <a:rPr lang="pt-BR" altLang="pt-BR" sz="1400" dirty="0">
                <a:sym typeface="Symbol" panose="05050102010706020507" pitchFamily="18" charset="2"/>
              </a:rPr>
              <a:t> </a:t>
            </a:r>
            <a:endParaRPr lang="pt-BR" altLang="pt-BR" sz="1400" dirty="0">
              <a:solidFill>
                <a:srgbClr val="202124"/>
              </a:solidFill>
              <a:ea typeface="Times New Roman" panose="02020603050405020304" pitchFamily="18" charset="0"/>
              <a:cs typeface="Calibri" panose="020F0502020204030204" pitchFamily="34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6227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491318" y="205379"/>
            <a:ext cx="9826389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en-US" sz="2400" b="1" dirty="0" smtClean="0">
                <a:solidFill>
                  <a:srgbClr val="0070C0"/>
                </a:solidFill>
                <a:latin typeface="+mn-lt"/>
                <a:ea typeface="Verdana" panose="020B0604030504040204" pitchFamily="34" charset="0"/>
              </a:rPr>
              <a:t>ISO </a:t>
            </a:r>
            <a:r>
              <a:rPr lang="en-US" sz="2400" b="1" dirty="0">
                <a:solidFill>
                  <a:srgbClr val="0070C0"/>
                </a:solidFill>
                <a:latin typeface="+mn-lt"/>
                <a:ea typeface="Verdana" panose="020B0604030504040204" pitchFamily="34" charset="0"/>
              </a:rPr>
              <a:t>21564 - Health Informatics — Terminology resource map quality measures (</a:t>
            </a:r>
            <a:r>
              <a:rPr lang="en-US" sz="2400" b="1" dirty="0" err="1">
                <a:solidFill>
                  <a:srgbClr val="0070C0"/>
                </a:solidFill>
                <a:latin typeface="+mn-lt"/>
                <a:ea typeface="Verdana" panose="020B0604030504040204" pitchFamily="34" charset="0"/>
              </a:rPr>
              <a:t>MapQual</a:t>
            </a:r>
            <a:r>
              <a:rPr lang="en-US" sz="2400" b="1" dirty="0">
                <a:solidFill>
                  <a:srgbClr val="0070C0"/>
                </a:solidFill>
                <a:latin typeface="+mn-lt"/>
                <a:ea typeface="Verdana" panose="020B0604030504040204" pitchFamily="34" charset="0"/>
              </a:rPr>
              <a:t>)</a:t>
            </a:r>
          </a:p>
          <a:p>
            <a:pPr algn="just"/>
            <a:endParaRPr lang="en-US" sz="2400" b="1" dirty="0">
              <a:solidFill>
                <a:srgbClr val="0070C0"/>
              </a:solidFill>
              <a:latin typeface="+mn-lt"/>
              <a:ea typeface="Verdana" panose="020B060403050404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13239" y="1678068"/>
            <a:ext cx="5108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1" dirty="0">
                <a:solidFill>
                  <a:schemeClr val="bg2">
                    <a:lumMod val="10000"/>
                  </a:schemeClr>
                </a:solidFill>
              </a:rPr>
              <a:t>Determinante 2: Domínio semântico compartilhado</a:t>
            </a:r>
            <a:endParaRPr lang="pt-BR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13239" y="1960574"/>
            <a:ext cx="11237620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solidFill>
                  <a:srgbClr val="202124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 </a:t>
            </a:r>
            <a:r>
              <a:rPr lang="pt-PT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capacidade</a:t>
            </a:r>
            <a:r>
              <a:rPr lang="pt-PT" dirty="0">
                <a:solidFill>
                  <a:srgbClr val="202124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de mapear um sistema de código para outro assume que cada sistema de código compartilha um escopo comum de significado, ou seja, que você está mapeando maçãs para maçãs. É preciso avaliar se os domínios semânticos são iguais, sobrepostos, inclusivos ou sem sobreposição. 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13239" y="3144188"/>
            <a:ext cx="112376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PT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  <a:endParaRPr lang="pt-BR" sz="1600" dirty="0">
              <a:solidFill>
                <a:schemeClr val="bg2">
                  <a:lumMod val="10000"/>
                </a:schemeClr>
              </a:solidFill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PT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sistema de código 1 descreve maçãs como comer ou cozinhar maçãs, isso pode incluir atributos adicionais, como cor da maçã, origem, etc.</a:t>
            </a:r>
            <a:endParaRPr lang="pt-BR" sz="1600" dirty="0">
              <a:solidFill>
                <a:srgbClr val="0070C0"/>
              </a:solidFill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PT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sistema de código 2 descreve as maçãs por cor, incluindo também detalhes de usos adequados.</a:t>
            </a:r>
            <a:endParaRPr lang="pt-BR" sz="1600" dirty="0">
              <a:solidFill>
                <a:srgbClr val="0070C0"/>
              </a:solidFill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13239" y="5018121"/>
            <a:ext cx="11237620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solidFill>
                  <a:srgbClr val="202124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Cada sistema de código descreve maçãs embora as estruturas categoriais sejam diferentes. Eles compartilham o atributo de cor, que é uma área de sobreposição, mas não compartilham todos os atributos principais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589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491318" y="205379"/>
            <a:ext cx="9826389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en-US" sz="2400" b="1" dirty="0" smtClean="0">
                <a:solidFill>
                  <a:srgbClr val="0070C0"/>
                </a:solidFill>
                <a:latin typeface="+mn-lt"/>
                <a:ea typeface="Verdana" panose="020B0604030504040204" pitchFamily="34" charset="0"/>
              </a:rPr>
              <a:t>ISO </a:t>
            </a:r>
            <a:r>
              <a:rPr lang="en-US" sz="2400" b="1" dirty="0">
                <a:solidFill>
                  <a:srgbClr val="0070C0"/>
                </a:solidFill>
                <a:latin typeface="+mn-lt"/>
                <a:ea typeface="Verdana" panose="020B0604030504040204" pitchFamily="34" charset="0"/>
              </a:rPr>
              <a:t>21564 - Health Informatics — Terminology resource map quality measures (</a:t>
            </a:r>
            <a:r>
              <a:rPr lang="en-US" sz="2400" b="1" dirty="0" err="1">
                <a:solidFill>
                  <a:srgbClr val="0070C0"/>
                </a:solidFill>
                <a:latin typeface="+mn-lt"/>
                <a:ea typeface="Verdana" panose="020B0604030504040204" pitchFamily="34" charset="0"/>
              </a:rPr>
              <a:t>MapQual</a:t>
            </a:r>
            <a:r>
              <a:rPr lang="en-US" sz="2400" b="1" dirty="0">
                <a:solidFill>
                  <a:srgbClr val="0070C0"/>
                </a:solidFill>
                <a:latin typeface="+mn-lt"/>
                <a:ea typeface="Verdana" panose="020B0604030504040204" pitchFamily="34" charset="0"/>
              </a:rPr>
              <a:t>)</a:t>
            </a:r>
          </a:p>
          <a:p>
            <a:pPr algn="just"/>
            <a:endParaRPr lang="en-US" sz="2400" b="1" dirty="0">
              <a:solidFill>
                <a:srgbClr val="0070C0"/>
              </a:solidFill>
              <a:latin typeface="+mn-lt"/>
              <a:ea typeface="Verdana" panose="020B060403050404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07839" y="1941782"/>
            <a:ext cx="3558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1" dirty="0">
                <a:solidFill>
                  <a:schemeClr val="bg2">
                    <a:lumMod val="10000"/>
                  </a:schemeClr>
                </a:solidFill>
              </a:rPr>
              <a:t>Determinante 3: Idioma e Tradução</a:t>
            </a:r>
            <a:endParaRPr lang="pt-BR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07838" y="2205496"/>
            <a:ext cx="11315699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O processo de tradução requer primeiramente a tradução do alvo e/ou fonte para o idioma requerido, produzindo assim uma versão dos conceitos a serem mapeados no idioma requerido. Somente após isso ter sido feito e verificado é que o </a:t>
            </a:r>
            <a:r>
              <a:rPr lang="pt-PT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mapeamento </a:t>
            </a:r>
            <a:r>
              <a:rPr lang="pt-PT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deve ser criado</a:t>
            </a:r>
            <a:endParaRPr lang="pt-BR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02440" y="3949744"/>
            <a:ext cx="56881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1" dirty="0">
                <a:solidFill>
                  <a:srgbClr val="202124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Determinante 4: Identificação/Publicação de Equivalência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402439" y="4424446"/>
            <a:ext cx="112331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PT" dirty="0" smtClean="0">
                <a:solidFill>
                  <a:srgbClr val="202124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 conceitos devem </a:t>
            </a:r>
            <a:r>
              <a:rPr lang="pt-PT" dirty="0">
                <a:solidFill>
                  <a:srgbClr val="202124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 a equivalência </a:t>
            </a:r>
            <a:r>
              <a:rPr lang="pt-PT" dirty="0" smtClean="0">
                <a:solidFill>
                  <a:srgbClr val="202124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identificada. </a:t>
            </a:r>
            <a:r>
              <a:rPr lang="pt-PT" dirty="0">
                <a:solidFill>
                  <a:srgbClr val="202124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a equivalência não for publicada com o conjunto de </a:t>
            </a:r>
            <a:r>
              <a:rPr lang="pt-PT" dirty="0" smtClean="0">
                <a:solidFill>
                  <a:srgbClr val="202124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mapeamentos, </a:t>
            </a:r>
            <a:r>
              <a:rPr lang="pt-PT" dirty="0">
                <a:solidFill>
                  <a:srgbClr val="202124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não será possível avaliar a qualidade do </a:t>
            </a:r>
            <a:r>
              <a:rPr lang="pt-PT" dirty="0" smtClean="0">
                <a:solidFill>
                  <a:srgbClr val="202124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mapeamento </a:t>
            </a:r>
            <a:r>
              <a:rPr lang="pt-PT" dirty="0">
                <a:solidFill>
                  <a:srgbClr val="202124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 uma finalidade específica nem alertar o usuário do </a:t>
            </a:r>
            <a:r>
              <a:rPr lang="pt-PT" dirty="0" smtClean="0">
                <a:solidFill>
                  <a:srgbClr val="202124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mapeamento </a:t>
            </a:r>
            <a:r>
              <a:rPr lang="pt-PT" dirty="0">
                <a:solidFill>
                  <a:srgbClr val="202124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onde o significado de um conceito pode ter mudado quando convertido para a representação do conceito de destino.</a:t>
            </a:r>
            <a:endParaRPr lang="pt-BR" sz="16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3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491318" y="205379"/>
            <a:ext cx="9826389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en-US" sz="2400" b="1" dirty="0" smtClean="0">
                <a:solidFill>
                  <a:srgbClr val="0070C0"/>
                </a:solidFill>
                <a:latin typeface="+mn-lt"/>
                <a:ea typeface="Verdana" panose="020B0604030504040204" pitchFamily="34" charset="0"/>
              </a:rPr>
              <a:t>ISO </a:t>
            </a:r>
            <a:r>
              <a:rPr lang="en-US" sz="2400" b="1" dirty="0">
                <a:solidFill>
                  <a:srgbClr val="0070C0"/>
                </a:solidFill>
                <a:latin typeface="+mn-lt"/>
                <a:ea typeface="Verdana" panose="020B0604030504040204" pitchFamily="34" charset="0"/>
              </a:rPr>
              <a:t>21564 - Health Informatics — Terminology resource map quality measures (</a:t>
            </a:r>
            <a:r>
              <a:rPr lang="en-US" sz="2400" b="1" dirty="0" err="1">
                <a:solidFill>
                  <a:srgbClr val="0070C0"/>
                </a:solidFill>
                <a:latin typeface="+mn-lt"/>
                <a:ea typeface="Verdana" panose="020B0604030504040204" pitchFamily="34" charset="0"/>
              </a:rPr>
              <a:t>MapQual</a:t>
            </a:r>
            <a:r>
              <a:rPr lang="en-US" sz="2400" b="1" dirty="0">
                <a:solidFill>
                  <a:srgbClr val="0070C0"/>
                </a:solidFill>
                <a:latin typeface="+mn-lt"/>
                <a:ea typeface="Verdana" panose="020B0604030504040204" pitchFamily="34" charset="0"/>
              </a:rPr>
              <a:t>)</a:t>
            </a:r>
          </a:p>
          <a:p>
            <a:pPr algn="just"/>
            <a:endParaRPr lang="en-US" sz="2400" b="1" dirty="0">
              <a:solidFill>
                <a:srgbClr val="0070C0"/>
              </a:solidFill>
              <a:latin typeface="+mn-lt"/>
              <a:ea typeface="Verdana" panose="020B060403050404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07839" y="1632678"/>
            <a:ext cx="4248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1" dirty="0">
                <a:solidFill>
                  <a:schemeClr val="bg2">
                    <a:lumMod val="10000"/>
                  </a:schemeClr>
                </a:solidFill>
              </a:rPr>
              <a:t>Determinante 5: Avaliação de Equivalência</a:t>
            </a:r>
            <a:endParaRPr lang="pt-BR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07838" y="1912547"/>
            <a:ext cx="11145253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 smtClean="0">
                <a:solidFill>
                  <a:srgbClr val="202124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Há dois </a:t>
            </a:r>
            <a:r>
              <a:rPr lang="pt-PT" dirty="0">
                <a:solidFill>
                  <a:srgbClr val="202124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tipos de avaliação de </a:t>
            </a:r>
            <a:r>
              <a:rPr lang="pt-PT" dirty="0" smtClean="0">
                <a:solidFill>
                  <a:srgbClr val="202124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equivalência:</a:t>
            </a:r>
            <a:endParaRPr lang="pt-PT" dirty="0">
              <a:solidFill>
                <a:srgbClr val="202124"/>
              </a:solidFill>
              <a:latin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bg2">
                    <a:lumMod val="10000"/>
                  </a:schemeClr>
                </a:solidFill>
              </a:rPr>
              <a:t>a equivalência média para o conjunto de </a:t>
            </a:r>
            <a:r>
              <a:rPr lang="pt-PT" dirty="0" smtClean="0">
                <a:solidFill>
                  <a:schemeClr val="bg2">
                    <a:lumMod val="10000"/>
                  </a:schemeClr>
                </a:solidFill>
              </a:rPr>
              <a:t>mapeamentos;</a:t>
            </a:r>
            <a:endParaRPr lang="pt-BR" dirty="0">
              <a:solidFill>
                <a:schemeClr val="bg2">
                  <a:lumMod val="1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smtClean="0">
                <a:solidFill>
                  <a:schemeClr val="bg2">
                    <a:lumMod val="10000"/>
                  </a:schemeClr>
                </a:solidFill>
              </a:rPr>
              <a:t>equivalência </a:t>
            </a:r>
            <a:r>
              <a:rPr lang="pt-PT" dirty="0">
                <a:solidFill>
                  <a:schemeClr val="bg2">
                    <a:lumMod val="10000"/>
                  </a:schemeClr>
                </a:solidFill>
              </a:rPr>
              <a:t>média para o conteúdo do </a:t>
            </a:r>
            <a:r>
              <a:rPr lang="pt-PT" dirty="0" smtClean="0">
                <a:solidFill>
                  <a:schemeClr val="bg2">
                    <a:lumMod val="10000"/>
                  </a:schemeClr>
                </a:solidFill>
              </a:rPr>
              <a:t>mapeamento </a:t>
            </a:r>
            <a:r>
              <a:rPr lang="pt-PT" dirty="0">
                <a:solidFill>
                  <a:schemeClr val="bg2">
                    <a:lumMod val="10000"/>
                  </a:schemeClr>
                </a:solidFill>
              </a:rPr>
              <a:t>de </a:t>
            </a:r>
            <a:r>
              <a:rPr lang="pt-PT" dirty="0" smtClean="0">
                <a:solidFill>
                  <a:schemeClr val="bg2">
                    <a:lumMod val="10000"/>
                  </a:schemeClr>
                </a:solidFill>
              </a:rPr>
              <a:t>prioridade.</a:t>
            </a:r>
          </a:p>
          <a:p>
            <a:pPr lvl="1">
              <a:lnSpc>
                <a:spcPct val="150000"/>
              </a:lnSpc>
            </a:pPr>
            <a:endParaRPr lang="pt-PT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pt-PT" dirty="0" smtClean="0">
                <a:solidFill>
                  <a:schemeClr val="bg2">
                    <a:lumMod val="10000"/>
                  </a:schemeClr>
                </a:solidFill>
              </a:rPr>
              <a:t>*O grau de equivalência está representado na norma ISO 12300.</a:t>
            </a:r>
            <a:endParaRPr lang="pt-BR" dirty="0">
              <a:solidFill>
                <a:schemeClr val="bg2">
                  <a:lumMod val="10000"/>
                </a:schemeClr>
              </a:solidFill>
            </a:endParaRP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07837" y="4359371"/>
            <a:ext cx="5423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1" dirty="0" smtClean="0">
                <a:solidFill>
                  <a:srgbClr val="202124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Determinante 6: Outliers </a:t>
            </a:r>
            <a:r>
              <a:rPr lang="pt-PT" b="1" dirty="0">
                <a:solidFill>
                  <a:srgbClr val="202124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do Conjunto de </a:t>
            </a:r>
            <a:r>
              <a:rPr lang="pt-PT" b="1" dirty="0" smtClean="0">
                <a:solidFill>
                  <a:srgbClr val="202124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Mapeamento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449577" y="4728703"/>
            <a:ext cx="1106177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7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PT" dirty="0" smtClean="0">
                <a:solidFill>
                  <a:srgbClr val="202124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É usado para avaliar </a:t>
            </a:r>
            <a:r>
              <a:rPr lang="pt-PT" dirty="0">
                <a:solidFill>
                  <a:srgbClr val="202124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a maior parte do </a:t>
            </a:r>
            <a:r>
              <a:rPr lang="pt-PT" dirty="0" smtClean="0">
                <a:solidFill>
                  <a:srgbClr val="202124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mapeamento </a:t>
            </a:r>
            <a:r>
              <a:rPr lang="pt-PT" dirty="0">
                <a:solidFill>
                  <a:srgbClr val="202124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 o nível de equivalência exigido, e apenas um pequeno número está fora deste limite, ou se existem muitos fora desse limite.</a:t>
            </a:r>
            <a:endParaRPr lang="pt-BR" sz="16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20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491318" y="205379"/>
            <a:ext cx="9826389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en-US" sz="2400" b="1" dirty="0" smtClean="0">
                <a:solidFill>
                  <a:srgbClr val="0070C0"/>
                </a:solidFill>
                <a:latin typeface="+mn-lt"/>
                <a:ea typeface="Verdana" panose="020B0604030504040204" pitchFamily="34" charset="0"/>
              </a:rPr>
              <a:t>ISO </a:t>
            </a:r>
            <a:r>
              <a:rPr lang="en-US" sz="2400" b="1" dirty="0">
                <a:solidFill>
                  <a:srgbClr val="0070C0"/>
                </a:solidFill>
                <a:latin typeface="+mn-lt"/>
                <a:ea typeface="Verdana" panose="020B0604030504040204" pitchFamily="34" charset="0"/>
              </a:rPr>
              <a:t>21564 - Health Informatics — Terminology resource map quality measures (</a:t>
            </a:r>
            <a:r>
              <a:rPr lang="en-US" sz="2400" b="1" dirty="0" err="1">
                <a:solidFill>
                  <a:srgbClr val="0070C0"/>
                </a:solidFill>
                <a:latin typeface="+mn-lt"/>
                <a:ea typeface="Verdana" panose="020B0604030504040204" pitchFamily="34" charset="0"/>
              </a:rPr>
              <a:t>MapQual</a:t>
            </a:r>
            <a:r>
              <a:rPr lang="en-US" sz="2400" b="1" dirty="0">
                <a:solidFill>
                  <a:srgbClr val="0070C0"/>
                </a:solidFill>
                <a:latin typeface="+mn-lt"/>
                <a:ea typeface="Verdana" panose="020B0604030504040204" pitchFamily="34" charset="0"/>
              </a:rPr>
              <a:t>)</a:t>
            </a:r>
          </a:p>
          <a:p>
            <a:pPr algn="just"/>
            <a:endParaRPr lang="en-US" sz="2400" b="1" dirty="0">
              <a:solidFill>
                <a:srgbClr val="0070C0"/>
              </a:solidFill>
              <a:latin typeface="+mn-lt"/>
              <a:ea typeface="Verdana" panose="020B060403050404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07839" y="1632678"/>
            <a:ext cx="6677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1" dirty="0">
                <a:solidFill>
                  <a:schemeClr val="bg2">
                    <a:lumMod val="10000"/>
                  </a:schemeClr>
                </a:solidFill>
              </a:rPr>
              <a:t>Determinante 7: Documentação clara da finalidade do </a:t>
            </a:r>
            <a:r>
              <a:rPr lang="pt-PT" b="1" dirty="0" smtClean="0">
                <a:solidFill>
                  <a:schemeClr val="bg2">
                    <a:lumMod val="10000"/>
                  </a:schemeClr>
                </a:solidFill>
              </a:rPr>
              <a:t>mapeamento</a:t>
            </a:r>
            <a:endParaRPr lang="pt-BR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07839" y="2260982"/>
            <a:ext cx="11233176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PT" sz="1400" dirty="0">
                <a:solidFill>
                  <a:schemeClr val="bg2">
                    <a:lumMod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 especificação clara do caso de uso é essencial para determinar como mapear da origem ao destino e também para saber como e onde a aplicação de tal </a:t>
            </a:r>
            <a:r>
              <a:rPr lang="pt-PT" sz="1400" dirty="0" smtClean="0">
                <a:solidFill>
                  <a:schemeClr val="bg2">
                    <a:lumMod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mapeamento </a:t>
            </a:r>
            <a:r>
              <a:rPr lang="pt-PT" sz="1400" dirty="0">
                <a:solidFill>
                  <a:schemeClr val="bg2">
                    <a:lumMod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é apropriada.</a:t>
            </a:r>
            <a:endParaRPr lang="pt-BR" sz="1400" dirty="0">
              <a:solidFill>
                <a:schemeClr val="bg2">
                  <a:lumMod val="1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PT" sz="1400" dirty="0">
                <a:solidFill>
                  <a:schemeClr val="bg2">
                    <a:lumMod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Os critérios que devem ser incluídos na avaliação de seus requisitos e conformidade do </a:t>
            </a:r>
            <a:r>
              <a:rPr lang="pt-PT" sz="1400" dirty="0" smtClean="0">
                <a:solidFill>
                  <a:schemeClr val="bg2">
                    <a:lumMod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mapeamento </a:t>
            </a:r>
            <a:r>
              <a:rPr lang="pt-PT" sz="1400" dirty="0">
                <a:solidFill>
                  <a:schemeClr val="bg2">
                    <a:lumMod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incluem:</a:t>
            </a:r>
            <a:endParaRPr lang="pt-BR" sz="1400" dirty="0">
              <a:solidFill>
                <a:schemeClr val="bg2">
                  <a:lumMod val="1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PT" sz="1400" dirty="0">
                <a:solidFill>
                  <a:schemeClr val="bg2">
                    <a:lumMod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- o caso de uso tem um propósito único que é descrito com precisão.</a:t>
            </a:r>
            <a:endParaRPr lang="pt-BR" sz="1400" dirty="0">
              <a:solidFill>
                <a:schemeClr val="bg2">
                  <a:lumMod val="1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PT" sz="1400" dirty="0">
                <a:solidFill>
                  <a:schemeClr val="bg2">
                    <a:lumMod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- razão para usar o </a:t>
            </a:r>
            <a:r>
              <a:rPr lang="pt-PT" sz="1400" dirty="0" smtClean="0">
                <a:solidFill>
                  <a:schemeClr val="bg2">
                    <a:lumMod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mapeamento </a:t>
            </a:r>
            <a:r>
              <a:rPr lang="pt-PT" sz="1400" dirty="0">
                <a:solidFill>
                  <a:schemeClr val="bg2">
                    <a:lumMod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 seu uso pretendido</a:t>
            </a:r>
            <a:endParaRPr lang="pt-BR" sz="1400" dirty="0">
              <a:solidFill>
                <a:schemeClr val="bg2">
                  <a:lumMod val="1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PT" sz="1400" dirty="0">
                <a:solidFill>
                  <a:schemeClr val="bg2">
                    <a:lumMod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- benefícios esperados com o uso dos dados mapeados</a:t>
            </a:r>
            <a:endParaRPr lang="pt-BR" sz="1400" dirty="0">
              <a:solidFill>
                <a:schemeClr val="bg2">
                  <a:lumMod val="1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PT" sz="1400" dirty="0">
                <a:solidFill>
                  <a:schemeClr val="bg2">
                    <a:lumMod val="10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- partes interessadas, incluindo implementadores (como fornecedores) e usuários do conteúdo mapeado.</a:t>
            </a:r>
            <a:endParaRPr lang="pt-BR" sz="1400" dirty="0">
              <a:solidFill>
                <a:schemeClr val="bg2">
                  <a:lumMod val="1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91318" y="4655154"/>
            <a:ext cx="4111125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27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PT" b="1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Determinante 8: Moeda do </a:t>
            </a:r>
            <a:r>
              <a:rPr lang="pt-PT" b="1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mapeamento</a:t>
            </a:r>
            <a:endParaRPr lang="pt-BR" sz="1600" b="1" dirty="0">
              <a:solidFill>
                <a:schemeClr val="bg2">
                  <a:lumMod val="10000"/>
                </a:schemeClr>
              </a:solidFill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07839" y="5093736"/>
            <a:ext cx="1123317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400" dirty="0">
                <a:solidFill>
                  <a:srgbClr val="202124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 avaliação deve incluir a consideração da importância e impacto da moeda do </a:t>
            </a:r>
            <a:r>
              <a:rPr lang="pt-PT" sz="1400" dirty="0" smtClean="0">
                <a:solidFill>
                  <a:srgbClr val="202124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mapeamento. </a:t>
            </a:r>
            <a:r>
              <a:rPr lang="pt-PT" sz="1400" dirty="0">
                <a:solidFill>
                  <a:srgbClr val="202124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Se o </a:t>
            </a:r>
            <a:r>
              <a:rPr lang="pt-PT" sz="1400" dirty="0" smtClean="0">
                <a:solidFill>
                  <a:srgbClr val="202124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mapeamento </a:t>
            </a:r>
            <a:r>
              <a:rPr lang="pt-PT" sz="1400" dirty="0">
                <a:solidFill>
                  <a:srgbClr val="202124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representa os sistemas de código-fonte e destino existentes consistentes com aqueles usados ​​nos sistemas de informação de origem e destino atuais, a precisão do aplicativo do </a:t>
            </a:r>
            <a:r>
              <a:rPr lang="pt-PT" sz="1400" dirty="0" smtClean="0">
                <a:solidFill>
                  <a:srgbClr val="202124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mapeamento </a:t>
            </a:r>
            <a:r>
              <a:rPr lang="pt-PT" sz="1400" dirty="0">
                <a:solidFill>
                  <a:srgbClr val="202124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deve ser a mais alta possível, dadas as medidas de equivalência do </a:t>
            </a:r>
            <a:r>
              <a:rPr lang="pt-PT" sz="1400" dirty="0" smtClean="0">
                <a:solidFill>
                  <a:srgbClr val="202124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mapeamento. 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96890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491318" y="205379"/>
            <a:ext cx="9826389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en-US" sz="2400" b="1" dirty="0" smtClean="0">
                <a:solidFill>
                  <a:srgbClr val="0070C0"/>
                </a:solidFill>
                <a:latin typeface="+mn-lt"/>
                <a:ea typeface="Verdana" panose="020B0604030504040204" pitchFamily="34" charset="0"/>
              </a:rPr>
              <a:t>ISO </a:t>
            </a:r>
            <a:r>
              <a:rPr lang="en-US" sz="2400" b="1" dirty="0">
                <a:solidFill>
                  <a:srgbClr val="0070C0"/>
                </a:solidFill>
                <a:latin typeface="+mn-lt"/>
                <a:ea typeface="Verdana" panose="020B0604030504040204" pitchFamily="34" charset="0"/>
              </a:rPr>
              <a:t>21564 - Health Informatics — Terminology resource map quality measures (</a:t>
            </a:r>
            <a:r>
              <a:rPr lang="en-US" sz="2400" b="1" dirty="0" err="1">
                <a:solidFill>
                  <a:srgbClr val="0070C0"/>
                </a:solidFill>
                <a:latin typeface="+mn-lt"/>
                <a:ea typeface="Verdana" panose="020B0604030504040204" pitchFamily="34" charset="0"/>
              </a:rPr>
              <a:t>MapQual</a:t>
            </a:r>
            <a:r>
              <a:rPr lang="en-US" sz="2400" b="1" dirty="0">
                <a:solidFill>
                  <a:srgbClr val="0070C0"/>
                </a:solidFill>
                <a:latin typeface="+mn-lt"/>
                <a:ea typeface="Verdana" panose="020B0604030504040204" pitchFamily="34" charset="0"/>
              </a:rPr>
              <a:t>)</a:t>
            </a:r>
          </a:p>
          <a:p>
            <a:pPr algn="just"/>
            <a:endParaRPr lang="en-US" sz="2400" b="1" dirty="0">
              <a:solidFill>
                <a:srgbClr val="0070C0"/>
              </a:solidFill>
              <a:latin typeface="+mn-lt"/>
              <a:ea typeface="Verdana" panose="020B060403050404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07839" y="1632678"/>
            <a:ext cx="3642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1" dirty="0">
                <a:solidFill>
                  <a:schemeClr val="bg2">
                    <a:lumMod val="10000"/>
                  </a:schemeClr>
                </a:solidFill>
              </a:rPr>
              <a:t>Determinante 9: Acordos comerciais</a:t>
            </a:r>
            <a:endParaRPr lang="pt-BR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07839" y="2002010"/>
            <a:ext cx="11105736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7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PT" sz="1400" dirty="0">
                <a:solidFill>
                  <a:srgbClr val="202124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o </a:t>
            </a:r>
            <a:r>
              <a:rPr lang="pt-PT" sz="1400" dirty="0" smtClean="0">
                <a:solidFill>
                  <a:srgbClr val="202124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mapeamento </a:t>
            </a:r>
            <a:r>
              <a:rPr lang="pt-PT" sz="1400" dirty="0">
                <a:solidFill>
                  <a:srgbClr val="202124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desenvolvido pelo(s) proprietário(s) dos recursos terminológicos com esforços de harmonização aberta, a qualidade provável pode ser superior à obtida por um único acordo comercial.</a:t>
            </a:r>
            <a:endParaRPr lang="pt-BR" sz="1400" dirty="0"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27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PT" sz="1400" dirty="0">
                <a:solidFill>
                  <a:srgbClr val="202124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É necessário avaliar se esse determinante pode impactar a qualidade do </a:t>
            </a:r>
            <a:r>
              <a:rPr lang="pt-PT" sz="1400" dirty="0" smtClean="0">
                <a:solidFill>
                  <a:srgbClr val="202124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mapeamento </a:t>
            </a:r>
            <a:r>
              <a:rPr lang="pt-PT" sz="1400" dirty="0">
                <a:solidFill>
                  <a:srgbClr val="202124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 o caso de uso específico envolvido.</a:t>
            </a:r>
            <a:endParaRPr lang="pt-BR" sz="1400" dirty="0"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71098" y="3563328"/>
            <a:ext cx="4920258" cy="411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27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PT" b="1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Determinante 10: Documentação da Metodologia</a:t>
            </a:r>
            <a:endParaRPr lang="pt-BR" sz="1600" b="1" dirty="0">
              <a:solidFill>
                <a:schemeClr val="bg2">
                  <a:lumMod val="10000"/>
                </a:schemeClr>
              </a:solidFill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71098" y="3974466"/>
            <a:ext cx="11142477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PT" sz="1400" dirty="0">
                <a:solidFill>
                  <a:srgbClr val="20212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 documentação deve indicar claramente os processos de versão e atualização a serem usados ​​para manter o </a:t>
            </a:r>
            <a:r>
              <a:rPr lang="pt-PT" sz="1400" dirty="0" smtClean="0">
                <a:solidFill>
                  <a:srgbClr val="20212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mapeamento. </a:t>
            </a:r>
            <a:r>
              <a:rPr lang="pt-PT" sz="1400" dirty="0">
                <a:solidFill>
                  <a:srgbClr val="20212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Esta documentação é importante se o </a:t>
            </a:r>
            <a:r>
              <a:rPr lang="pt-PT" sz="1400" dirty="0" smtClean="0">
                <a:solidFill>
                  <a:srgbClr val="20212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mapeamento </a:t>
            </a:r>
            <a:r>
              <a:rPr lang="pt-PT" sz="1400" dirty="0">
                <a:solidFill>
                  <a:srgbClr val="20212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for aplicado a dados históricos ou a dados que mudam no futuro, mas se o </a:t>
            </a:r>
            <a:r>
              <a:rPr lang="pt-PT" sz="1400" dirty="0" smtClean="0">
                <a:solidFill>
                  <a:srgbClr val="20212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mapeamento </a:t>
            </a:r>
            <a:r>
              <a:rPr lang="pt-PT" sz="1400" dirty="0">
                <a:solidFill>
                  <a:srgbClr val="20212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for aplicado uma vez para converter dados para o sistema terminológico de origem e os dados 'antigos' não forem mais mantidos, isso pode não afetar a qualidade do </a:t>
            </a:r>
            <a:r>
              <a:rPr lang="pt-PT" sz="1400" dirty="0" smtClean="0">
                <a:solidFill>
                  <a:srgbClr val="20212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mapeamento </a:t>
            </a:r>
            <a:r>
              <a:rPr lang="pt-PT" sz="1400" dirty="0">
                <a:solidFill>
                  <a:srgbClr val="20212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para este caso de uso.</a:t>
            </a:r>
            <a:endParaRPr lang="pt-BR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PT" sz="1400" dirty="0">
                <a:solidFill>
                  <a:srgbClr val="202124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Por exemplo: descrições de validação, ferramentas, gerenciamento de consenso usado.</a:t>
            </a:r>
            <a:endParaRPr lang="pt-BR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84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491318" y="205379"/>
            <a:ext cx="9826389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en-US" sz="2400" b="1" dirty="0" smtClean="0">
                <a:solidFill>
                  <a:srgbClr val="0070C0"/>
                </a:solidFill>
                <a:latin typeface="+mn-lt"/>
                <a:ea typeface="Verdana" panose="020B0604030504040204" pitchFamily="34" charset="0"/>
              </a:rPr>
              <a:t>ISO </a:t>
            </a:r>
            <a:r>
              <a:rPr lang="en-US" sz="2400" b="1" dirty="0">
                <a:solidFill>
                  <a:srgbClr val="0070C0"/>
                </a:solidFill>
                <a:latin typeface="+mn-lt"/>
                <a:ea typeface="Verdana" panose="020B0604030504040204" pitchFamily="34" charset="0"/>
              </a:rPr>
              <a:t>21564 - Health Informatics — Terminology resource map quality measures (</a:t>
            </a:r>
            <a:r>
              <a:rPr lang="en-US" sz="2400" b="1" dirty="0" err="1">
                <a:solidFill>
                  <a:srgbClr val="0070C0"/>
                </a:solidFill>
                <a:latin typeface="+mn-lt"/>
                <a:ea typeface="Verdana" panose="020B0604030504040204" pitchFamily="34" charset="0"/>
              </a:rPr>
              <a:t>MapQual</a:t>
            </a:r>
            <a:r>
              <a:rPr lang="en-US" sz="2400" b="1" dirty="0">
                <a:solidFill>
                  <a:srgbClr val="0070C0"/>
                </a:solidFill>
                <a:latin typeface="+mn-lt"/>
                <a:ea typeface="Verdana" panose="020B0604030504040204" pitchFamily="34" charset="0"/>
              </a:rPr>
              <a:t>)</a:t>
            </a:r>
          </a:p>
          <a:p>
            <a:pPr algn="just"/>
            <a:endParaRPr lang="en-US" sz="2400" b="1" dirty="0">
              <a:solidFill>
                <a:srgbClr val="0070C0"/>
              </a:solidFill>
              <a:latin typeface="+mn-lt"/>
              <a:ea typeface="Verdana" panose="020B060403050404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67466" y="1758979"/>
            <a:ext cx="2836610" cy="411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27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PT" b="1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Determinante 11: Validação</a:t>
            </a:r>
            <a:endParaRPr lang="pt-BR" sz="1600" b="1" dirty="0">
              <a:solidFill>
                <a:schemeClr val="bg2">
                  <a:lumMod val="10000"/>
                </a:schemeClr>
              </a:solidFill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91318" y="2294682"/>
            <a:ext cx="112112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6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 validação é o processo de confirmação e/ou aprovação explícita da precisão da "Avaliação de Equivalência". Um requisito consistente para a validação de um produto de </a:t>
            </a:r>
            <a:r>
              <a:rPr lang="pt-PT" sz="16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mapeamento </a:t>
            </a:r>
            <a:r>
              <a:rPr lang="pt-PT" sz="16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é vital para garantir a interoperabilidade semântica e a precisão da captura e representação de dados.</a:t>
            </a:r>
            <a:endParaRPr lang="pt-BR" sz="16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67466" y="3604846"/>
            <a:ext cx="3738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b="1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Determinante 12: Tomada de decisão</a:t>
            </a:r>
            <a:endParaRPr lang="pt-BR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91318" y="4167664"/>
            <a:ext cx="112112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PT" sz="16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Onde os conceitos de origem são mapeados para o destino usando regras ou decisões acordadas, eles precisam ser incluídos na documentação de maneira consistente e aplicada em todo o </a:t>
            </a:r>
            <a:r>
              <a:rPr lang="pt-PT" sz="1600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mapeamento.</a:t>
            </a:r>
            <a:endParaRPr lang="pt-BR" sz="1600" dirty="0">
              <a:solidFill>
                <a:schemeClr val="bg2">
                  <a:lumMod val="10000"/>
                </a:schemeClr>
              </a:solidFill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54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68176" y="0"/>
            <a:ext cx="6005936" cy="6858000"/>
          </a:xfrm>
          <a:prstGeom prst="rect">
            <a:avLst/>
          </a:prstGeom>
          <a:solidFill>
            <a:srgbClr val="007A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05938" y="0"/>
            <a:ext cx="6186062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2394033"/>
            <a:ext cx="4303426" cy="6542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 err="1" smtClean="0">
                <a:solidFill>
                  <a:schemeClr val="bg1"/>
                </a:solidFill>
              </a:rPr>
              <a:t>Obrigada</a:t>
            </a:r>
            <a:r>
              <a:rPr lang="en-US" dirty="0" smtClean="0">
                <a:solidFill>
                  <a:schemeClr val="bg1"/>
                </a:solidFill>
              </a:rPr>
              <a:t>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32329" y="4068716"/>
            <a:ext cx="790963" cy="54525"/>
          </a:xfrm>
          <a:prstGeom prst="rect">
            <a:avLst/>
          </a:prstGeom>
          <a:solidFill>
            <a:srgbClr val="1FC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37760" y="0"/>
            <a:ext cx="68178" cy="6858000"/>
          </a:xfrm>
          <a:prstGeom prst="rect">
            <a:avLst/>
          </a:prstGeom>
          <a:solidFill>
            <a:srgbClr val="005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35D77A2-4FA0-464E-ACEF-926CEA41F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955" y="-11023"/>
            <a:ext cx="6880045" cy="688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987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15017" y="4284403"/>
            <a:ext cx="156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www.hsl.org.br</a:t>
            </a:r>
            <a:endParaRPr lang="en-US" sz="140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672" y="2974327"/>
            <a:ext cx="3350656" cy="90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62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696036" y="1337480"/>
            <a:ext cx="10617958" cy="4834720"/>
          </a:xfrm>
        </p:spPr>
        <p:txBody>
          <a:bodyPr/>
          <a:lstStyle/>
          <a:p>
            <a:pPr algn="just"/>
            <a:r>
              <a:rPr lang="pt-BR" b="1" dirty="0" smtClean="0">
                <a:solidFill>
                  <a:schemeClr val="bg1"/>
                </a:solidFill>
              </a:rPr>
              <a:t>Discussão das Normas:</a:t>
            </a:r>
          </a:p>
          <a:p>
            <a:pPr algn="just"/>
            <a:endParaRPr lang="pt-BR" b="1" dirty="0" smtClean="0">
              <a:solidFill>
                <a:schemeClr val="bg1"/>
              </a:solidFill>
            </a:endParaRPr>
          </a:p>
          <a:p>
            <a:pPr algn="just"/>
            <a:r>
              <a:rPr lang="en-US" b="1" dirty="0">
                <a:solidFill>
                  <a:srgbClr val="FFFF00"/>
                </a:solidFill>
                <a:ea typeface="Verdana" panose="020B0604030504040204" pitchFamily="34" charset="0"/>
                <a:cs typeface="Verdana" charset="0"/>
              </a:rPr>
              <a:t>• </a:t>
            </a:r>
            <a:r>
              <a:rPr lang="en-US" b="1" dirty="0" smtClean="0">
                <a:solidFill>
                  <a:srgbClr val="FFFF00"/>
                </a:solidFill>
                <a:ea typeface="Verdana" panose="020B0604030504040204" pitchFamily="34" charset="0"/>
                <a:cs typeface="Verdana" charset="0"/>
              </a:rPr>
              <a:t>  </a:t>
            </a:r>
            <a:r>
              <a:rPr lang="en-US" b="1" dirty="0" smtClean="0">
                <a:solidFill>
                  <a:schemeClr val="bg1"/>
                </a:solidFill>
                <a:ea typeface="Verdana" panose="020B0604030504040204" pitchFamily="34" charset="0"/>
                <a:cs typeface="Verdana" charset="0"/>
              </a:rPr>
              <a:t>   </a:t>
            </a:r>
            <a:r>
              <a:rPr lang="en-US" b="1" dirty="0" smtClean="0">
                <a:solidFill>
                  <a:srgbClr val="FFFF00"/>
                </a:solidFill>
                <a:ea typeface="Verdana" panose="020B0604030504040204" pitchFamily="34" charset="0"/>
                <a:cs typeface="Verdana" charset="0"/>
              </a:rPr>
              <a:t>ISO </a:t>
            </a:r>
            <a:r>
              <a:rPr lang="en-US" b="1" dirty="0">
                <a:solidFill>
                  <a:srgbClr val="FFFF00"/>
                </a:solidFill>
                <a:ea typeface="Verdana" panose="020B0604030504040204" pitchFamily="34" charset="0"/>
                <a:cs typeface="Verdana" charset="0"/>
              </a:rPr>
              <a:t>12300 - Health informatics — Principles of mapping between </a:t>
            </a:r>
            <a:r>
              <a:rPr lang="en-US" b="1" dirty="0" smtClean="0">
                <a:solidFill>
                  <a:srgbClr val="FFFF00"/>
                </a:solidFill>
                <a:ea typeface="Verdana" panose="020B0604030504040204" pitchFamily="34" charset="0"/>
                <a:cs typeface="Verdana" charset="0"/>
              </a:rPr>
              <a:t>terminological Resources</a:t>
            </a:r>
          </a:p>
          <a:p>
            <a:pPr algn="just"/>
            <a:r>
              <a:rPr lang="en-US" b="1" dirty="0" smtClean="0">
                <a:solidFill>
                  <a:schemeClr val="bg1"/>
                </a:solidFill>
                <a:ea typeface="Verdana" panose="020B0604030504040204" pitchFamily="34" charset="0"/>
                <a:cs typeface="Verdana" charset="0"/>
              </a:rPr>
              <a:t>•</a:t>
            </a:r>
            <a:r>
              <a:rPr lang="en-US" b="1" dirty="0">
                <a:solidFill>
                  <a:schemeClr val="bg1"/>
                </a:solidFill>
                <a:ea typeface="Verdana" panose="020B0604030504040204" pitchFamily="34" charset="0"/>
                <a:cs typeface="Verdana" charset="0"/>
              </a:rPr>
              <a:t>	ISO 13972 - Health Informatics—</a:t>
            </a:r>
            <a:r>
              <a:rPr lang="en-US" b="1" dirty="0" err="1">
                <a:solidFill>
                  <a:schemeClr val="bg1"/>
                </a:solidFill>
                <a:ea typeface="Verdana" panose="020B0604030504040204" pitchFamily="34" charset="0"/>
                <a:cs typeface="Verdana" charset="0"/>
              </a:rPr>
              <a:t>ClinicalInformation</a:t>
            </a:r>
            <a:r>
              <a:rPr lang="en-US" b="1" dirty="0">
                <a:solidFill>
                  <a:schemeClr val="bg1"/>
                </a:solidFill>
                <a:ea typeface="Verdana" panose="020B0604030504040204" pitchFamily="34" charset="0"/>
                <a:cs typeface="Verdana" charset="0"/>
              </a:rPr>
              <a:t> Models-characteristics, structure and </a:t>
            </a:r>
            <a:r>
              <a:rPr lang="en-US" b="1" dirty="0" smtClean="0">
                <a:solidFill>
                  <a:schemeClr val="bg1"/>
                </a:solidFill>
                <a:ea typeface="Verdana" panose="020B0604030504040204" pitchFamily="34" charset="0"/>
                <a:cs typeface="Verdana" charset="0"/>
              </a:rPr>
              <a:t>requirements</a:t>
            </a:r>
          </a:p>
          <a:p>
            <a:pPr algn="just"/>
            <a:r>
              <a:rPr lang="en-US" b="1" dirty="0" smtClean="0">
                <a:solidFill>
                  <a:srgbClr val="FFFF00"/>
                </a:solidFill>
                <a:ea typeface="Verdana" panose="020B0604030504040204" pitchFamily="34" charset="0"/>
                <a:cs typeface="Verdana" charset="0"/>
              </a:rPr>
              <a:t>•</a:t>
            </a:r>
            <a:r>
              <a:rPr lang="en-US" b="1" dirty="0">
                <a:solidFill>
                  <a:schemeClr val="bg1"/>
                </a:solidFill>
                <a:ea typeface="Verdana" panose="020B0604030504040204" pitchFamily="34" charset="0"/>
                <a:cs typeface="Verdana" charset="0"/>
              </a:rPr>
              <a:t>	</a:t>
            </a:r>
            <a:r>
              <a:rPr lang="en-US" b="1" dirty="0">
                <a:solidFill>
                  <a:srgbClr val="FFFF00"/>
                </a:solidFill>
                <a:ea typeface="Verdana" panose="020B0604030504040204" pitchFamily="34" charset="0"/>
                <a:cs typeface="Verdana" charset="0"/>
              </a:rPr>
              <a:t>ISO 21564 - Health Informatics — Terminology resource map quality measures (</a:t>
            </a:r>
            <a:r>
              <a:rPr lang="en-US" b="1" dirty="0" err="1">
                <a:solidFill>
                  <a:srgbClr val="FFFF00"/>
                </a:solidFill>
                <a:ea typeface="Verdana" panose="020B0604030504040204" pitchFamily="34" charset="0"/>
                <a:cs typeface="Verdana" charset="0"/>
              </a:rPr>
              <a:t>MapQual</a:t>
            </a:r>
            <a:r>
              <a:rPr lang="en-US" b="1" dirty="0" smtClean="0">
                <a:solidFill>
                  <a:srgbClr val="FFFF00"/>
                </a:solidFill>
                <a:ea typeface="Verdana" panose="020B0604030504040204" pitchFamily="34" charset="0"/>
                <a:cs typeface="Verdana" charset="0"/>
              </a:rPr>
              <a:t>)</a:t>
            </a:r>
          </a:p>
          <a:p>
            <a:pPr algn="just"/>
            <a:r>
              <a:rPr lang="en-US" b="1" dirty="0" smtClean="0">
                <a:solidFill>
                  <a:schemeClr val="bg1"/>
                </a:solidFill>
                <a:ea typeface="Verdana" panose="020B0604030504040204" pitchFamily="34" charset="0"/>
                <a:cs typeface="Verdana" charset="0"/>
              </a:rPr>
              <a:t>•</a:t>
            </a:r>
            <a:r>
              <a:rPr lang="en-US" b="1" dirty="0">
                <a:solidFill>
                  <a:schemeClr val="bg1"/>
                </a:solidFill>
                <a:ea typeface="Verdana" panose="020B0604030504040204" pitchFamily="34" charset="0"/>
                <a:cs typeface="Verdana" charset="0"/>
              </a:rPr>
              <a:t>	23903 - Health informatics — Interoperability and Integration Reference Architecture – Model and Framework</a:t>
            </a:r>
          </a:p>
        </p:txBody>
      </p:sp>
    </p:spTree>
    <p:extLst>
      <p:ext uri="{BB962C8B-B14F-4D97-AF65-F5344CB8AC3E}">
        <p14:creationId xmlns:p14="http://schemas.microsoft.com/office/powerpoint/2010/main" val="43280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/>
        </p:nvSpPr>
        <p:spPr>
          <a:xfrm>
            <a:off x="1120750" y="2583729"/>
            <a:ext cx="10029471" cy="2861728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US" kern="1200" dirty="0" smtClean="0"/>
          </a:p>
          <a:p>
            <a:pPr marL="0" indent="0">
              <a:buNone/>
            </a:pPr>
            <a:endParaRPr lang="en-US" kern="1200" dirty="0"/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491318" y="205379"/>
            <a:ext cx="9826389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en-US" sz="2400" b="1" dirty="0">
                <a:solidFill>
                  <a:srgbClr val="0070C0"/>
                </a:solidFill>
                <a:latin typeface="+mn-lt"/>
                <a:ea typeface="Verdana" panose="020B0604030504040204" pitchFamily="34" charset="0"/>
              </a:rPr>
              <a:t>ISO 12300 - Health informatics — Principles of mapping between terminological Resources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77109" y="1586877"/>
            <a:ext cx="11316751" cy="4855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2">
                    <a:lumMod val="10000"/>
                  </a:schemeClr>
                </a:solidFill>
              </a:rPr>
              <a:t>Mapeamento é o processo de </a:t>
            </a:r>
            <a:r>
              <a:rPr lang="pt-BR" sz="1600" dirty="0">
                <a:solidFill>
                  <a:srgbClr val="0070C0"/>
                </a:solidFill>
              </a:rPr>
              <a:t>associar conceitos </a:t>
            </a:r>
            <a:r>
              <a:rPr lang="pt-BR" sz="1600" dirty="0">
                <a:solidFill>
                  <a:schemeClr val="bg2">
                    <a:lumMod val="10000"/>
                  </a:schemeClr>
                </a:solidFill>
              </a:rPr>
              <a:t>de um recurso terminológico a conceitos em </a:t>
            </a:r>
            <a:r>
              <a:rPr lang="pt-BR" sz="1600" dirty="0">
                <a:solidFill>
                  <a:srgbClr val="0070C0"/>
                </a:solidFill>
              </a:rPr>
              <a:t>outro</a:t>
            </a:r>
            <a:r>
              <a:rPr lang="pt-BR" sz="1600" dirty="0">
                <a:solidFill>
                  <a:schemeClr val="bg2">
                    <a:lumMod val="10000"/>
                  </a:schemeClr>
                </a:solidFill>
              </a:rPr>
              <a:t> recurso terminológico, definindo sua </a:t>
            </a:r>
            <a:r>
              <a:rPr lang="pt-BR" sz="1600" dirty="0">
                <a:solidFill>
                  <a:srgbClr val="0070C0"/>
                </a:solidFill>
              </a:rPr>
              <a:t>equivalência </a:t>
            </a:r>
            <a:r>
              <a:rPr lang="pt-BR" sz="1600" dirty="0">
                <a:solidFill>
                  <a:schemeClr val="bg2">
                    <a:lumMod val="10000"/>
                  </a:schemeClr>
                </a:solidFill>
              </a:rPr>
              <a:t>de acordo com uma lógica documentada e um determinado </a:t>
            </a:r>
            <a:r>
              <a:rPr lang="pt-BR" sz="1600" dirty="0">
                <a:solidFill>
                  <a:srgbClr val="0070C0"/>
                </a:solidFill>
              </a:rPr>
              <a:t>propósito</a:t>
            </a:r>
            <a:r>
              <a:rPr lang="pt-BR" sz="1600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2">
                    <a:lumMod val="10000"/>
                  </a:schemeClr>
                </a:solidFill>
              </a:rPr>
              <a:t>O processo de mapeamento identifica se há uma </a:t>
            </a:r>
            <a:r>
              <a:rPr lang="pt-BR" sz="1600" dirty="0">
                <a:solidFill>
                  <a:srgbClr val="0070C0"/>
                </a:solidFill>
              </a:rPr>
              <a:t>relação entre os conceitos </a:t>
            </a:r>
            <a:r>
              <a:rPr lang="pt-BR" sz="1600" dirty="0">
                <a:solidFill>
                  <a:schemeClr val="bg2">
                    <a:lumMod val="10000"/>
                  </a:schemeClr>
                </a:solidFill>
              </a:rPr>
              <a:t>e, se houver, o </a:t>
            </a:r>
            <a:r>
              <a:rPr lang="pt-BR" sz="1600" dirty="0">
                <a:solidFill>
                  <a:srgbClr val="0070C0"/>
                </a:solidFill>
              </a:rPr>
              <a:t>nível de significado expressado por essa relação. </a:t>
            </a:r>
            <a:endParaRPr lang="pt-BR" sz="1600" dirty="0" smtClean="0">
              <a:solidFill>
                <a:srgbClr val="0070C0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2">
                    <a:lumMod val="10000"/>
                  </a:schemeClr>
                </a:solidFill>
              </a:rPr>
              <a:t>O produto final </a:t>
            </a:r>
            <a:r>
              <a:rPr lang="pt-BR" sz="1600" dirty="0">
                <a:solidFill>
                  <a:srgbClr val="0070C0"/>
                </a:solidFill>
              </a:rPr>
              <a:t>(</a:t>
            </a:r>
            <a:r>
              <a:rPr lang="pt-BR" sz="1600" dirty="0" err="1">
                <a:solidFill>
                  <a:srgbClr val="0070C0"/>
                </a:solidFill>
              </a:rPr>
              <a:t>deliverable</a:t>
            </a:r>
            <a:r>
              <a:rPr lang="pt-BR" sz="1600" dirty="0">
                <a:solidFill>
                  <a:srgbClr val="0070C0"/>
                </a:solidFill>
              </a:rPr>
              <a:t>) </a:t>
            </a:r>
            <a:r>
              <a:rPr lang="pt-BR" sz="1600" dirty="0">
                <a:solidFill>
                  <a:schemeClr val="bg2">
                    <a:lumMod val="10000"/>
                  </a:schemeClr>
                </a:solidFill>
              </a:rPr>
              <a:t>do processo é um conjunto de mapeamentos individuais (relações) entre dois recursos terminológicos que define a </a:t>
            </a:r>
            <a:r>
              <a:rPr lang="pt-BR" sz="1600" dirty="0">
                <a:solidFill>
                  <a:srgbClr val="0070C0"/>
                </a:solidFill>
              </a:rPr>
              <a:t>cardinalidade e o grau de equivalência </a:t>
            </a:r>
            <a:r>
              <a:rPr lang="pt-BR" sz="1600" dirty="0">
                <a:solidFill>
                  <a:schemeClr val="bg2">
                    <a:lumMod val="10000"/>
                  </a:schemeClr>
                </a:solidFill>
              </a:rPr>
              <a:t>entre conceitos e estruturas de conjuntos de regras, e permite a tradução automatizada entre recursos </a:t>
            </a:r>
            <a:r>
              <a:rPr lang="pt-BR" sz="1600" dirty="0" smtClean="0">
                <a:solidFill>
                  <a:schemeClr val="bg2">
                    <a:lumMod val="10000"/>
                  </a:schemeClr>
                </a:solidFill>
              </a:rPr>
              <a:t>terminológicos.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2E2502"/>
                </a:solidFill>
              </a:rPr>
              <a:t>Os mapeamentos de qualidade sempre são construídos com </a:t>
            </a:r>
            <a:r>
              <a:rPr lang="pt-BR" sz="1600" dirty="0" smtClean="0">
                <a:solidFill>
                  <a:srgbClr val="2E2502"/>
                </a:solidFill>
              </a:rPr>
              <a:t>um </a:t>
            </a:r>
            <a:r>
              <a:rPr lang="pt-BR" sz="1600" dirty="0" smtClean="0">
                <a:solidFill>
                  <a:srgbClr val="0070C0"/>
                </a:solidFill>
              </a:rPr>
              <a:t>propósito</a:t>
            </a:r>
            <a:r>
              <a:rPr lang="pt-BR" sz="1600" dirty="0" smtClean="0">
                <a:solidFill>
                  <a:srgbClr val="2E2502"/>
                </a:solidFill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2">
                    <a:lumMod val="10000"/>
                  </a:schemeClr>
                </a:solidFill>
              </a:rPr>
              <a:t>De maneira ampla, há três razões principais para mapear os </a:t>
            </a:r>
            <a:r>
              <a:rPr lang="pt-BR" sz="1600" dirty="0" smtClean="0">
                <a:solidFill>
                  <a:schemeClr val="bg2">
                    <a:lumMod val="10000"/>
                  </a:schemeClr>
                </a:solidFill>
              </a:rPr>
              <a:t>dados </a:t>
            </a:r>
            <a:r>
              <a:rPr lang="pt-BR" sz="1600" dirty="0">
                <a:solidFill>
                  <a:schemeClr val="bg2">
                    <a:lumMod val="10000"/>
                  </a:schemeClr>
                </a:solidFill>
              </a:rPr>
              <a:t>de um sistema de codificação para outro por meio de um mapeamento. Essas razões são: </a:t>
            </a:r>
            <a:endParaRPr lang="pt-BR" sz="1600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pt-BR" sz="1600" dirty="0" smtClean="0">
                <a:solidFill>
                  <a:schemeClr val="bg2">
                    <a:lumMod val="10000"/>
                  </a:schemeClr>
                </a:solidFill>
              </a:rPr>
              <a:t>	</a:t>
            </a:r>
            <a:r>
              <a:rPr lang="pt-BR" sz="1600" dirty="0" smtClean="0">
                <a:solidFill>
                  <a:srgbClr val="2E2502"/>
                </a:solidFill>
              </a:rPr>
              <a:t>— </a:t>
            </a:r>
            <a:r>
              <a:rPr lang="pt-BR" sz="1600" dirty="0">
                <a:solidFill>
                  <a:srgbClr val="2E2502"/>
                </a:solidFill>
              </a:rPr>
              <a:t>Suportar a interoperabilidade (compartilhamento da informação entre sistemas e organizações); </a:t>
            </a:r>
            <a:endParaRPr lang="pt-BR" sz="1600" dirty="0" smtClean="0">
              <a:solidFill>
                <a:srgbClr val="2E2502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pt-BR" sz="1600" dirty="0" smtClean="0">
                <a:solidFill>
                  <a:srgbClr val="2E2502"/>
                </a:solidFill>
              </a:rPr>
              <a:t>	— </a:t>
            </a:r>
            <a:r>
              <a:rPr lang="pt-BR" sz="1600" dirty="0">
                <a:solidFill>
                  <a:srgbClr val="2E2502"/>
                </a:solidFill>
              </a:rPr>
              <a:t>Reuso dos dados coletados com um dado propósito para alcançar um propósito diferente (uso secundário); </a:t>
            </a:r>
            <a:endParaRPr lang="pt-BR" sz="1600" dirty="0" smtClean="0">
              <a:solidFill>
                <a:srgbClr val="2E2502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pt-BR" sz="1600" dirty="0" smtClean="0">
                <a:solidFill>
                  <a:srgbClr val="2E2502"/>
                </a:solidFill>
              </a:rPr>
              <a:t>	— </a:t>
            </a:r>
            <a:r>
              <a:rPr lang="pt-BR" sz="1600" dirty="0">
                <a:solidFill>
                  <a:srgbClr val="2E2502"/>
                </a:solidFill>
              </a:rPr>
              <a:t>A conversão de um recurso terminológico antigo, não mais relevante, para uma nova representação </a:t>
            </a:r>
            <a:r>
              <a:rPr lang="pt-BR" sz="1600" dirty="0" smtClean="0">
                <a:solidFill>
                  <a:srgbClr val="2E2502"/>
                </a:solidFill>
              </a:rPr>
              <a:t>alternativa.</a:t>
            </a:r>
            <a:endParaRPr lang="pt-BR" sz="1600" dirty="0">
              <a:solidFill>
                <a:srgbClr val="2E25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6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/>
        </p:nvSpPr>
        <p:spPr>
          <a:xfrm>
            <a:off x="573206" y="1760161"/>
            <a:ext cx="11177515" cy="471875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None/>
            </a:pPr>
            <a:endParaRPr lang="en-US" dirty="0" smtClean="0">
              <a:solidFill>
                <a:schemeClr val="bg2">
                  <a:lumMod val="10000"/>
                </a:schemeClr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buFont typeface="Wingdings" charset="2"/>
              <a:buChar char="§"/>
            </a:pPr>
            <a:endParaRPr lang="en-US" sz="1600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buFont typeface="Wingdings" charset="2"/>
              <a:buChar char="§"/>
            </a:pPr>
            <a:endParaRPr lang="en-US" sz="1600" dirty="0" smtClean="0">
              <a:solidFill>
                <a:srgbClr val="2E2502"/>
              </a:solidFill>
            </a:endParaRPr>
          </a:p>
          <a:p>
            <a:pPr marL="0" indent="0">
              <a:buNone/>
            </a:pPr>
            <a:endParaRPr lang="it-IT" sz="1600" dirty="0" smtClean="0">
              <a:solidFill>
                <a:srgbClr val="2E2502"/>
              </a:solidFill>
            </a:endParaRPr>
          </a:p>
          <a:p>
            <a:pPr marL="0" indent="0">
              <a:buNone/>
            </a:pPr>
            <a:endParaRPr lang="pt-BR" sz="1600" dirty="0">
              <a:solidFill>
                <a:srgbClr val="2E2502"/>
              </a:solidFill>
            </a:endParaRPr>
          </a:p>
          <a:p>
            <a:pPr marL="0" indent="0">
              <a:buNone/>
            </a:pPr>
            <a:endParaRPr lang="it-IT" sz="1600" dirty="0" smtClean="0">
              <a:solidFill>
                <a:srgbClr val="2E2502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317345"/>
              </p:ext>
            </p:extLst>
          </p:nvPr>
        </p:nvGraphicFramePr>
        <p:xfrm>
          <a:off x="2345195" y="2124418"/>
          <a:ext cx="7097743" cy="44617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9993">
                  <a:extLst>
                    <a:ext uri="{9D8B030D-6E8A-4147-A177-3AD203B41FA5}">
                      <a16:colId xmlns:a16="http://schemas.microsoft.com/office/drawing/2014/main" val="3218469868"/>
                    </a:ext>
                  </a:extLst>
                </a:gridCol>
                <a:gridCol w="6197750">
                  <a:extLst>
                    <a:ext uri="{9D8B030D-6E8A-4147-A177-3AD203B41FA5}">
                      <a16:colId xmlns:a16="http://schemas.microsoft.com/office/drawing/2014/main" val="2054961754"/>
                    </a:ext>
                  </a:extLst>
                </a:gridCol>
              </a:tblGrid>
              <a:tr h="166850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Número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47089" marR="47089" marT="0" marB="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Descrição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47089" marR="47089" marT="0" marB="0" anchor="ctr"/>
                </a:tc>
                <a:extLst>
                  <a:ext uri="{0D108BD9-81ED-4DB2-BD59-A6C34878D82A}">
                    <a16:rowId xmlns:a16="http://schemas.microsoft.com/office/drawing/2014/main" val="1352912536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1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47089" marR="47089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Todo mapeamento deve ter um propósito declarado, de preferência único.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47089" marR="47089" marT="0" marB="0"/>
                </a:tc>
                <a:extLst>
                  <a:ext uri="{0D108BD9-81ED-4DB2-BD59-A6C34878D82A}">
                    <a16:rowId xmlns:a16="http://schemas.microsoft.com/office/drawing/2014/main" val="976426587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2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47089" marR="47089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Cenários são desenvolvidos e articulados para definir os requisitos para a tabela de mapeamentos.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47089" marR="47089" marT="0" marB="0"/>
                </a:tc>
                <a:extLst>
                  <a:ext uri="{0D108BD9-81ED-4DB2-BD59-A6C34878D82A}">
                    <a16:rowId xmlns:a16="http://schemas.microsoft.com/office/drawing/2014/main" val="2384811719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3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47089" marR="47089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A tabela de mapeamentos deve estar em um formato processável por máquina.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47089" marR="47089" marT="0" marB="0"/>
                </a:tc>
                <a:extLst>
                  <a:ext uri="{0D108BD9-81ED-4DB2-BD59-A6C34878D82A}">
                    <a16:rowId xmlns:a16="http://schemas.microsoft.com/office/drawing/2014/main" val="3739629041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47089" marR="47089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Identificar a versão de cada recurso terminológico como uma versão da tabela de mapeamentos.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47089" marR="47089" marT="0" marB="0"/>
                </a:tc>
                <a:extLst>
                  <a:ext uri="{0D108BD9-81ED-4DB2-BD59-A6C34878D82A}">
                    <a16:rowId xmlns:a16="http://schemas.microsoft.com/office/drawing/2014/main" val="3173689160"/>
                  </a:ext>
                </a:extLst>
              </a:tr>
              <a:tr h="190597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5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47089" marR="47089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Os integrantes da equipe de projeto devem ter conhecimento do recurso terminológico e experiência em sua aplicação prática.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47089" marR="47089" marT="0" marB="0"/>
                </a:tc>
                <a:extLst>
                  <a:ext uri="{0D108BD9-81ED-4DB2-BD59-A6C34878D82A}">
                    <a16:rowId xmlns:a16="http://schemas.microsoft.com/office/drawing/2014/main" val="2290073950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6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47089" marR="47089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Determinar até que ponto as convenções e regras de cada recurso terminológico serão aplicadas.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47089" marR="47089" marT="0" marB="0"/>
                </a:tc>
                <a:extLst>
                  <a:ext uri="{0D108BD9-81ED-4DB2-BD59-A6C34878D82A}">
                    <a16:rowId xmlns:a16="http://schemas.microsoft.com/office/drawing/2014/main" val="3999060743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7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47089" marR="47089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</a:rPr>
                        <a:t>Os custos diante dos recursos terminológicos devem estar envolvidos nos projetos de mapeamento.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47089" marR="47089" marT="0" marB="0"/>
                </a:tc>
                <a:extLst>
                  <a:ext uri="{0D108BD9-81ED-4DB2-BD59-A6C34878D82A}">
                    <a16:rowId xmlns:a16="http://schemas.microsoft.com/office/drawing/2014/main" val="4019192779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8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47089" marR="47089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Os métodos automatizados e manuais aplicados devem ser transparentes e documentados.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47089" marR="47089" marT="0" marB="0"/>
                </a:tc>
                <a:extLst>
                  <a:ext uri="{0D108BD9-81ED-4DB2-BD59-A6C34878D82A}">
                    <a16:rowId xmlns:a16="http://schemas.microsoft.com/office/drawing/2014/main" val="4280573221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9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47089" marR="47089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</a:rPr>
                        <a:t>Todo mapeamento deve descrever a direção do mapeamento.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47089" marR="47089" marT="0" marB="0"/>
                </a:tc>
                <a:extLst>
                  <a:ext uri="{0D108BD9-81ED-4DB2-BD59-A6C34878D82A}">
                    <a16:rowId xmlns:a16="http://schemas.microsoft.com/office/drawing/2014/main" val="3537201783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10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47089" marR="47089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A cardinalidade de cada mapeamento individual deve ser claramente especificada.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47089" marR="47089" marT="0" marB="0"/>
                </a:tc>
                <a:extLst>
                  <a:ext uri="{0D108BD9-81ED-4DB2-BD59-A6C34878D82A}">
                    <a16:rowId xmlns:a16="http://schemas.microsoft.com/office/drawing/2014/main" val="3619542371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11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47089" marR="47089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Qualquer perda ou ganho de significado deve ficar bem claros e os riscos avaliados.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47089" marR="47089" marT="0" marB="0"/>
                </a:tc>
                <a:extLst>
                  <a:ext uri="{0D108BD9-81ED-4DB2-BD59-A6C34878D82A}">
                    <a16:rowId xmlns:a16="http://schemas.microsoft.com/office/drawing/2014/main" val="2843119629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12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47089" marR="47089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</a:rPr>
                        <a:t>Todos os mapeamentos devem demonstrar o grau de equivalência.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47089" marR="47089" marT="0" marB="0"/>
                </a:tc>
                <a:extLst>
                  <a:ext uri="{0D108BD9-81ED-4DB2-BD59-A6C34878D82A}">
                    <a16:rowId xmlns:a16="http://schemas.microsoft.com/office/drawing/2014/main" val="3993983630"/>
                  </a:ext>
                </a:extLst>
              </a:tr>
              <a:tr h="333699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13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47089" marR="47089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Todos os projetos de mapeamento devem ter claras as diretrizes e as heurísticas aplicadas para desenvolver e interpretar os mapeamentos na implementação.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47089" marR="47089" marT="0" marB="0"/>
                </a:tc>
                <a:extLst>
                  <a:ext uri="{0D108BD9-81ED-4DB2-BD59-A6C34878D82A}">
                    <a16:rowId xmlns:a16="http://schemas.microsoft.com/office/drawing/2014/main" val="2527909373"/>
                  </a:ext>
                </a:extLst>
              </a:tr>
              <a:tr h="333699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14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47089" marR="47089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</a:rPr>
                        <a:t>A documentação que </a:t>
                      </a:r>
                      <a:r>
                        <a:rPr lang="pt-BR" sz="800" dirty="0" smtClean="0">
                          <a:effectLst/>
                        </a:rPr>
                        <a:t>apoia o </a:t>
                      </a:r>
                      <a:r>
                        <a:rPr lang="pt-BR" sz="800" dirty="0">
                          <a:effectLst/>
                        </a:rPr>
                        <a:t>mapeamento deve descrever as estruturas de dados, formato para distribuição e as providências de licenciamento do mapeamento.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47089" marR="47089" marT="0" marB="0"/>
                </a:tc>
                <a:extLst>
                  <a:ext uri="{0D108BD9-81ED-4DB2-BD59-A6C34878D82A}">
                    <a16:rowId xmlns:a16="http://schemas.microsoft.com/office/drawing/2014/main" val="221571973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15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47089" marR="47089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Todo projeto de mapeamento deve ter um plano de garantia da qualidade que inclua testes e validação.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47089" marR="47089" marT="0" marB="0"/>
                </a:tc>
                <a:extLst>
                  <a:ext uri="{0D108BD9-81ED-4DB2-BD59-A6C34878D82A}">
                    <a16:rowId xmlns:a16="http://schemas.microsoft.com/office/drawing/2014/main" val="1326644111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16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47089" marR="47089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Todo projeto de mapeamento deve ter um processo de gerenciamento do consenso.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47089" marR="47089" marT="0" marB="0"/>
                </a:tc>
                <a:extLst>
                  <a:ext uri="{0D108BD9-81ED-4DB2-BD59-A6C34878D82A}">
                    <a16:rowId xmlns:a16="http://schemas.microsoft.com/office/drawing/2014/main" val="3951947286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17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47089" marR="47089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Os mapeamentos devem ser mantidos e regularmente atualizados durante seu ciclo de vida.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47089" marR="47089" marT="0" marB="0"/>
                </a:tc>
                <a:extLst>
                  <a:ext uri="{0D108BD9-81ED-4DB2-BD59-A6C34878D82A}">
                    <a16:rowId xmlns:a16="http://schemas.microsoft.com/office/drawing/2014/main" val="211813392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18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47089" marR="47089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Todo mapeamento deve ter um plano de manutenção e avaliação que inclua os mecanismos de controle da versão.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47089" marR="47089" marT="0" marB="0"/>
                </a:tc>
                <a:extLst>
                  <a:ext uri="{0D108BD9-81ED-4DB2-BD59-A6C34878D82A}">
                    <a16:rowId xmlns:a16="http://schemas.microsoft.com/office/drawing/2014/main" val="1658322501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19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47089" marR="47089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Os mapeamentos devem ter processos de melhoria contínua.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47089" marR="47089" marT="0" marB="0"/>
                </a:tc>
                <a:extLst>
                  <a:ext uri="{0D108BD9-81ED-4DB2-BD59-A6C34878D82A}">
                    <a16:rowId xmlns:a16="http://schemas.microsoft.com/office/drawing/2014/main" val="2086164975"/>
                  </a:ext>
                </a:extLst>
              </a:tr>
              <a:tr h="247802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20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47089" marR="47089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Todo mapeamento deve ter documentação de suporte para ajudar na implementação e uso.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47089" marR="47089" marT="0" marB="0"/>
                </a:tc>
                <a:extLst>
                  <a:ext uri="{0D108BD9-81ED-4DB2-BD59-A6C34878D82A}">
                    <a16:rowId xmlns:a16="http://schemas.microsoft.com/office/drawing/2014/main" val="4235961526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800">
                          <a:effectLst/>
                        </a:rPr>
                        <a:t>21</a:t>
                      </a:r>
                      <a:endParaRPr lang="pt-BR" sz="8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47089" marR="47089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800" dirty="0">
                          <a:effectLst/>
                        </a:rPr>
                        <a:t>O desenvolvimento e a manutenção do mapeamento são mais bem gerenciados por meio de uma equipe.</a:t>
                      </a:r>
                      <a:endParaRPr lang="pt-BR" sz="800" dirty="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47089" marR="47089" marT="0" marB="0"/>
                </a:tc>
                <a:extLst>
                  <a:ext uri="{0D108BD9-81ED-4DB2-BD59-A6C34878D82A}">
                    <a16:rowId xmlns:a16="http://schemas.microsoft.com/office/drawing/2014/main" val="1700782554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1318523" y="1572958"/>
            <a:ext cx="91510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Princípios para realização de </a:t>
            </a:r>
            <a:r>
              <a:rPr lang="pt-BR" dirty="0" smtClean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mapeamentos </a:t>
            </a:r>
            <a:endParaRPr lang="pt-BR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491318" y="205379"/>
            <a:ext cx="9826389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en-US" sz="2400" b="1" dirty="0">
                <a:solidFill>
                  <a:srgbClr val="0070C0"/>
                </a:solidFill>
                <a:latin typeface="+mn-lt"/>
                <a:ea typeface="Verdana" panose="020B0604030504040204" pitchFamily="34" charset="0"/>
              </a:rPr>
              <a:t>ISO 12300 - Health informatics — Principles of mapping between terminological Resources</a:t>
            </a:r>
          </a:p>
        </p:txBody>
      </p:sp>
      <p:sp>
        <p:nvSpPr>
          <p:cNvPr id="7" name="Retângulo 6"/>
          <p:cNvSpPr/>
          <p:nvPr/>
        </p:nvSpPr>
        <p:spPr>
          <a:xfrm>
            <a:off x="2274856" y="6577181"/>
            <a:ext cx="13147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8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Fonte: ABNT ISO/TR 12300 </a:t>
            </a:r>
            <a:endParaRPr lang="pt-BR" sz="800" dirty="0"/>
          </a:p>
        </p:txBody>
      </p:sp>
    </p:spTree>
    <p:extLst>
      <p:ext uri="{BB962C8B-B14F-4D97-AF65-F5344CB8AC3E}">
        <p14:creationId xmlns:p14="http://schemas.microsoft.com/office/powerpoint/2010/main" val="77359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/>
        </p:nvSpPr>
        <p:spPr>
          <a:xfrm>
            <a:off x="573206" y="1760161"/>
            <a:ext cx="11177515" cy="471875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None/>
            </a:pPr>
            <a:endParaRPr lang="en-US" dirty="0" smtClean="0">
              <a:solidFill>
                <a:schemeClr val="bg2">
                  <a:lumMod val="10000"/>
                </a:schemeClr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buFont typeface="Wingdings" charset="2"/>
              <a:buChar char="§"/>
            </a:pPr>
            <a:endParaRPr lang="en-US" sz="1600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buFont typeface="Wingdings" charset="2"/>
              <a:buChar char="§"/>
            </a:pPr>
            <a:endParaRPr lang="en-US" sz="1600" dirty="0" smtClean="0">
              <a:solidFill>
                <a:srgbClr val="2E2502"/>
              </a:solidFill>
            </a:endParaRPr>
          </a:p>
          <a:p>
            <a:pPr marL="0" indent="0">
              <a:buNone/>
            </a:pPr>
            <a:endParaRPr lang="it-IT" sz="1600" dirty="0" smtClean="0">
              <a:solidFill>
                <a:srgbClr val="2E2502"/>
              </a:solidFill>
            </a:endParaRPr>
          </a:p>
          <a:p>
            <a:pPr marL="0" indent="0">
              <a:buNone/>
            </a:pPr>
            <a:endParaRPr lang="pt-BR" sz="1600" dirty="0">
              <a:solidFill>
                <a:srgbClr val="2E2502"/>
              </a:solidFill>
            </a:endParaRPr>
          </a:p>
          <a:p>
            <a:pPr marL="0" indent="0">
              <a:buNone/>
            </a:pPr>
            <a:endParaRPr lang="it-IT" sz="1600" dirty="0" smtClean="0">
              <a:solidFill>
                <a:srgbClr val="2E2502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491318" y="205379"/>
            <a:ext cx="9826389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en-US" sz="2400" b="1" dirty="0">
                <a:solidFill>
                  <a:srgbClr val="0070C0"/>
                </a:solidFill>
                <a:latin typeface="+mn-lt"/>
                <a:ea typeface="Verdana" panose="020B0604030504040204" pitchFamily="34" charset="0"/>
              </a:rPr>
              <a:t>ISO 12300 - Health informatics — Principles of mapping between terminological Resources</a:t>
            </a:r>
          </a:p>
        </p:txBody>
      </p:sp>
      <p:sp>
        <p:nvSpPr>
          <p:cNvPr id="7" name="Retângulo 6"/>
          <p:cNvSpPr/>
          <p:nvPr/>
        </p:nvSpPr>
        <p:spPr>
          <a:xfrm>
            <a:off x="429379" y="1925800"/>
            <a:ext cx="114651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Mapeamento: 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processo de definir uma </a:t>
            </a:r>
            <a:r>
              <a:rPr lang="pt-BR" dirty="0">
                <a:solidFill>
                  <a:srgbClr val="0070C0"/>
                </a:solidFill>
              </a:rPr>
              <a:t>relação entre conceitos de um sistema de codificação para conceitos em outro sistema de codificação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, de acordo com uma lógica documentada, com um determinado </a:t>
            </a:r>
            <a:r>
              <a:rPr lang="pt-BR" dirty="0">
                <a:solidFill>
                  <a:srgbClr val="0070C0"/>
                </a:solidFill>
              </a:rPr>
              <a:t>propósito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8" name="Retângulo 7"/>
          <p:cNvSpPr/>
          <p:nvPr/>
        </p:nvSpPr>
        <p:spPr>
          <a:xfrm>
            <a:off x="429379" y="2973040"/>
            <a:ext cx="11296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chemeClr val="bg2">
                    <a:lumMod val="10000"/>
                  </a:schemeClr>
                </a:solidFill>
              </a:rPr>
              <a:t>Mapeamento fonte: </a:t>
            </a:r>
            <a:r>
              <a:rPr lang="pt-BR" dirty="0">
                <a:solidFill>
                  <a:schemeClr val="bg2">
                    <a:lumMod val="10000"/>
                  </a:schemeClr>
                </a:solidFill>
              </a:rPr>
              <a:t>fonte terminologia, esquema de codificação, ou de classificação utilizados como </a:t>
            </a:r>
            <a:r>
              <a:rPr lang="pt-BR" dirty="0">
                <a:solidFill>
                  <a:srgbClr val="0070C0"/>
                </a:solidFill>
              </a:rPr>
              <a:t>ponto de partida na produção de </a:t>
            </a:r>
            <a:r>
              <a:rPr lang="pt-BR" dirty="0" smtClean="0">
                <a:solidFill>
                  <a:srgbClr val="0070C0"/>
                </a:solidFill>
              </a:rPr>
              <a:t>mapeamentos</a:t>
            </a:r>
            <a:r>
              <a:rPr lang="pt-BR" dirty="0" smtClean="0">
                <a:solidFill>
                  <a:srgbClr val="2E2502"/>
                </a:solidFill>
              </a:rPr>
              <a:t>.</a:t>
            </a:r>
            <a:endParaRPr lang="pt-BR" dirty="0">
              <a:solidFill>
                <a:srgbClr val="2E2502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29379" y="4119539"/>
            <a:ext cx="113462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smtClean="0">
                <a:solidFill>
                  <a:srgbClr val="2E2502"/>
                </a:solidFill>
              </a:rPr>
              <a:t>Mapeamento alvo: </a:t>
            </a:r>
            <a:r>
              <a:rPr lang="pt-BR" dirty="0">
                <a:solidFill>
                  <a:srgbClr val="0070C0"/>
                </a:solidFill>
              </a:rPr>
              <a:t>alvo (em um mapeamento)</a:t>
            </a:r>
            <a:r>
              <a:rPr lang="pt-BR" dirty="0">
                <a:solidFill>
                  <a:srgbClr val="2E2502"/>
                </a:solidFill>
              </a:rPr>
              <a:t>,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>
                <a:solidFill>
                  <a:srgbClr val="2E2502"/>
                </a:solidFill>
              </a:rPr>
              <a:t>esquema de alvos terminologia, esquema de codificação, ou classificação para os quais alguns ou todos os conceitos em outra terminologia, sistema de codificação, ou classificação (o mapeamento fonte) são mapeados.</a:t>
            </a:r>
          </a:p>
        </p:txBody>
      </p:sp>
    </p:spTree>
    <p:extLst>
      <p:ext uri="{BB962C8B-B14F-4D97-AF65-F5344CB8AC3E}">
        <p14:creationId xmlns:p14="http://schemas.microsoft.com/office/powerpoint/2010/main" val="131774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/>
        </p:nvSpPr>
        <p:spPr>
          <a:xfrm>
            <a:off x="573206" y="1760161"/>
            <a:ext cx="11177515" cy="471875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None/>
            </a:pPr>
            <a:endParaRPr lang="en-US" dirty="0" smtClean="0">
              <a:solidFill>
                <a:schemeClr val="bg2">
                  <a:lumMod val="10000"/>
                </a:schemeClr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buFont typeface="Wingdings" charset="2"/>
              <a:buChar char="§"/>
            </a:pPr>
            <a:endParaRPr lang="en-US" sz="1600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buFont typeface="Wingdings" charset="2"/>
              <a:buChar char="§"/>
            </a:pPr>
            <a:endParaRPr lang="en-US" sz="1600" dirty="0" smtClean="0">
              <a:solidFill>
                <a:srgbClr val="2E2502"/>
              </a:solidFill>
            </a:endParaRPr>
          </a:p>
          <a:p>
            <a:pPr marL="0" indent="0">
              <a:buNone/>
            </a:pPr>
            <a:endParaRPr lang="it-IT" sz="1600" dirty="0" smtClean="0">
              <a:solidFill>
                <a:srgbClr val="2E2502"/>
              </a:solidFill>
            </a:endParaRPr>
          </a:p>
          <a:p>
            <a:pPr marL="0" indent="0">
              <a:buNone/>
            </a:pPr>
            <a:endParaRPr lang="pt-BR" sz="1600" dirty="0" smtClean="0">
              <a:solidFill>
                <a:srgbClr val="2E2502"/>
              </a:solidFill>
            </a:endParaRPr>
          </a:p>
          <a:p>
            <a:pPr marL="0" indent="0">
              <a:buNone/>
            </a:pPr>
            <a:endParaRPr lang="it-IT" sz="1600" dirty="0" smtClean="0">
              <a:solidFill>
                <a:srgbClr val="2E2502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491318" y="205379"/>
            <a:ext cx="9826389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en-US" sz="2400" b="1" dirty="0">
                <a:solidFill>
                  <a:srgbClr val="0070C0"/>
                </a:solidFill>
                <a:latin typeface="+mn-lt"/>
                <a:ea typeface="Verdana" panose="020B0604030504040204" pitchFamily="34" charset="0"/>
              </a:rPr>
              <a:t>ISO 12300 - Health informatics — Principles of mapping between terminological Resources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395607"/>
              </p:ext>
            </p:extLst>
          </p:nvPr>
        </p:nvGraphicFramePr>
        <p:xfrm>
          <a:off x="1311529" y="2321169"/>
          <a:ext cx="9700867" cy="37357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7612">
                  <a:extLst>
                    <a:ext uri="{9D8B030D-6E8A-4147-A177-3AD203B41FA5}">
                      <a16:colId xmlns:a16="http://schemas.microsoft.com/office/drawing/2014/main" val="1403429883"/>
                    </a:ext>
                  </a:extLst>
                </a:gridCol>
                <a:gridCol w="8513255">
                  <a:extLst>
                    <a:ext uri="{9D8B030D-6E8A-4147-A177-3AD203B41FA5}">
                      <a16:colId xmlns:a16="http://schemas.microsoft.com/office/drawing/2014/main" val="3324382817"/>
                    </a:ext>
                  </a:extLst>
                </a:gridCol>
              </a:tblGrid>
              <a:tr h="73576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Avaliação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Significado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1426840"/>
                  </a:ext>
                </a:extLst>
              </a:tr>
              <a:tr h="481768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1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Equivalência de significado; léxica e conceitual. Por exemplo, asma e asma; cisto ovariano e cisto do ovário.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8351338"/>
                  </a:ext>
                </a:extLst>
              </a:tr>
              <a:tr h="481768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2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Equivalência de significado, mas com sinonímia. Por exemplo: cálculo ureteral e pedra ureteral; pedras na vesícula e </a:t>
                      </a:r>
                      <a:r>
                        <a:rPr lang="pt-BR" sz="1100" dirty="0" err="1">
                          <a:effectLst/>
                        </a:rPr>
                        <a:t>colelitíase</a:t>
                      </a:r>
                      <a:r>
                        <a:rPr lang="pt-BR" sz="1100" dirty="0">
                          <a:effectLst/>
                        </a:rPr>
                        <a:t>.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4264556"/>
                  </a:ext>
                </a:extLst>
              </a:tr>
              <a:tr h="73576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3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O conceito fonte é mais amplo e tem menos significado específico que o conceito/termo alvo. Por exemplo: obesidade e obesidade mórbida; diabetes e diabetes mellitus tipo II.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2600218"/>
                  </a:ext>
                </a:extLst>
              </a:tr>
              <a:tr h="73576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4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O conceito fonte é mais restrito e tem mais significado específico que o conceito/termo alvo. Por exemplo: sente-se feia e problemas de autoimagem; síndrome de deficiência renal aguda devido a desidratação e síndrome de deficiência renal aguda.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3170149"/>
                  </a:ext>
                </a:extLst>
              </a:tr>
              <a:tr h="564876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5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Nenhum mapeamento é possível. Não foi encontrado no alvo um conceito com algum grau de equivalência (como medido por qualquer das outras quatro avaliações).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8304450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2101362" y="1832820"/>
            <a:ext cx="88055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>
                <a:solidFill>
                  <a:srgbClr val="2E2502"/>
                </a:solidFill>
                <a:latin typeface="Calibri" panose="020F050202020403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Escala </a:t>
            </a:r>
            <a:r>
              <a:rPr lang="pt-BR" dirty="0">
                <a:solidFill>
                  <a:srgbClr val="2E2502"/>
                </a:solidFill>
                <a:latin typeface="Calibri" panose="020F050202020403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de avaliação para descrever grau de </a:t>
            </a:r>
            <a:r>
              <a:rPr lang="pt-BR" dirty="0" smtClean="0">
                <a:solidFill>
                  <a:srgbClr val="2E2502"/>
                </a:solidFill>
                <a:latin typeface="Calibri" panose="020F050202020403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equivalência</a:t>
            </a:r>
            <a:endParaRPr lang="pt-BR" dirty="0">
              <a:solidFill>
                <a:srgbClr val="2E2502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277962" y="6056888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800" dirty="0">
                <a:solidFill>
                  <a:srgbClr val="2E2502"/>
                </a:solidFill>
                <a:latin typeface="Calibri" panose="020F050202020403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Fonte: ABNT ISO/TR 12300</a:t>
            </a:r>
            <a:endParaRPr lang="pt-BR" sz="800" dirty="0"/>
          </a:p>
        </p:txBody>
      </p:sp>
    </p:spTree>
    <p:extLst>
      <p:ext uri="{BB962C8B-B14F-4D97-AF65-F5344CB8AC3E}">
        <p14:creationId xmlns:p14="http://schemas.microsoft.com/office/powerpoint/2010/main" val="166419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/>
        </p:nvSpPr>
        <p:spPr>
          <a:xfrm>
            <a:off x="573206" y="1760161"/>
            <a:ext cx="11177515" cy="471875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None/>
            </a:pPr>
            <a:endParaRPr lang="en-US" dirty="0" smtClean="0">
              <a:solidFill>
                <a:schemeClr val="bg2">
                  <a:lumMod val="10000"/>
                </a:schemeClr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buFont typeface="Wingdings" charset="2"/>
              <a:buChar char="§"/>
            </a:pPr>
            <a:endParaRPr lang="en-US" sz="1600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buFont typeface="Wingdings" charset="2"/>
              <a:buChar char="§"/>
            </a:pPr>
            <a:endParaRPr lang="en-US" sz="1600" dirty="0" smtClean="0">
              <a:solidFill>
                <a:srgbClr val="2E2502"/>
              </a:solidFill>
            </a:endParaRPr>
          </a:p>
          <a:p>
            <a:pPr marL="0" indent="0">
              <a:buNone/>
            </a:pPr>
            <a:endParaRPr lang="it-IT" sz="1600" dirty="0" smtClean="0">
              <a:solidFill>
                <a:srgbClr val="2E2502"/>
              </a:solidFill>
            </a:endParaRPr>
          </a:p>
          <a:p>
            <a:pPr marL="0" indent="0">
              <a:buNone/>
            </a:pPr>
            <a:endParaRPr lang="pt-BR" sz="1600" dirty="0" smtClean="0">
              <a:solidFill>
                <a:srgbClr val="2E2502"/>
              </a:solidFill>
            </a:endParaRPr>
          </a:p>
          <a:p>
            <a:pPr marL="0" indent="0">
              <a:buNone/>
            </a:pPr>
            <a:endParaRPr lang="it-IT" sz="1600" dirty="0" smtClean="0">
              <a:solidFill>
                <a:srgbClr val="2E2502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491318" y="205379"/>
            <a:ext cx="9826389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en-US" sz="2400" b="1" dirty="0">
                <a:solidFill>
                  <a:srgbClr val="0070C0"/>
                </a:solidFill>
                <a:latin typeface="+mn-lt"/>
                <a:ea typeface="Verdana" panose="020B0604030504040204" pitchFamily="34" charset="0"/>
              </a:rPr>
              <a:t>ISO 12300 - Health informatics — Principles of mapping between terminological Resources</a:t>
            </a:r>
          </a:p>
        </p:txBody>
      </p:sp>
      <p:sp>
        <p:nvSpPr>
          <p:cNvPr id="3" name="Retângulo 2"/>
          <p:cNvSpPr/>
          <p:nvPr/>
        </p:nvSpPr>
        <p:spPr>
          <a:xfrm>
            <a:off x="1600104" y="1911101"/>
            <a:ext cx="88055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2E2502"/>
                </a:solidFill>
              </a:rPr>
              <a:t>Cardinalidade do mapeamento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277962" y="5946015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800" dirty="0">
                <a:solidFill>
                  <a:srgbClr val="2E2502"/>
                </a:solidFill>
                <a:latin typeface="Calibri" panose="020F050202020403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Fonte: ABNT ISO/TR 12300</a:t>
            </a:r>
            <a:endParaRPr lang="pt-BR" sz="8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055883"/>
              </p:ext>
            </p:extLst>
          </p:nvPr>
        </p:nvGraphicFramePr>
        <p:xfrm>
          <a:off x="1277962" y="2431373"/>
          <a:ext cx="9628926" cy="34804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2464">
                  <a:extLst>
                    <a:ext uri="{9D8B030D-6E8A-4147-A177-3AD203B41FA5}">
                      <a16:colId xmlns:a16="http://schemas.microsoft.com/office/drawing/2014/main" val="2331603159"/>
                    </a:ext>
                  </a:extLst>
                </a:gridCol>
                <a:gridCol w="2108353">
                  <a:extLst>
                    <a:ext uri="{9D8B030D-6E8A-4147-A177-3AD203B41FA5}">
                      <a16:colId xmlns:a16="http://schemas.microsoft.com/office/drawing/2014/main" val="3163784473"/>
                    </a:ext>
                  </a:extLst>
                </a:gridCol>
                <a:gridCol w="5868109">
                  <a:extLst>
                    <a:ext uri="{9D8B030D-6E8A-4147-A177-3AD203B41FA5}">
                      <a16:colId xmlns:a16="http://schemas.microsoft.com/office/drawing/2014/main" val="1266118428"/>
                    </a:ext>
                  </a:extLst>
                </a:gridCol>
              </a:tblGrid>
              <a:tr h="696097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Cardinalidade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Significado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Relação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7388136"/>
                  </a:ext>
                </a:extLst>
              </a:tr>
              <a:tr h="696097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1..1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Um para um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Um único conceito fonte está vinculado com um único conceito ou termo alvo.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6898734"/>
                  </a:ext>
                </a:extLst>
              </a:tr>
              <a:tr h="696097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1..*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Um para muitos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Um único conceito fonte está vinculado com múltiplos conceitos ou termos alvo.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5914479"/>
                  </a:ext>
                </a:extLst>
              </a:tr>
              <a:tr h="696097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*..1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Muitos para um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Múltiplos conceitos fonte estão vinculados com um único conceito ou termo alvo.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6491431"/>
                  </a:ext>
                </a:extLst>
              </a:tr>
              <a:tr h="696097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*..*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Muitos para muitos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Múltiplos conceitos fonte estão vinculados com múltiplos conceitos ou termos alvo.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Georgia" panose="02040502050405020303" pitchFamily="18" charset="0"/>
                        <a:cs typeface="Georgia" panose="020405020504050203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1556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502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/>
        </p:nvSpPr>
        <p:spPr>
          <a:xfrm>
            <a:off x="573206" y="1760161"/>
            <a:ext cx="11177515" cy="471875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None/>
            </a:pPr>
            <a:endParaRPr lang="en-US" dirty="0" smtClean="0">
              <a:solidFill>
                <a:schemeClr val="bg2">
                  <a:lumMod val="10000"/>
                </a:schemeClr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buFont typeface="Wingdings" charset="2"/>
              <a:buChar char="§"/>
            </a:pPr>
            <a:endParaRPr lang="en-US" sz="1600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buFont typeface="Wingdings" charset="2"/>
              <a:buChar char="§"/>
            </a:pPr>
            <a:endParaRPr lang="en-US" sz="1600" dirty="0" smtClean="0">
              <a:solidFill>
                <a:srgbClr val="2E2502"/>
              </a:solidFill>
            </a:endParaRPr>
          </a:p>
          <a:p>
            <a:pPr marL="0" indent="0">
              <a:buNone/>
            </a:pPr>
            <a:endParaRPr lang="it-IT" sz="1600" dirty="0" smtClean="0">
              <a:solidFill>
                <a:srgbClr val="2E2502"/>
              </a:solidFill>
            </a:endParaRPr>
          </a:p>
          <a:p>
            <a:pPr marL="0" indent="0">
              <a:buNone/>
            </a:pPr>
            <a:endParaRPr lang="pt-BR" sz="1600" dirty="0" smtClean="0">
              <a:solidFill>
                <a:srgbClr val="2E2502"/>
              </a:solidFill>
            </a:endParaRPr>
          </a:p>
          <a:p>
            <a:pPr marL="0" indent="0">
              <a:buNone/>
            </a:pPr>
            <a:endParaRPr lang="it-IT" sz="1600" dirty="0" smtClean="0">
              <a:solidFill>
                <a:srgbClr val="2E2502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491318" y="205379"/>
            <a:ext cx="9826389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en-US" sz="2400" b="1" dirty="0" smtClean="0">
                <a:solidFill>
                  <a:srgbClr val="0070C0"/>
                </a:solidFill>
                <a:latin typeface="+mn-lt"/>
                <a:ea typeface="Verdana" panose="020B0604030504040204" pitchFamily="34" charset="0"/>
              </a:rPr>
              <a:t>ISO </a:t>
            </a:r>
            <a:r>
              <a:rPr lang="en-US" sz="2400" b="1" dirty="0">
                <a:solidFill>
                  <a:srgbClr val="0070C0"/>
                </a:solidFill>
                <a:latin typeface="+mn-lt"/>
                <a:ea typeface="Verdana" panose="020B0604030504040204" pitchFamily="34" charset="0"/>
              </a:rPr>
              <a:t>21564 - Health Informatics — Terminology resource map quality measures (</a:t>
            </a:r>
            <a:r>
              <a:rPr lang="en-US" sz="2400" b="1" dirty="0" err="1">
                <a:solidFill>
                  <a:srgbClr val="0070C0"/>
                </a:solidFill>
                <a:latin typeface="+mn-lt"/>
                <a:ea typeface="Verdana" panose="020B0604030504040204" pitchFamily="34" charset="0"/>
              </a:rPr>
              <a:t>MapQual</a:t>
            </a:r>
            <a:r>
              <a:rPr lang="en-US" sz="2400" b="1" dirty="0">
                <a:solidFill>
                  <a:srgbClr val="0070C0"/>
                </a:solidFill>
                <a:latin typeface="+mn-lt"/>
                <a:ea typeface="Verdana" panose="020B0604030504040204" pitchFamily="34" charset="0"/>
              </a:rPr>
              <a:t>)</a:t>
            </a:r>
          </a:p>
          <a:p>
            <a:pPr algn="just"/>
            <a:endParaRPr lang="en-US" sz="2400" b="1" dirty="0">
              <a:solidFill>
                <a:srgbClr val="0070C0"/>
              </a:solidFill>
              <a:latin typeface="+mn-lt"/>
              <a:ea typeface="Verdana" panose="020B0604030504040204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281354" y="1925515"/>
            <a:ext cx="117641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dirty="0">
                <a:solidFill>
                  <a:schemeClr val="bg2">
                    <a:lumMod val="10000"/>
                  </a:schemeClr>
                </a:solidFill>
              </a:rPr>
              <a:t>Define os requisitos de qualidade para um conjunto de mapeamentos de recursos de terminologia. Baseia-se no Relatório Técnico existente ISO TR 12300. </a:t>
            </a:r>
          </a:p>
          <a:p>
            <a:pPr lvl="0" algn="just">
              <a:lnSpc>
                <a:spcPct val="150000"/>
              </a:lnSpc>
            </a:pPr>
            <a:r>
              <a:rPr lang="pt-PT" altLang="pt-BR" dirty="0">
                <a:solidFill>
                  <a:schemeClr val="bg2">
                    <a:lumMod val="10000"/>
                  </a:schemeClr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Estabelece medidas que podem ser usadas para avaliar a qualidade e utilidade de um </a:t>
            </a:r>
            <a:r>
              <a:rPr lang="pt-PT" altLang="pt-BR" dirty="0" smtClean="0">
                <a:solidFill>
                  <a:schemeClr val="bg2">
                    <a:lumMod val="10000"/>
                  </a:schemeClr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mapeamento </a:t>
            </a:r>
            <a:r>
              <a:rPr lang="pt-PT" altLang="pt-BR" dirty="0">
                <a:solidFill>
                  <a:schemeClr val="bg2">
                    <a:lumMod val="10000"/>
                  </a:schemeClr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entre recursos terminológicos, determinar o nível de medida necessária para casos de uso comum em saúde que podem ser usados ​​para apoiar a avaliação de conformidade.</a:t>
            </a:r>
            <a:r>
              <a:rPr lang="pt-BR" altLang="pt-BR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lvl="0" algn="just">
              <a:lnSpc>
                <a:spcPct val="150000"/>
              </a:lnSpc>
            </a:pPr>
            <a:r>
              <a:rPr lang="pt-PT" altLang="pt-BR" dirty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O </a:t>
            </a:r>
            <a:r>
              <a:rPr lang="pt-PT" altLang="pt-BR" dirty="0">
                <a:solidFill>
                  <a:srgbClr val="0070C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objetivo</a:t>
            </a:r>
            <a:r>
              <a:rPr lang="pt-PT" altLang="pt-BR" dirty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PT" altLang="pt-BR" dirty="0" smtClean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é </a:t>
            </a:r>
            <a:r>
              <a:rPr lang="pt-PT" altLang="pt-BR" dirty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apoiar a definição de requisitos de qualidade </a:t>
            </a:r>
            <a:r>
              <a:rPr lang="pt-PT" altLang="pt-BR" dirty="0" smtClean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de conjuntos </a:t>
            </a:r>
            <a:r>
              <a:rPr lang="pt-PT" altLang="pt-BR" dirty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de </a:t>
            </a:r>
            <a:r>
              <a:rPr lang="pt-PT" altLang="pt-BR" dirty="0" smtClean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mapeamentos </a:t>
            </a:r>
            <a:r>
              <a:rPr lang="pt-PT" altLang="pt-BR" dirty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para:</a:t>
            </a:r>
          </a:p>
          <a:p>
            <a:pPr lvl="0" algn="just">
              <a:lnSpc>
                <a:spcPct val="150000"/>
              </a:lnSpc>
            </a:pPr>
            <a:r>
              <a:rPr lang="pt-PT" altLang="pt-BR" dirty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	• Estabelecer requisitos de conformidade de qualidade padrão para um </a:t>
            </a:r>
            <a:r>
              <a:rPr lang="pt-PT" altLang="pt-BR" dirty="0" smtClean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mapeamento </a:t>
            </a:r>
            <a:r>
              <a:rPr lang="pt-PT" altLang="pt-BR" dirty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para uma finalidade;</a:t>
            </a:r>
          </a:p>
          <a:p>
            <a:pPr lvl="0" algn="just">
              <a:lnSpc>
                <a:spcPct val="150000"/>
              </a:lnSpc>
            </a:pPr>
            <a:r>
              <a:rPr lang="pt-PT" altLang="pt-BR" dirty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	• Avaliar a qualidade de um </a:t>
            </a:r>
            <a:r>
              <a:rPr lang="pt-PT" altLang="pt-BR" dirty="0" smtClean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mapeamento </a:t>
            </a:r>
            <a:r>
              <a:rPr lang="pt-PT" altLang="pt-BR" dirty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para um propósito;</a:t>
            </a:r>
          </a:p>
          <a:p>
            <a:pPr lvl="0" algn="just">
              <a:lnSpc>
                <a:spcPct val="150000"/>
              </a:lnSpc>
            </a:pPr>
            <a:r>
              <a:rPr lang="pt-PT" altLang="pt-BR" dirty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	• Orientar os tomadores de decisão no mapeamento de requisitos e processos do projeto;</a:t>
            </a:r>
          </a:p>
          <a:p>
            <a:pPr lvl="0" algn="just">
              <a:lnSpc>
                <a:spcPct val="150000"/>
              </a:lnSpc>
            </a:pPr>
            <a:r>
              <a:rPr lang="pt-PT" altLang="pt-BR" dirty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	• Estabelecer caminhos para melhorias.</a:t>
            </a:r>
            <a:r>
              <a:rPr lang="pt-BR" altLang="pt-BR" dirty="0"/>
              <a:t>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364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491318" y="205379"/>
            <a:ext cx="9826389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rgbClr val="137CC0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en-US" sz="2400" b="1" dirty="0" smtClean="0">
                <a:solidFill>
                  <a:srgbClr val="0070C0"/>
                </a:solidFill>
                <a:latin typeface="+mn-lt"/>
                <a:ea typeface="Verdana" panose="020B0604030504040204" pitchFamily="34" charset="0"/>
              </a:rPr>
              <a:t>ISO </a:t>
            </a:r>
            <a:r>
              <a:rPr lang="en-US" sz="2400" b="1" dirty="0">
                <a:solidFill>
                  <a:srgbClr val="0070C0"/>
                </a:solidFill>
                <a:latin typeface="+mn-lt"/>
                <a:ea typeface="Verdana" panose="020B0604030504040204" pitchFamily="34" charset="0"/>
              </a:rPr>
              <a:t>21564 - Health Informatics — Terminology resource map quality measures (</a:t>
            </a:r>
            <a:r>
              <a:rPr lang="en-US" sz="2400" b="1" dirty="0" err="1">
                <a:solidFill>
                  <a:srgbClr val="0070C0"/>
                </a:solidFill>
                <a:latin typeface="+mn-lt"/>
                <a:ea typeface="Verdana" panose="020B0604030504040204" pitchFamily="34" charset="0"/>
              </a:rPr>
              <a:t>MapQual</a:t>
            </a:r>
            <a:r>
              <a:rPr lang="en-US" sz="2400" b="1" dirty="0">
                <a:solidFill>
                  <a:srgbClr val="0070C0"/>
                </a:solidFill>
                <a:latin typeface="+mn-lt"/>
                <a:ea typeface="Verdana" panose="020B0604030504040204" pitchFamily="34" charset="0"/>
              </a:rPr>
              <a:t>)</a:t>
            </a:r>
          </a:p>
          <a:p>
            <a:pPr algn="just"/>
            <a:endParaRPr lang="en-US" sz="2400" b="1" dirty="0">
              <a:solidFill>
                <a:srgbClr val="0070C0"/>
              </a:solidFill>
              <a:latin typeface="+mn-lt"/>
              <a:ea typeface="Verdana" panose="020B060403050404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91318" y="1799977"/>
            <a:ext cx="6778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2">
                    <a:lumMod val="10000"/>
                  </a:schemeClr>
                </a:solidFill>
              </a:rPr>
              <a:t>Desafios do Mapeamento</a:t>
            </a:r>
            <a:endParaRPr lang="pt-BR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91318" y="2219599"/>
            <a:ext cx="1082333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PT" altLang="pt-BR" sz="1600" dirty="0">
                <a:solidFill>
                  <a:srgbClr val="0070C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Finalidade do mapeamento </a:t>
            </a:r>
            <a:r>
              <a:rPr lang="pt-PT" altLang="pt-BR" sz="1600" dirty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– um mapeamento construído para uma finalidade pode ou não ser usado para outras finalidades. Esse dilema surge quando as decisões são tomadas ao construir um </a:t>
            </a:r>
            <a:r>
              <a:rPr lang="pt-PT" altLang="pt-BR" sz="1600" dirty="0" smtClean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mapeamento </a:t>
            </a:r>
            <a:r>
              <a:rPr lang="pt-PT" altLang="pt-BR" sz="1600" dirty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e essas decisões afetam a escolha do resultado do mapeamento individual de um código-fonte para um código-alvo. Quando o objetivo muda, o resultado também </a:t>
            </a:r>
            <a:r>
              <a:rPr lang="pt-PT" altLang="pt-BR" sz="160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pode </a:t>
            </a:r>
            <a:r>
              <a:rPr lang="pt-PT" altLang="pt-BR" sz="1600" smtClean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ser </a:t>
            </a:r>
            <a:r>
              <a:rPr lang="pt-PT" altLang="pt-BR" sz="1600" dirty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diferente.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PT" altLang="pt-BR" sz="1600" dirty="0">
                <a:solidFill>
                  <a:srgbClr val="0070C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Precisão do mapeamento </a:t>
            </a:r>
            <a:r>
              <a:rPr lang="pt-PT" altLang="pt-BR" sz="1600" dirty="0">
                <a:solidFill>
                  <a:srgbClr val="2E2502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– </a:t>
            </a:r>
            <a:r>
              <a:rPr lang="pt-PT" altLang="pt-BR" sz="1600" dirty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há dois aspectos: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PT" altLang="pt-BR" sz="1600" dirty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	A primeira é se o mapeamento é tão bem desenvolvido e mantido quanto possível; 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PT" altLang="pt-BR" sz="1600" dirty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	A segunda é o quão próximo os resultados da aplicação do mapeamento fornecem um resultado consistente em significado com os dados de origem originais.</a:t>
            </a:r>
            <a:r>
              <a:rPr lang="pt-BR" altLang="pt-BR" sz="1600" dirty="0"/>
              <a:t> </a:t>
            </a:r>
            <a:endParaRPr lang="pt-BR" altLang="pt-BR" sz="1600" dirty="0" smtClean="0"/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PT" altLang="pt-BR" sz="1600" dirty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A finalidade e a precisão do </a:t>
            </a:r>
            <a:r>
              <a:rPr lang="pt-PT" altLang="pt-BR" sz="1600" dirty="0" smtClean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mapeamento </a:t>
            </a:r>
            <a:r>
              <a:rPr lang="pt-PT" altLang="pt-BR" sz="1600" dirty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afetam a segurança </a:t>
            </a:r>
            <a:r>
              <a:rPr lang="pt-PT" altLang="pt-BR" sz="1600" dirty="0" smtClean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e </a:t>
            </a:r>
            <a:r>
              <a:rPr lang="pt-PT" altLang="pt-BR" sz="1600" dirty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a adequação do uso desse </a:t>
            </a:r>
            <a:r>
              <a:rPr lang="pt-PT" altLang="pt-BR" sz="1600" dirty="0" smtClean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mapeamento </a:t>
            </a:r>
            <a:r>
              <a:rPr lang="pt-PT" altLang="pt-BR" sz="1600" dirty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na área da saúde. Se o significado original for alterado por meio da 'tradução</a:t>
            </a:r>
            <a:r>
              <a:rPr lang="pt-PT" altLang="pt-BR" sz="1600" dirty="0" smtClean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', </a:t>
            </a:r>
            <a:r>
              <a:rPr lang="pt-PT" altLang="pt-BR" sz="1600" dirty="0">
                <a:solidFill>
                  <a:srgbClr val="202124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isso pode afetar a segurança clínica se os dados forem usados ​​nesse contexto. </a:t>
            </a:r>
            <a:endParaRPr lang="pt-BR" altLang="pt-BR" sz="1600" dirty="0" smtClean="0"/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pt-BR" altLang="pt-BR" sz="16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285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HSL 2018">
      <a:dk1>
        <a:srgbClr val="646464"/>
      </a:dk1>
      <a:lt1>
        <a:srgbClr val="FFFFFF"/>
      </a:lt1>
      <a:dk2>
        <a:srgbClr val="004F9A"/>
      </a:dk2>
      <a:lt2>
        <a:srgbClr val="E7E6E6"/>
      </a:lt2>
      <a:accent1>
        <a:srgbClr val="008FD7"/>
      </a:accent1>
      <a:accent2>
        <a:srgbClr val="2AA7E0"/>
      </a:accent2>
      <a:accent3>
        <a:srgbClr val="83C1E9"/>
      </a:accent3>
      <a:accent4>
        <a:srgbClr val="C7E1F5"/>
      </a:accent4>
      <a:accent5>
        <a:srgbClr val="23BEF0"/>
      </a:accent5>
      <a:accent6>
        <a:srgbClr val="618CBD"/>
      </a:accent6>
      <a:hlink>
        <a:srgbClr val="23BEF0"/>
      </a:hlink>
      <a:folHlink>
        <a:srgbClr val="969696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23D2CAF8F6D454386B6D2F8A0DCF231" ma:contentTypeVersion="2" ma:contentTypeDescription="Crie um novo documento." ma:contentTypeScope="" ma:versionID="c0858f29dd66d52c8696a7587490b468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b1e67541914f58e7f62cd871ab279784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Agendamento de Data de Início" ma:internalName="PublishingStartDate">
      <xsd:simpleType>
        <xsd:restriction base="dms:Unknown"/>
      </xsd:simpleType>
    </xsd:element>
    <xsd:element name="PublishingExpirationDate" ma:index="9" nillable="true" ma:displayName="Agendamento de Data de Término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4046F3B-6BA2-4AF8-9DF3-38A8213880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F17BE90-3239-45E4-8E7C-04C1ECDC6112}">
  <ds:schemaRefs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sharepoint/v3"/>
    <ds:schemaRef ds:uri="http://purl.org/dc/dcmitype/"/>
    <ds:schemaRef ds:uri="http://www.w3.org/XML/1998/namespace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6787597-DDBA-41B4-A0C3-4E2D2241CA3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1612</TotalTime>
  <Words>2155</Words>
  <Application>Microsoft Office PowerPoint</Application>
  <PresentationFormat>Widescreen</PresentationFormat>
  <Paragraphs>202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Calibri Light</vt:lpstr>
      <vt:lpstr>Cambria</vt:lpstr>
      <vt:lpstr>Georgia</vt:lpstr>
      <vt:lpstr>Symbol</vt:lpstr>
      <vt:lpstr>Times New Roman</vt:lpstr>
      <vt:lpstr>Verdana</vt:lpstr>
      <vt:lpstr>Wingdings</vt:lpstr>
      <vt:lpstr>Office Theme</vt:lpstr>
      <vt:lpstr>PROMOÇÃO DO AMBIENTE DE INTERCONECTIVIDADE EM SAÚDE COMO APOIO À IMPLEMENTAÇÃO DA ESTRATÉGIA DE SAÚDE DIGITAL PARA O BRASIL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Verdana 60</dc:title>
  <dc:creator>Microsoft Office User</dc:creator>
  <cp:lastModifiedBy>Monalisa</cp:lastModifiedBy>
  <cp:revision>152</cp:revision>
  <dcterms:created xsi:type="dcterms:W3CDTF">2018-05-17T15:34:44Z</dcterms:created>
  <dcterms:modified xsi:type="dcterms:W3CDTF">2023-03-07T16:58:39Z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0x010100723D2CAF8F6D454386B6D2F8A0DCF231</vt:lpwstr>
  </property>
</Properties>
</file>